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6" r:id="rId14"/>
    <p:sldId id="289" r:id="rId15"/>
    <p:sldId id="271" r:id="rId16"/>
    <p:sldId id="270" r:id="rId17"/>
    <p:sldId id="322" r:id="rId18"/>
    <p:sldId id="269" r:id="rId19"/>
    <p:sldId id="288" r:id="rId20"/>
    <p:sldId id="275" r:id="rId21"/>
    <p:sldId id="324" r:id="rId22"/>
    <p:sldId id="297" r:id="rId23"/>
    <p:sldId id="298" r:id="rId24"/>
    <p:sldId id="299" r:id="rId25"/>
    <p:sldId id="300" r:id="rId26"/>
    <p:sldId id="302" r:id="rId27"/>
    <p:sldId id="276" r:id="rId28"/>
    <p:sldId id="277" r:id="rId29"/>
    <p:sldId id="303" r:id="rId30"/>
    <p:sldId id="304" r:id="rId31"/>
    <p:sldId id="306" r:id="rId32"/>
    <p:sldId id="308" r:id="rId33"/>
    <p:sldId id="309" r:id="rId34"/>
    <p:sldId id="310" r:id="rId35"/>
    <p:sldId id="312" r:id="rId36"/>
    <p:sldId id="311" r:id="rId37"/>
    <p:sldId id="313" r:id="rId38"/>
    <p:sldId id="283" r:id="rId39"/>
    <p:sldId id="282" r:id="rId40"/>
    <p:sldId id="325" r:id="rId41"/>
    <p:sldId id="284" r:id="rId42"/>
    <p:sldId id="315" r:id="rId43"/>
    <p:sldId id="317" r:id="rId44"/>
    <p:sldId id="316" r:id="rId45"/>
    <p:sldId id="285" r:id="rId46"/>
    <p:sldId id="286" r:id="rId47"/>
    <p:sldId id="318" r:id="rId48"/>
    <p:sldId id="319" r:id="rId49"/>
    <p:sldId id="320" r:id="rId50"/>
    <p:sldId id="287" r:id="rId51"/>
    <p:sldId id="323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99"/>
    <a:srgbClr val="993300"/>
    <a:srgbClr val="FF0066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4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13615-B656-477D-B599-25D745CFD7F3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F00DF9D3-F6F5-40A2-B818-F5827D84AAA3}">
      <dgm:prSet phldrT="[文字]" custT="1"/>
      <dgm:spPr/>
      <dgm:t>
        <a:bodyPr/>
        <a:lstStyle/>
        <a:p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GOOGLE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線上填單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C0A530-3CD5-4CB7-9E9A-BACBBB251E1A}" type="parTrans" cxnId="{117E7444-2FE4-4CC6-B408-AE646F385448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B96721-BD27-479F-921A-786A45309520}" type="sibTrans" cxnId="{117E7444-2FE4-4CC6-B408-AE646F385448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A97CD4-DD4B-4030-93B7-6EFE58FA026A}">
      <dgm:prSet phldrT="[文字]" custT="1"/>
      <dgm:spPr/>
      <dgm:t>
        <a:bodyPr/>
        <a:lstStyle/>
        <a:p>
          <a:pPr algn="l" eaLnBrk="0" hangingPunct="0">
            <a:lnSpc>
              <a:spcPct val="70000"/>
            </a:lnSpc>
          </a:pP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生產人員彙整數量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線上表單數量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生產數量</a:t>
          </a:r>
          <a:r>
            <a: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3BAF53-CB40-44DB-9138-D5A0FE6F8AFC}" type="parTrans" cxnId="{2FADCE96-1A99-4F95-83F7-05DD199F88E4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A12E46-4F83-4523-B3BB-35291AC9CB66}" type="sibTrans" cxnId="{2FADCE96-1A99-4F95-83F7-05DD199F88E4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1AB45-CBE2-4829-A2E7-AEA3ED9BBB50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生產人員收製作並聯絡顧客交貨時間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5949C8-A351-4F0B-B3C0-2B4CB81CEB13}" type="parTrans" cxnId="{7FD13105-93EF-4F67-B2A3-4208813EFA17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64C587-EC2A-4EC0-A534-C40CDBCBDC01}" type="sibTrans" cxnId="{7FD13105-93EF-4F67-B2A3-4208813EFA17}">
      <dgm:prSet/>
      <dgm:spPr/>
      <dgm:t>
        <a:bodyPr/>
        <a:lstStyle/>
        <a:p>
          <a:endParaRPr lang="zh-TW" altLang="en-US" sz="105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40CB5A-9BC0-4F38-B1A8-81BF413B7B0D}" type="pres">
      <dgm:prSet presAssocID="{F6313615-B656-477D-B599-25D745CFD7F3}" presName="CompostProcess" presStyleCnt="0">
        <dgm:presLayoutVars>
          <dgm:dir/>
          <dgm:resizeHandles val="exact"/>
        </dgm:presLayoutVars>
      </dgm:prSet>
      <dgm:spPr/>
    </dgm:pt>
    <dgm:pt modelId="{BB3122C2-0001-4EAC-91FC-B7B449806C65}" type="pres">
      <dgm:prSet presAssocID="{F6313615-B656-477D-B599-25D745CFD7F3}" presName="arrow" presStyleLbl="bgShp" presStyleIdx="0" presStyleCnt="1" custLinFactNeighborX="-2022"/>
      <dgm:spPr/>
    </dgm:pt>
    <dgm:pt modelId="{6BB09A66-7861-4427-B90E-B2646B1A239D}" type="pres">
      <dgm:prSet presAssocID="{F6313615-B656-477D-B599-25D745CFD7F3}" presName="linearProcess" presStyleCnt="0"/>
      <dgm:spPr/>
    </dgm:pt>
    <dgm:pt modelId="{5118304C-28D7-4D96-81C1-EFE43ADF3558}" type="pres">
      <dgm:prSet presAssocID="{F00DF9D3-F6F5-40A2-B818-F5827D84AA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1F0CD-6429-4A09-9849-50B95FE99813}" type="pres">
      <dgm:prSet presAssocID="{A7B96721-BD27-479F-921A-786A45309520}" presName="sibTrans" presStyleCnt="0"/>
      <dgm:spPr/>
    </dgm:pt>
    <dgm:pt modelId="{B0124827-46C1-4B05-9513-691CDDF9DE47}" type="pres">
      <dgm:prSet presAssocID="{38A97CD4-DD4B-4030-93B7-6EFE58FA026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0CAB5-0487-430E-8113-5B72D119A061}" type="pres">
      <dgm:prSet presAssocID="{58A12E46-4F83-4523-B3BB-35291AC9CB66}" presName="sibTrans" presStyleCnt="0"/>
      <dgm:spPr/>
    </dgm:pt>
    <dgm:pt modelId="{4EEA34FC-6A42-4890-A619-4814B3EA6AED}" type="pres">
      <dgm:prSet presAssocID="{8C71AB45-CBE2-4829-A2E7-AEA3ED9BBB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6C3366-0F17-4C3B-8552-2D5156847878}" type="presOf" srcId="{F6313615-B656-477D-B599-25D745CFD7F3}" destId="{C140CB5A-9BC0-4F38-B1A8-81BF413B7B0D}" srcOrd="0" destOrd="0" presId="urn:microsoft.com/office/officeart/2005/8/layout/hProcess9"/>
    <dgm:cxn modelId="{40FBC62D-316B-4D6C-87CF-5565827E3E07}" type="presOf" srcId="{F00DF9D3-F6F5-40A2-B818-F5827D84AAA3}" destId="{5118304C-28D7-4D96-81C1-EFE43ADF3558}" srcOrd="0" destOrd="0" presId="urn:microsoft.com/office/officeart/2005/8/layout/hProcess9"/>
    <dgm:cxn modelId="{2FADCE96-1A99-4F95-83F7-05DD199F88E4}" srcId="{F6313615-B656-477D-B599-25D745CFD7F3}" destId="{38A97CD4-DD4B-4030-93B7-6EFE58FA026A}" srcOrd="1" destOrd="0" parTransId="{E93BAF53-CB40-44DB-9138-D5A0FE6F8AFC}" sibTransId="{58A12E46-4F83-4523-B3BB-35291AC9CB66}"/>
    <dgm:cxn modelId="{117E7444-2FE4-4CC6-B408-AE646F385448}" srcId="{F6313615-B656-477D-B599-25D745CFD7F3}" destId="{F00DF9D3-F6F5-40A2-B818-F5827D84AAA3}" srcOrd="0" destOrd="0" parTransId="{B0C0A530-3CD5-4CB7-9E9A-BACBBB251E1A}" sibTransId="{A7B96721-BD27-479F-921A-786A45309520}"/>
    <dgm:cxn modelId="{5359D0E8-FB4A-468D-8387-16C6E8ECF435}" type="presOf" srcId="{8C71AB45-CBE2-4829-A2E7-AEA3ED9BBB50}" destId="{4EEA34FC-6A42-4890-A619-4814B3EA6AED}" srcOrd="0" destOrd="0" presId="urn:microsoft.com/office/officeart/2005/8/layout/hProcess9"/>
    <dgm:cxn modelId="{7FD13105-93EF-4F67-B2A3-4208813EFA17}" srcId="{F6313615-B656-477D-B599-25D745CFD7F3}" destId="{8C71AB45-CBE2-4829-A2E7-AEA3ED9BBB50}" srcOrd="2" destOrd="0" parTransId="{875949C8-A351-4F0B-B3C0-2B4CB81CEB13}" sibTransId="{2264C587-EC2A-4EC0-A534-C40CDBCBDC01}"/>
    <dgm:cxn modelId="{1212C575-86BC-490F-ADAE-EB99C279CD6C}" type="presOf" srcId="{38A97CD4-DD4B-4030-93B7-6EFE58FA026A}" destId="{B0124827-46C1-4B05-9513-691CDDF9DE47}" srcOrd="0" destOrd="0" presId="urn:microsoft.com/office/officeart/2005/8/layout/hProcess9"/>
    <dgm:cxn modelId="{56F1E13A-615C-4A89-8A11-895B204946D4}" type="presParOf" srcId="{C140CB5A-9BC0-4F38-B1A8-81BF413B7B0D}" destId="{BB3122C2-0001-4EAC-91FC-B7B449806C65}" srcOrd="0" destOrd="0" presId="urn:microsoft.com/office/officeart/2005/8/layout/hProcess9"/>
    <dgm:cxn modelId="{C755A298-5465-4745-9E22-512D4C75E202}" type="presParOf" srcId="{C140CB5A-9BC0-4F38-B1A8-81BF413B7B0D}" destId="{6BB09A66-7861-4427-B90E-B2646B1A239D}" srcOrd="1" destOrd="0" presId="urn:microsoft.com/office/officeart/2005/8/layout/hProcess9"/>
    <dgm:cxn modelId="{8B162DE7-AB9A-4BE1-8ADE-E5FC3A033AB2}" type="presParOf" srcId="{6BB09A66-7861-4427-B90E-B2646B1A239D}" destId="{5118304C-28D7-4D96-81C1-EFE43ADF3558}" srcOrd="0" destOrd="0" presId="urn:microsoft.com/office/officeart/2005/8/layout/hProcess9"/>
    <dgm:cxn modelId="{027441BF-423E-44A8-8AA9-B9F02AAE585A}" type="presParOf" srcId="{6BB09A66-7861-4427-B90E-B2646B1A239D}" destId="{E051F0CD-6429-4A09-9849-50B95FE99813}" srcOrd="1" destOrd="0" presId="urn:microsoft.com/office/officeart/2005/8/layout/hProcess9"/>
    <dgm:cxn modelId="{2E06BF88-E25E-4A9B-BF45-97526DEC5183}" type="presParOf" srcId="{6BB09A66-7861-4427-B90E-B2646B1A239D}" destId="{B0124827-46C1-4B05-9513-691CDDF9DE47}" srcOrd="2" destOrd="0" presId="urn:microsoft.com/office/officeart/2005/8/layout/hProcess9"/>
    <dgm:cxn modelId="{937AFDDE-455D-4121-99C5-CAE65F14D515}" type="presParOf" srcId="{6BB09A66-7861-4427-B90E-B2646B1A239D}" destId="{9AE0CAB5-0487-430E-8113-5B72D119A061}" srcOrd="3" destOrd="0" presId="urn:microsoft.com/office/officeart/2005/8/layout/hProcess9"/>
    <dgm:cxn modelId="{D60BDFEF-5D8C-490E-897B-B0B91B460D2D}" type="presParOf" srcId="{6BB09A66-7861-4427-B90E-B2646B1A239D}" destId="{4EEA34FC-6A42-4890-A619-4814B3EA6A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830CA-F8A7-4A03-8116-45462EADC757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5FD0F8C-372F-49CA-9065-76898F4F0891}">
      <dgm:prSet phldrT="[文字]"/>
      <dgm:spPr>
        <a:xfrm>
          <a:off x="194600" y="0"/>
          <a:ext cx="1164936" cy="1164994"/>
        </a:xfrm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原物料成本上漲</a:t>
          </a:r>
        </a:p>
      </dgm:t>
    </dgm:pt>
    <dgm:pt modelId="{2D0727C7-DDBC-48AB-AB33-D19A61BF5790}" type="parTrans" cxnId="{C9BB4B86-A92E-47CC-8B75-8F29B938872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BA8363-3AD6-46B6-9241-9BFE5C7E8212}" type="sibTrans" cxnId="{C9BB4B86-A92E-47CC-8B75-8F29B938872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352C71-6669-4482-A1AE-23965F017743}">
      <dgm:prSet phldrT="[文字]"/>
      <dgm:spPr>
        <a:xfrm>
          <a:off x="2009890" y="750800"/>
          <a:ext cx="1164936" cy="1164994"/>
        </a:xfrm>
      </dgm:spPr>
      <dgm:t>
        <a:bodyPr/>
        <a:lstStyle/>
        <a:p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保存期限</a:t>
          </a:r>
        </a:p>
      </dgm:t>
    </dgm:pt>
    <dgm:pt modelId="{5C70A061-6DD6-41B6-B316-BB3A4B684517}" type="parTrans" cxnId="{BF76A345-75B5-4683-B126-06D8ACC4C13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2546A-6924-4AB8-A916-640A677CE181}" type="sibTrans" cxnId="{BF76A345-75B5-4683-B126-06D8ACC4C13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B7BAE5-ACA7-4B93-A940-6C0A9383A6DF}">
      <dgm:prSet phldrT="[文字]"/>
      <dgm:spPr>
        <a:xfrm>
          <a:off x="1372990" y="0"/>
          <a:ext cx="1164936" cy="1164994"/>
        </a:xfrm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消費者變化性</a:t>
          </a:r>
        </a:p>
      </dgm:t>
    </dgm:pt>
    <dgm:pt modelId="{580D0CAC-CB0C-4D0C-A166-9D03A044D1FE}" type="parTrans" cxnId="{5DA40416-6187-4341-96CF-58380D4D3A1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D96F15-D968-43AD-A339-46B5D8C03355}" type="sibTrans" cxnId="{5DA40416-6187-4341-96CF-58380D4D3A1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CC51BD-2E71-4ECE-A4D4-0FE42C1BFA60}">
      <dgm:prSet phldrT="[文字]"/>
      <dgm:spPr>
        <a:xfrm>
          <a:off x="799697" y="750800"/>
          <a:ext cx="1164936" cy="1164994"/>
        </a:xfrm>
      </dgm:spPr>
      <dgm:t>
        <a:bodyPr/>
        <a:lstStyle/>
        <a:p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供應商不確定</a:t>
          </a:r>
        </a:p>
      </dgm:t>
    </dgm:pt>
    <dgm:pt modelId="{CE99EE98-2286-4B21-B8A7-AEEE9DC37C8E}" type="parTrans" cxnId="{56DCCB1E-1FCF-416F-B7B7-C38D58DFB24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CF07CD-28B8-4386-9A9B-2E28AE622CA0}" type="sibTrans" cxnId="{56DCCB1E-1FCF-416F-B7B7-C38D58DFB24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315CCB-C320-452C-85E5-007AC170D2CD}">
      <dgm:prSet phldrT="[文字]"/>
      <dgm:spPr>
        <a:xfrm>
          <a:off x="2614986" y="0"/>
          <a:ext cx="1164936" cy="1164994"/>
        </a:xfrm>
      </dgm:spPr>
      <dgm:t>
        <a:bodyPr/>
        <a:lstStyle/>
        <a:p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人力分配不足</a:t>
          </a:r>
        </a:p>
      </dgm:t>
    </dgm:pt>
    <dgm:pt modelId="{CFDDC0F5-2387-4EAC-A202-BFA593500655}" type="parTrans" cxnId="{271C0FF3-034A-4268-8102-97418616E3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04BC06-C59F-4A43-9673-031138381E86}" type="sibTrans" cxnId="{271C0FF3-034A-4268-8102-97418616E3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5AA433-E675-44B6-8A74-379ABAF89815}">
      <dgm:prSet phldrT="[文字]"/>
      <dgm:spPr>
        <a:xfrm>
          <a:off x="3220082" y="750800"/>
          <a:ext cx="1164936" cy="1164994"/>
        </a:xfrm>
      </dgm:spPr>
      <dgm:t>
        <a:bodyPr/>
        <a:lstStyle/>
        <a:p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資金短缺周轉不靈  </a:t>
          </a:r>
        </a:p>
      </dgm:t>
    </dgm:pt>
    <dgm:pt modelId="{2A914368-60EF-460F-B4D0-2E2BF86BA931}" type="parTrans" cxnId="{E8A84ACB-A9F8-45E0-85C7-F8D9B1E2343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3570EB-777E-42FC-91B5-976E6BF2FACD}" type="sibTrans" cxnId="{E8A84ACB-A9F8-45E0-85C7-F8D9B1E2343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C849C2-C9F3-4F54-8869-42EDA72D6DC2}" type="pres">
      <dgm:prSet presAssocID="{25D830CA-F8A7-4A03-8116-45462EADC75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2FBB91-88A9-4A6B-AD89-23BA804A6770}" type="pres">
      <dgm:prSet presAssocID="{25D830CA-F8A7-4A03-8116-45462EADC757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8F8E48-463B-4CD1-BF7D-E6FCBB064C6E}" type="pres">
      <dgm:prSet presAssocID="{25D830CA-F8A7-4A03-8116-45462EADC757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038E61-4497-4795-AC9E-1DF504C6D777}" type="pres">
      <dgm:prSet presAssocID="{25D830CA-F8A7-4A03-8116-45462EADC757}" presName="ellipse3" presStyleLbl="vennNode1" presStyleIdx="2" presStyleCnt="6" custLinFactNeighborX="-2730" custLinFactNeighborY="-20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320E199C-B359-47FA-88FE-34312056B532}" type="pres">
      <dgm:prSet presAssocID="{25D830CA-F8A7-4A03-8116-45462EADC757}" presName="ellipse4" presStyleLbl="venn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42766906-50B8-4B7D-B7DD-FE21FF75663C}" type="pres">
      <dgm:prSet presAssocID="{25D830CA-F8A7-4A03-8116-45462EADC757}" presName="ellipse5" presStyleLbl="venn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D798C6D7-0B4C-436F-A6A8-B0F288456D13}" type="pres">
      <dgm:prSet presAssocID="{25D830CA-F8A7-4A03-8116-45462EADC757}" presName="ellipse6" presStyleLbl="venn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3A6022C-E854-43E3-A814-B43B2479E526}" type="presOf" srcId="{6D315CCB-C320-452C-85E5-007AC170D2CD}" destId="{42766906-50B8-4B7D-B7DD-FE21FF75663C}" srcOrd="0" destOrd="0" presId="urn:microsoft.com/office/officeart/2005/8/layout/rings+Icon"/>
    <dgm:cxn modelId="{271C0FF3-034A-4268-8102-97418616E336}" srcId="{25D830CA-F8A7-4A03-8116-45462EADC757}" destId="{6D315CCB-C320-452C-85E5-007AC170D2CD}" srcOrd="4" destOrd="0" parTransId="{CFDDC0F5-2387-4EAC-A202-BFA593500655}" sibTransId="{E404BC06-C59F-4A43-9673-031138381E86}"/>
    <dgm:cxn modelId="{9A36ABBA-6FC4-427B-B254-8C2C29F71DF9}" type="presOf" srcId="{B5352C71-6669-4482-A1AE-23965F017743}" destId="{320E199C-B359-47FA-88FE-34312056B532}" srcOrd="0" destOrd="0" presId="urn:microsoft.com/office/officeart/2005/8/layout/rings+Icon"/>
    <dgm:cxn modelId="{9519EBE7-5E18-4F93-B38C-BF0BBD4C5A5E}" type="presOf" srcId="{705AA433-E675-44B6-8A74-379ABAF89815}" destId="{D798C6D7-0B4C-436F-A6A8-B0F288456D13}" srcOrd="0" destOrd="0" presId="urn:microsoft.com/office/officeart/2005/8/layout/rings+Icon"/>
    <dgm:cxn modelId="{B7CA2D83-BB47-4B4C-A739-2C485E6E0B45}" type="presOf" srcId="{15FD0F8C-372F-49CA-9065-76898F4F0891}" destId="{912FBB91-88A9-4A6B-AD89-23BA804A6770}" srcOrd="0" destOrd="0" presId="urn:microsoft.com/office/officeart/2005/8/layout/rings+Icon"/>
    <dgm:cxn modelId="{850080B2-5289-4DBE-B5F1-EA13B2198778}" type="presOf" srcId="{F9CC51BD-2E71-4ECE-A4D4-0FE42C1BFA60}" destId="{528F8E48-463B-4CD1-BF7D-E6FCBB064C6E}" srcOrd="0" destOrd="0" presId="urn:microsoft.com/office/officeart/2005/8/layout/rings+Icon"/>
    <dgm:cxn modelId="{E8A84ACB-A9F8-45E0-85C7-F8D9B1E23438}" srcId="{25D830CA-F8A7-4A03-8116-45462EADC757}" destId="{705AA433-E675-44B6-8A74-379ABAF89815}" srcOrd="5" destOrd="0" parTransId="{2A914368-60EF-460F-B4D0-2E2BF86BA931}" sibTransId="{A53570EB-777E-42FC-91B5-976E6BF2FACD}"/>
    <dgm:cxn modelId="{86AAD52D-8A88-4DD9-8F17-14EFB5A1631A}" type="presOf" srcId="{25D830CA-F8A7-4A03-8116-45462EADC757}" destId="{5EC849C2-C9F3-4F54-8869-42EDA72D6DC2}" srcOrd="0" destOrd="0" presId="urn:microsoft.com/office/officeart/2005/8/layout/rings+Icon"/>
    <dgm:cxn modelId="{BF76A345-75B5-4683-B126-06D8ACC4C13D}" srcId="{25D830CA-F8A7-4A03-8116-45462EADC757}" destId="{B5352C71-6669-4482-A1AE-23965F017743}" srcOrd="3" destOrd="0" parTransId="{5C70A061-6DD6-41B6-B316-BB3A4B684517}" sibTransId="{D4C2546A-6924-4AB8-A916-640A677CE181}"/>
    <dgm:cxn modelId="{C9BB4B86-A92E-47CC-8B75-8F29B9388725}" srcId="{25D830CA-F8A7-4A03-8116-45462EADC757}" destId="{15FD0F8C-372F-49CA-9065-76898F4F0891}" srcOrd="0" destOrd="0" parTransId="{2D0727C7-DDBC-48AB-AB33-D19A61BF5790}" sibTransId="{26BA8363-3AD6-46B6-9241-9BFE5C7E8212}"/>
    <dgm:cxn modelId="{473E776C-E090-4F27-8C6C-41E227AF09FD}" type="presOf" srcId="{CCB7BAE5-ACA7-4B93-A940-6C0A9383A6DF}" destId="{FC038E61-4497-4795-AC9E-1DF504C6D777}" srcOrd="0" destOrd="0" presId="urn:microsoft.com/office/officeart/2005/8/layout/rings+Icon"/>
    <dgm:cxn modelId="{56DCCB1E-1FCF-416F-B7B7-C38D58DFB247}" srcId="{25D830CA-F8A7-4A03-8116-45462EADC757}" destId="{F9CC51BD-2E71-4ECE-A4D4-0FE42C1BFA60}" srcOrd="1" destOrd="0" parTransId="{CE99EE98-2286-4B21-B8A7-AEEE9DC37C8E}" sibTransId="{42CF07CD-28B8-4386-9A9B-2E28AE622CA0}"/>
    <dgm:cxn modelId="{5DA40416-6187-4341-96CF-58380D4D3A12}" srcId="{25D830CA-F8A7-4A03-8116-45462EADC757}" destId="{CCB7BAE5-ACA7-4B93-A940-6C0A9383A6DF}" srcOrd="2" destOrd="0" parTransId="{580D0CAC-CB0C-4D0C-A166-9D03A044D1FE}" sibTransId="{2AD96F15-D968-43AD-A339-46B5D8C03355}"/>
    <dgm:cxn modelId="{9157A204-A8D4-48F2-8159-37CC42D7C9D3}" type="presParOf" srcId="{5EC849C2-C9F3-4F54-8869-42EDA72D6DC2}" destId="{912FBB91-88A9-4A6B-AD89-23BA804A6770}" srcOrd="0" destOrd="0" presId="urn:microsoft.com/office/officeart/2005/8/layout/rings+Icon"/>
    <dgm:cxn modelId="{9069EBEB-CA97-4EC1-8B80-B5F5522AF1F0}" type="presParOf" srcId="{5EC849C2-C9F3-4F54-8869-42EDA72D6DC2}" destId="{528F8E48-463B-4CD1-BF7D-E6FCBB064C6E}" srcOrd="1" destOrd="0" presId="urn:microsoft.com/office/officeart/2005/8/layout/rings+Icon"/>
    <dgm:cxn modelId="{75E86E14-4642-4427-959A-68F949FBA01F}" type="presParOf" srcId="{5EC849C2-C9F3-4F54-8869-42EDA72D6DC2}" destId="{FC038E61-4497-4795-AC9E-1DF504C6D777}" srcOrd="2" destOrd="0" presId="urn:microsoft.com/office/officeart/2005/8/layout/rings+Icon"/>
    <dgm:cxn modelId="{F34629DE-69C2-4E59-BDAF-A8699ECFC8EF}" type="presParOf" srcId="{5EC849C2-C9F3-4F54-8869-42EDA72D6DC2}" destId="{320E199C-B359-47FA-88FE-34312056B532}" srcOrd="3" destOrd="0" presId="urn:microsoft.com/office/officeart/2005/8/layout/rings+Icon"/>
    <dgm:cxn modelId="{695E9E09-FBBC-4541-BFD7-F0004ED0D168}" type="presParOf" srcId="{5EC849C2-C9F3-4F54-8869-42EDA72D6DC2}" destId="{42766906-50B8-4B7D-B7DD-FE21FF75663C}" srcOrd="4" destOrd="0" presId="urn:microsoft.com/office/officeart/2005/8/layout/rings+Icon"/>
    <dgm:cxn modelId="{40FAF5E0-0D48-421B-8241-9225601BF849}" type="presParOf" srcId="{5EC849C2-C9F3-4F54-8869-42EDA72D6DC2}" destId="{D798C6D7-0B4C-436F-A6A8-B0F288456D13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0FEB20-D9F1-40B0-89AA-742E4AB91A1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2D07F59-6973-4082-B237-E457B43762D8}">
      <dgm:prSet phldrT="[文字]" custT="1"/>
      <dgm:spPr/>
      <dgm:t>
        <a:bodyPr/>
        <a:lstStyle/>
        <a:p>
          <a:r>
            <a: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rPr>
            <a:t>運用社群網路的傳播</a:t>
          </a:r>
        </a:p>
      </dgm:t>
    </dgm:pt>
    <dgm:pt modelId="{299640A9-8023-4819-A33F-1681C228B0A0}" type="parTrans" cxnId="{2939F2D2-7296-404C-818A-ED7ADE0942E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1E70D5-66CF-47CB-966F-1ABCA5D73D89}" type="sibTrans" cxnId="{2939F2D2-7296-404C-818A-ED7ADE0942E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AC45BA-C5F5-4839-8D62-4CEF8BC3FB45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增加品牌知名度</a:t>
          </a:r>
        </a:p>
      </dgm:t>
    </dgm:pt>
    <dgm:pt modelId="{76CBBBB2-FE55-474A-9AB0-1A48B04F219E}" type="parTrans" cxnId="{0C1AEA45-90D8-4E0A-AC06-DC1A38F304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4F7C84-DE1B-4F9C-A413-3359A0EDAD7D}" type="sibTrans" cxnId="{0C1AEA45-90D8-4E0A-AC06-DC1A38F304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D6E300-0215-435F-AEE6-29FF2FDEBCE3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增加更多客源</a:t>
          </a:r>
        </a:p>
      </dgm:t>
    </dgm:pt>
    <dgm:pt modelId="{8D68AB36-0376-4D3E-BA7B-1B10C9F3E197}" type="parTrans" cxnId="{603D733E-2539-4411-BFB9-1F4089E7676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4EA132-0108-4788-9D32-5733881EE93D}" type="sibTrans" cxnId="{603D733E-2539-4411-BFB9-1F4089E7676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510123-3F03-4CEF-BEBB-7D66459E8F6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提升銷售量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20%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91B6FC-9823-4F36-8338-726C2FE63ABA}" type="parTrans" cxnId="{08D1D2A4-06BE-4356-ADA4-4B72542A5238}">
      <dgm:prSet/>
      <dgm:spPr/>
      <dgm:t>
        <a:bodyPr/>
        <a:lstStyle/>
        <a:p>
          <a:endParaRPr lang="zh-TW" altLang="en-US" sz="2800"/>
        </a:p>
      </dgm:t>
    </dgm:pt>
    <dgm:pt modelId="{FA134BC4-CE55-440C-8097-118745749BE6}" type="sibTrans" cxnId="{08D1D2A4-06BE-4356-ADA4-4B72542A5238}">
      <dgm:prSet/>
      <dgm:spPr/>
      <dgm:t>
        <a:bodyPr/>
        <a:lstStyle/>
        <a:p>
          <a:endParaRPr lang="zh-TW" altLang="en-US" sz="2800"/>
        </a:p>
      </dgm:t>
    </dgm:pt>
    <dgm:pt modelId="{328C697D-FCBB-4DA0-A060-CB18D30C6FB2}">
      <dgm:prSet phldrT="[文字]" custT="1"/>
      <dgm:spPr/>
      <dgm:t>
        <a:bodyPr/>
        <a:lstStyle/>
        <a:p>
          <a:r>
            <a: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rPr>
            <a:t>團隊分工協調</a:t>
          </a:r>
        </a:p>
      </dgm:t>
    </dgm:pt>
    <dgm:pt modelId="{C40E4EA3-0D9B-4FC5-8971-76A03C171714}" type="sibTrans" cxnId="{05243BFC-7F4F-4CEA-9596-CF371965D41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7707A9-855F-4B68-BF04-29864989555C}" type="parTrans" cxnId="{05243BFC-7F4F-4CEA-9596-CF371965D41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50CF3C-7EA8-43A1-8FCD-5AF021D609D9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增加生產效率更好控制成本預算</a:t>
          </a:r>
        </a:p>
      </dgm:t>
    </dgm:pt>
    <dgm:pt modelId="{71F4AB81-DB15-4DC1-B36D-A301C7B6A278}" type="sibTrans" cxnId="{81DB2E18-44CB-49FE-BC2F-20B9EAFF5BD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A633B8-683E-4363-AA43-3366A630C4CC}" type="parTrans" cxnId="{81DB2E18-44CB-49FE-BC2F-20B9EAFF5BD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63F01A-0D32-4D5F-ABD8-938ED71DBB4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使團隊累積學習經驗</a:t>
          </a:r>
        </a:p>
      </dgm:t>
    </dgm:pt>
    <dgm:pt modelId="{6E829B75-E2F8-4B2A-BD44-8E2B7C0E83CC}" type="sibTrans" cxnId="{19854C06-7F90-4C49-99BC-10DCC88F523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C13CD9-9D5B-4B9A-A79A-A0D2E1B868D8}" type="parTrans" cxnId="{19854C06-7F90-4C49-99BC-10DCC88F523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BDE66D-FF3D-4C5E-BAE4-EFE55A50769A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忠誠度的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3C11F5-FBD7-4BEA-9733-4A676BF90085}" type="sibTrans" cxnId="{CA8684E9-63C1-4A2D-9447-1B09AB74416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96BF55-B367-4795-90EE-836A55465FEC}" type="parTrans" cxnId="{CA8684E9-63C1-4A2D-9447-1B09AB74416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858623-AC80-49D4-BD8F-B21DD81E5BE0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增加產品的認同感</a:t>
          </a:r>
        </a:p>
      </dgm:t>
    </dgm:pt>
    <dgm:pt modelId="{7BD3D252-D4A4-437D-BC87-F13F14CB0FC7}" type="sibTrans" cxnId="{40EA9150-230B-4742-9255-C62076A16B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7F36F1-4BA9-4F5C-ADB2-4D3B82BA04FB}" type="parTrans" cxnId="{40EA9150-230B-4742-9255-C62076A16B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0CAF39-ABD5-4C59-BAE6-779234E29783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提高服務品質</a:t>
          </a:r>
        </a:p>
      </dgm:t>
    </dgm:pt>
    <dgm:pt modelId="{E3A4587A-9D46-48B4-80DB-FC06AD94E243}" type="sibTrans" cxnId="{169DAAFD-7984-4EEA-95C0-16E434AEE00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4886E1-0565-4EC7-A914-26E10AE26EE2}" type="parTrans" cxnId="{169DAAFD-7984-4EEA-95C0-16E434AEE00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15000B-CAE9-4890-9DD6-2A993B3AED58}">
      <dgm:prSet phldrT="[文字]" custT="1"/>
      <dgm:spPr/>
      <dgm:t>
        <a:bodyPr/>
        <a:lstStyle/>
        <a:p>
          <a:r>
            <a: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rPr>
            <a:t>良好的品質與態度增加客源</a:t>
          </a:r>
        </a:p>
      </dgm:t>
    </dgm:pt>
    <dgm:pt modelId="{01A2DF9F-C63B-4E26-AA12-A93C979C0D82}" type="sibTrans" cxnId="{FE29F685-6787-47D0-A2DF-DC6669A616B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829EDD-401A-41FD-97C6-7EAC8E14D88E}" type="parTrans" cxnId="{FE29F685-6787-47D0-A2DF-DC6669A616B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4502E5-0401-4B9E-8A00-1A7FE50122C7}" type="pres">
      <dgm:prSet presAssocID="{7F0FEB20-D9F1-40B0-89AA-742E4AB91A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A7B33C9-9593-445D-9C20-0DC1257E3299}" type="pres">
      <dgm:prSet presAssocID="{A2D07F59-6973-4082-B237-E457B43762D8}" presName="linNode" presStyleCnt="0"/>
      <dgm:spPr/>
    </dgm:pt>
    <dgm:pt modelId="{F362E89C-0D7B-49A2-AA61-AED8D0791409}" type="pres">
      <dgm:prSet presAssocID="{A2D07F59-6973-4082-B237-E457B43762D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075DC-96EE-44EF-8EEB-3D259CFBF271}" type="pres">
      <dgm:prSet presAssocID="{A2D07F59-6973-4082-B237-E457B43762D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9EA039-BF60-44DB-98E1-467601F0B1AF}" type="pres">
      <dgm:prSet presAssocID="{8B1E70D5-66CF-47CB-966F-1ABCA5D73D89}" presName="spacing" presStyleCnt="0"/>
      <dgm:spPr/>
    </dgm:pt>
    <dgm:pt modelId="{036F211E-670A-49E0-B7E1-4120634822E3}" type="pres">
      <dgm:prSet presAssocID="{5915000B-CAE9-4890-9DD6-2A993B3AED58}" presName="linNode" presStyleCnt="0"/>
      <dgm:spPr/>
    </dgm:pt>
    <dgm:pt modelId="{48F34BF4-963F-4793-9AB8-08224DDBFB3A}" type="pres">
      <dgm:prSet presAssocID="{5915000B-CAE9-4890-9DD6-2A993B3AED5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47BFF9-C215-431F-9B7F-996D84A9CF81}" type="pres">
      <dgm:prSet presAssocID="{5915000B-CAE9-4890-9DD6-2A993B3AED5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B279FC-B2B8-45F7-ABC1-42945539E219}" type="pres">
      <dgm:prSet presAssocID="{01A2DF9F-C63B-4E26-AA12-A93C979C0D82}" presName="spacing" presStyleCnt="0"/>
      <dgm:spPr/>
    </dgm:pt>
    <dgm:pt modelId="{3B5E1E8E-2A93-462B-A110-FF3D1F7C6E7C}" type="pres">
      <dgm:prSet presAssocID="{328C697D-FCBB-4DA0-A060-CB18D30C6FB2}" presName="linNode" presStyleCnt="0"/>
      <dgm:spPr/>
    </dgm:pt>
    <dgm:pt modelId="{C09BA7B4-FB65-4CB4-8A0D-1E1B40CEC0C0}" type="pres">
      <dgm:prSet presAssocID="{328C697D-FCBB-4DA0-A060-CB18D30C6FB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BB2C29-9C80-4A6A-941A-FC469ABD65AA}" type="pres">
      <dgm:prSet presAssocID="{328C697D-FCBB-4DA0-A060-CB18D30C6FB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EA9150-230B-4742-9255-C62076A16B38}" srcId="{5915000B-CAE9-4890-9DD6-2A993B3AED58}" destId="{F1858623-AC80-49D4-BD8F-B21DD81E5BE0}" srcOrd="2" destOrd="0" parTransId="{EE7F36F1-4BA9-4F5C-ADB2-4D3B82BA04FB}" sibTransId="{7BD3D252-D4A4-437D-BC87-F13F14CB0FC7}"/>
    <dgm:cxn modelId="{08D1D2A4-06BE-4356-ADA4-4B72542A5238}" srcId="{A2D07F59-6973-4082-B237-E457B43762D8}" destId="{1D510123-3F03-4CEF-BEBB-7D66459E8F62}" srcOrd="2" destOrd="0" parTransId="{A791B6FC-9823-4F36-8338-726C2FE63ABA}" sibTransId="{FA134BC4-CE55-440C-8097-118745749BE6}"/>
    <dgm:cxn modelId="{169DAAFD-7984-4EEA-95C0-16E434AEE009}" srcId="{5915000B-CAE9-4890-9DD6-2A993B3AED58}" destId="{CE0CAF39-ABD5-4C59-BAE6-779234E29783}" srcOrd="1" destOrd="0" parTransId="{5E4886E1-0565-4EC7-A914-26E10AE26EE2}" sibTransId="{E3A4587A-9D46-48B4-80DB-FC06AD94E243}"/>
    <dgm:cxn modelId="{2939F2D2-7296-404C-818A-ED7ADE0942EA}" srcId="{7F0FEB20-D9F1-40B0-89AA-742E4AB91A19}" destId="{A2D07F59-6973-4082-B237-E457B43762D8}" srcOrd="0" destOrd="0" parTransId="{299640A9-8023-4819-A33F-1681C228B0A0}" sibTransId="{8B1E70D5-66CF-47CB-966F-1ABCA5D73D89}"/>
    <dgm:cxn modelId="{BCDADE00-0006-448C-983E-E1579484B7AB}" type="presOf" srcId="{A2D07F59-6973-4082-B237-E457B43762D8}" destId="{F362E89C-0D7B-49A2-AA61-AED8D0791409}" srcOrd="0" destOrd="0" presId="urn:microsoft.com/office/officeart/2005/8/layout/vList6"/>
    <dgm:cxn modelId="{636C1EF1-EA64-4BCF-9A24-07760E216AE3}" type="presOf" srcId="{1CBDE66D-FF3D-4C5E-BAE4-EFE55A50769A}" destId="{2947BFF9-C215-431F-9B7F-996D84A9CF81}" srcOrd="0" destOrd="0" presId="urn:microsoft.com/office/officeart/2005/8/layout/vList6"/>
    <dgm:cxn modelId="{81DB2E18-44CB-49FE-BC2F-20B9EAFF5BD6}" srcId="{328C697D-FCBB-4DA0-A060-CB18D30C6FB2}" destId="{DA50CF3C-7EA8-43A1-8FCD-5AF021D609D9}" srcOrd="1" destOrd="0" parTransId="{42A633B8-683E-4363-AA43-3366A630C4CC}" sibTransId="{71F4AB81-DB15-4DC1-B36D-A301C7B6A278}"/>
    <dgm:cxn modelId="{05243BFC-7F4F-4CEA-9596-CF371965D41F}" srcId="{7F0FEB20-D9F1-40B0-89AA-742E4AB91A19}" destId="{328C697D-FCBB-4DA0-A060-CB18D30C6FB2}" srcOrd="2" destOrd="0" parTransId="{A17707A9-855F-4B68-BF04-29864989555C}" sibTransId="{C40E4EA3-0D9B-4FC5-8971-76A03C171714}"/>
    <dgm:cxn modelId="{612D0112-EA68-4F6E-B483-68A6C17160E0}" type="presOf" srcId="{3763F01A-0D32-4D5F-ABD8-938ED71DBB4F}" destId="{B7BB2C29-9C80-4A6A-941A-FC469ABD65AA}" srcOrd="0" destOrd="0" presId="urn:microsoft.com/office/officeart/2005/8/layout/vList6"/>
    <dgm:cxn modelId="{FE29F685-6787-47D0-A2DF-DC6669A616B7}" srcId="{7F0FEB20-D9F1-40B0-89AA-742E4AB91A19}" destId="{5915000B-CAE9-4890-9DD6-2A993B3AED58}" srcOrd="1" destOrd="0" parTransId="{13829EDD-401A-41FD-97C6-7EAC8E14D88E}" sibTransId="{01A2DF9F-C63B-4E26-AA12-A93C979C0D82}"/>
    <dgm:cxn modelId="{7A4ABECA-334B-4EBA-94D1-2498B533E2B2}" type="presOf" srcId="{1D510123-3F03-4CEF-BEBB-7D66459E8F62}" destId="{1B8075DC-96EE-44EF-8EEB-3D259CFBF271}" srcOrd="0" destOrd="2" presId="urn:microsoft.com/office/officeart/2005/8/layout/vList6"/>
    <dgm:cxn modelId="{CA8684E9-63C1-4A2D-9447-1B09AB744169}" srcId="{5915000B-CAE9-4890-9DD6-2A993B3AED58}" destId="{1CBDE66D-FF3D-4C5E-BAE4-EFE55A50769A}" srcOrd="0" destOrd="0" parTransId="{E096BF55-B367-4795-90EE-836A55465FEC}" sibTransId="{343C11F5-FBD7-4BEA-9733-4A676BF90085}"/>
    <dgm:cxn modelId="{BCF9904A-00A8-4F45-9400-BDF57817A8C9}" type="presOf" srcId="{CE0CAF39-ABD5-4C59-BAE6-779234E29783}" destId="{2947BFF9-C215-431F-9B7F-996D84A9CF81}" srcOrd="0" destOrd="1" presId="urn:microsoft.com/office/officeart/2005/8/layout/vList6"/>
    <dgm:cxn modelId="{533E3AF1-7163-43DF-B2B7-D6687DB3F60C}" type="presOf" srcId="{06AC45BA-C5F5-4839-8D62-4CEF8BC3FB45}" destId="{1B8075DC-96EE-44EF-8EEB-3D259CFBF271}" srcOrd="0" destOrd="0" presId="urn:microsoft.com/office/officeart/2005/8/layout/vList6"/>
    <dgm:cxn modelId="{20313E6C-425C-47D8-BBE0-CB3EB549243A}" type="presOf" srcId="{F1858623-AC80-49D4-BD8F-B21DD81E5BE0}" destId="{2947BFF9-C215-431F-9B7F-996D84A9CF81}" srcOrd="0" destOrd="2" presId="urn:microsoft.com/office/officeart/2005/8/layout/vList6"/>
    <dgm:cxn modelId="{46C8FC31-3169-468D-83AE-EE513739D582}" type="presOf" srcId="{DA50CF3C-7EA8-43A1-8FCD-5AF021D609D9}" destId="{B7BB2C29-9C80-4A6A-941A-FC469ABD65AA}" srcOrd="0" destOrd="1" presId="urn:microsoft.com/office/officeart/2005/8/layout/vList6"/>
    <dgm:cxn modelId="{603D733E-2539-4411-BFB9-1F4089E76760}" srcId="{A2D07F59-6973-4082-B237-E457B43762D8}" destId="{8FD6E300-0215-435F-AEE6-29FF2FDEBCE3}" srcOrd="1" destOrd="0" parTransId="{8D68AB36-0376-4D3E-BA7B-1B10C9F3E197}" sibTransId="{704EA132-0108-4788-9D32-5733881EE93D}"/>
    <dgm:cxn modelId="{19854C06-7F90-4C49-99BC-10DCC88F5231}" srcId="{328C697D-FCBB-4DA0-A060-CB18D30C6FB2}" destId="{3763F01A-0D32-4D5F-ABD8-938ED71DBB4F}" srcOrd="0" destOrd="0" parTransId="{1CC13CD9-9D5B-4B9A-A79A-A0D2E1B868D8}" sibTransId="{6E829B75-E2F8-4B2A-BD44-8E2B7C0E83CC}"/>
    <dgm:cxn modelId="{0C1AEA45-90D8-4E0A-AC06-DC1A38F30424}" srcId="{A2D07F59-6973-4082-B237-E457B43762D8}" destId="{06AC45BA-C5F5-4839-8D62-4CEF8BC3FB45}" srcOrd="0" destOrd="0" parTransId="{76CBBBB2-FE55-474A-9AB0-1A48B04F219E}" sibTransId="{4A4F7C84-DE1B-4F9C-A413-3359A0EDAD7D}"/>
    <dgm:cxn modelId="{8BF2FDE8-DB8D-4DB7-8994-F5FB28A8E619}" type="presOf" srcId="{328C697D-FCBB-4DA0-A060-CB18D30C6FB2}" destId="{C09BA7B4-FB65-4CB4-8A0D-1E1B40CEC0C0}" srcOrd="0" destOrd="0" presId="urn:microsoft.com/office/officeart/2005/8/layout/vList6"/>
    <dgm:cxn modelId="{DBD1E47E-1602-492A-9AB9-8B58AFEFD078}" type="presOf" srcId="{8FD6E300-0215-435F-AEE6-29FF2FDEBCE3}" destId="{1B8075DC-96EE-44EF-8EEB-3D259CFBF271}" srcOrd="0" destOrd="1" presId="urn:microsoft.com/office/officeart/2005/8/layout/vList6"/>
    <dgm:cxn modelId="{AE8FE7A0-4173-4733-BB10-1ECF94D5E267}" type="presOf" srcId="{7F0FEB20-D9F1-40B0-89AA-742E4AB91A19}" destId="{BB4502E5-0401-4B9E-8A00-1A7FE50122C7}" srcOrd="0" destOrd="0" presId="urn:microsoft.com/office/officeart/2005/8/layout/vList6"/>
    <dgm:cxn modelId="{DE52334E-C54C-471A-ADF4-3AA9BBAFCBB5}" type="presOf" srcId="{5915000B-CAE9-4890-9DD6-2A993B3AED58}" destId="{48F34BF4-963F-4793-9AB8-08224DDBFB3A}" srcOrd="0" destOrd="0" presId="urn:microsoft.com/office/officeart/2005/8/layout/vList6"/>
    <dgm:cxn modelId="{F5FCD5D0-1EFF-4957-9F80-EE9770AF316B}" type="presParOf" srcId="{BB4502E5-0401-4B9E-8A00-1A7FE50122C7}" destId="{1A7B33C9-9593-445D-9C20-0DC1257E3299}" srcOrd="0" destOrd="0" presId="urn:microsoft.com/office/officeart/2005/8/layout/vList6"/>
    <dgm:cxn modelId="{538432AF-2D10-4280-8F70-90754F18ED1D}" type="presParOf" srcId="{1A7B33C9-9593-445D-9C20-0DC1257E3299}" destId="{F362E89C-0D7B-49A2-AA61-AED8D0791409}" srcOrd="0" destOrd="0" presId="urn:microsoft.com/office/officeart/2005/8/layout/vList6"/>
    <dgm:cxn modelId="{CD07A58E-F14E-4B49-97CD-3C9314BA20A9}" type="presParOf" srcId="{1A7B33C9-9593-445D-9C20-0DC1257E3299}" destId="{1B8075DC-96EE-44EF-8EEB-3D259CFBF271}" srcOrd="1" destOrd="0" presId="urn:microsoft.com/office/officeart/2005/8/layout/vList6"/>
    <dgm:cxn modelId="{2DF8D3AC-F404-44A0-BDB3-4596B3CA20B2}" type="presParOf" srcId="{BB4502E5-0401-4B9E-8A00-1A7FE50122C7}" destId="{B49EA039-BF60-44DB-98E1-467601F0B1AF}" srcOrd="1" destOrd="0" presId="urn:microsoft.com/office/officeart/2005/8/layout/vList6"/>
    <dgm:cxn modelId="{33EA1DC7-ADD3-4DE8-A17F-E80D6F5AFC45}" type="presParOf" srcId="{BB4502E5-0401-4B9E-8A00-1A7FE50122C7}" destId="{036F211E-670A-49E0-B7E1-4120634822E3}" srcOrd="2" destOrd="0" presId="urn:microsoft.com/office/officeart/2005/8/layout/vList6"/>
    <dgm:cxn modelId="{5BC7503E-BE76-4B7F-91A8-03A5E53DE521}" type="presParOf" srcId="{036F211E-670A-49E0-B7E1-4120634822E3}" destId="{48F34BF4-963F-4793-9AB8-08224DDBFB3A}" srcOrd="0" destOrd="0" presId="urn:microsoft.com/office/officeart/2005/8/layout/vList6"/>
    <dgm:cxn modelId="{7C7DD599-1E8C-4935-A49A-432F48389FEE}" type="presParOf" srcId="{036F211E-670A-49E0-B7E1-4120634822E3}" destId="{2947BFF9-C215-431F-9B7F-996D84A9CF81}" srcOrd="1" destOrd="0" presId="urn:microsoft.com/office/officeart/2005/8/layout/vList6"/>
    <dgm:cxn modelId="{FA649082-DB6A-492E-9D33-5D0A5070A5C1}" type="presParOf" srcId="{BB4502E5-0401-4B9E-8A00-1A7FE50122C7}" destId="{11B279FC-B2B8-45F7-ABC1-42945539E219}" srcOrd="3" destOrd="0" presId="urn:microsoft.com/office/officeart/2005/8/layout/vList6"/>
    <dgm:cxn modelId="{FFAA0E0E-D2A9-41F9-9A37-624211B0BC44}" type="presParOf" srcId="{BB4502E5-0401-4B9E-8A00-1A7FE50122C7}" destId="{3B5E1E8E-2A93-462B-A110-FF3D1F7C6E7C}" srcOrd="4" destOrd="0" presId="urn:microsoft.com/office/officeart/2005/8/layout/vList6"/>
    <dgm:cxn modelId="{33A25194-A008-4949-A0E6-E4910494135A}" type="presParOf" srcId="{3B5E1E8E-2A93-462B-A110-FF3D1F7C6E7C}" destId="{C09BA7B4-FB65-4CB4-8A0D-1E1B40CEC0C0}" srcOrd="0" destOrd="0" presId="urn:microsoft.com/office/officeart/2005/8/layout/vList6"/>
    <dgm:cxn modelId="{E8B5F9EA-7F58-4ABA-AB5F-212853B4798B}" type="presParOf" srcId="{3B5E1E8E-2A93-462B-A110-FF3D1F7C6E7C}" destId="{B7BB2C29-9C80-4A6A-941A-FC469ABD65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互連式環形圖"/>
  <dgm:desc val="用來顯示重疊或交互關聯的想法或概念。前 7 行 [階層 1] 的文字會各對應到一個圓。未使用的文字不會出現，但只要切換版面配置，仍然可以使用。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A4DF-6A69-475F-983A-8AD985B5C79A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E799-076D-48E3-8EE1-BD4E17E8FD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052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301B-30AD-4FD9-90AD-15742A2CE15C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0BB2D-AB49-40BB-ACDD-7637C2CC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074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BB2D-AB49-40BB-ACDD-7637C2CC6DC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32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BB2D-AB49-40BB-ACDD-7637C2CC6DC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323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BB2D-AB49-40BB-ACDD-7637C2CC6DC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9323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BB2D-AB49-40BB-ACDD-7637C2CC6DC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39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71839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021883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038329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856426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771927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674522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521971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492618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272016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362179" y="181348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16535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544622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123557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930579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737601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310715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-158244" y="3850940"/>
            <a:ext cx="9542768" cy="64807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/>
          <p:cNvSpPr txBox="1">
            <a:spLocks/>
          </p:cNvSpPr>
          <p:nvPr userDrawn="1"/>
        </p:nvSpPr>
        <p:spPr>
          <a:xfrm>
            <a:off x="1187624" y="3429000"/>
            <a:ext cx="6851032" cy="14919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</a:pP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呂知懃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林芷璇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戴雅萍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李憶婷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鄢耀婕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游慧鈴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謝君旻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陳婕寧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張芷蕓</a:t>
            </a:r>
            <a:endParaRPr lang="zh-TW" altLang="en-US" sz="1800" dirty="0">
              <a:solidFill>
                <a:schemeClr val="bg1"/>
              </a:solidFill>
            </a:endParaRPr>
          </a:p>
        </p:txBody>
      </p:sp>
      <p:pic>
        <p:nvPicPr>
          <p:cNvPr id="5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41939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891983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908429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726526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642027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544622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392071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362718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142116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232279" y="514850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86635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414722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993657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800679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607701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 userDrawn="1"/>
        </p:nvSpPr>
        <p:spPr>
          <a:xfrm>
            <a:off x="5264626" y="3013843"/>
            <a:ext cx="277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高級牛奶巧克力</a:t>
            </a:r>
            <a:endParaRPr lang="zh-TW" altLang="en-US" sz="2000" b="1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180815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投影片編號版面配置區 5"/>
          <p:cNvSpPr txBox="1">
            <a:spLocks/>
          </p:cNvSpPr>
          <p:nvPr userDrawn="1"/>
        </p:nvSpPr>
        <p:spPr>
          <a:xfrm>
            <a:off x="7413741" y="873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07772" y="-46076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734801" y="-507205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552898" y="-507205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370994" y="-507205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189090" y="-507205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9058651" y="-572516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013007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241094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820029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627051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434073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 userDrawn="1"/>
        </p:nvSpPr>
        <p:spPr>
          <a:xfrm>
            <a:off x="90801" y="6472717"/>
            <a:ext cx="264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行銷三甲 第八組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17767" r="10871" b="45555"/>
          <a:stretch/>
        </p:blipFill>
        <p:spPr bwMode="auto">
          <a:xfrm>
            <a:off x="-47463" y="703240"/>
            <a:ext cx="8463176" cy="25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51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702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661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01296"/>
            <a:ext cx="6995120" cy="1143000"/>
          </a:xfrm>
        </p:spPr>
        <p:txBody>
          <a:bodyPr/>
          <a:lstStyle>
            <a:lvl1pPr algn="l">
              <a:defRPr b="1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0" hangingPunct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eaLnBrk="0" hangingPunct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eaLnBrk="0" hangingPunct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eaLnBrk="0" hangingPunct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eaLnBrk="0" hangingPunct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D:\圖庫\巧克力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00" b="100000" l="0" r="9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131"/>
            <a:ext cx="2068660" cy="9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24328" y="6148120"/>
            <a:ext cx="1698432" cy="7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接點 10"/>
          <p:cNvCxnSpPr/>
          <p:nvPr userDrawn="1"/>
        </p:nvCxnSpPr>
        <p:spPr>
          <a:xfrm>
            <a:off x="179512" y="1340768"/>
            <a:ext cx="8640960" cy="0"/>
          </a:xfrm>
          <a:prstGeom prst="line">
            <a:avLst/>
          </a:prstGeom>
          <a:ln w="38100">
            <a:solidFill>
              <a:srgbClr val="CC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238">
            <a:off x="6724318" y="6235069"/>
            <a:ext cx="800366" cy="5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82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71839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021883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038329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856426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771927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674522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521971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492618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272016" y="132584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362179" y="181348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16535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544622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123557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930579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737601" y="280759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310715" y="1878793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 userDrawn="1"/>
        </p:nvSpPr>
        <p:spPr>
          <a:xfrm>
            <a:off x="-158244" y="3850940"/>
            <a:ext cx="9542768" cy="64807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41939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891983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908429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726526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642027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544622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392071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362718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142116" y="4660862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232279" y="514850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86635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7414722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993657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3800679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5607701" y="6142610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字方塊 39"/>
          <p:cNvSpPr txBox="1"/>
          <p:nvPr userDrawn="1"/>
        </p:nvSpPr>
        <p:spPr>
          <a:xfrm>
            <a:off x="5264626" y="3013843"/>
            <a:ext cx="277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高級牛奶巧克力</a:t>
            </a:r>
            <a:endParaRPr lang="zh-TW" altLang="en-US" sz="2000" b="1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180815" y="5213811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投影片編號版面配置區 5"/>
          <p:cNvSpPr txBox="1">
            <a:spLocks/>
          </p:cNvSpPr>
          <p:nvPr userDrawn="1"/>
        </p:nvSpPr>
        <p:spPr>
          <a:xfrm>
            <a:off x="7413741" y="873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43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1013007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8241094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2820029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4627051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我的資料夾\大三資料庫\行銷研究發展實務12.30\圖檔\嘴巴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4779">
            <a:off x="6434073" y="421594"/>
            <a:ext cx="903003" cy="6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17767" r="10871" b="45555"/>
          <a:stretch/>
        </p:blipFill>
        <p:spPr bwMode="auto">
          <a:xfrm>
            <a:off x="-47463" y="703240"/>
            <a:ext cx="8463176" cy="25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6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83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61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pic>
        <p:nvPicPr>
          <p:cNvPr id="20" name="Picture 3" descr="D:\我的資料夾\大三資料庫\行銷研究發展實務12.30\圖檔\兔子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1296"/>
          <a:stretch/>
        </p:blipFill>
        <p:spPr bwMode="auto">
          <a:xfrm rot="894768">
            <a:off x="-1223319" y="3685402"/>
            <a:ext cx="4078658" cy="64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接點 21"/>
          <p:cNvCxnSpPr/>
          <p:nvPr userDrawn="1"/>
        </p:nvCxnSpPr>
        <p:spPr>
          <a:xfrm>
            <a:off x="1835696" y="6309320"/>
            <a:ext cx="7434572" cy="0"/>
          </a:xfrm>
          <a:prstGeom prst="line">
            <a:avLst/>
          </a:prstGeom>
          <a:ln w="28575">
            <a:solidFill>
              <a:srgbClr val="99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 userDrawn="1"/>
        </p:nvCxnSpPr>
        <p:spPr>
          <a:xfrm>
            <a:off x="35496" y="1124744"/>
            <a:ext cx="9756576" cy="0"/>
          </a:xfrm>
          <a:prstGeom prst="line">
            <a:avLst/>
          </a:prstGeom>
          <a:ln w="28575">
            <a:solidFill>
              <a:srgbClr val="99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D:\我的資料夾\大三資料庫\行銷研究發展實務12.30\圖檔\唇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7600">
            <a:off x="2025743" y="5699148"/>
            <a:ext cx="517526" cy="3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7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32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3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59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268D-9106-4C25-97B6-ABA2CD43BDF5}" type="datetimeFigureOut">
              <a:rPr lang="zh-TW" altLang="en-US" smtClean="0"/>
              <a:pPr/>
              <a:t>2015/6/16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B376-93F9-4D16-B368-5CAF29E3AD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687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hyperlink" Target="file:///F:\&#29986;&#21697;&#24291;&#21578;\&#29986;&#21697;&#24291;&#21578;01.mp4" TargetMode="External"/><Relationship Id="rId5" Type="http://schemas.openxmlformats.org/officeDocument/2006/relationships/image" Target="../media/image7.png"/><Relationship Id="rId4" Type="http://schemas.microsoft.com/office/2007/relationships/media" Target="../media/media5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29986;&#21697;&#24291;&#21578;\&#24433;&#38899;&#23653;&#27511;3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29986;&#21697;&#24291;&#21578;\MASTER2.mp4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20.wdp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hdphoto" Target="../media/hdphoto21.wdp"/><Relationship Id="rId4" Type="http://schemas.openxmlformats.org/officeDocument/2006/relationships/image" Target="../media/image48.jpeg"/><Relationship Id="rId9" Type="http://schemas.microsoft.com/office/2007/relationships/hdphoto" Target="../media/hdphoto2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microsoft.com/office/2007/relationships/hdphoto" Target="../media/hdphoto23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microsoft.com/office/2007/relationships/hdphoto" Target="../media/hdphoto26.wdp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29986;&#21697;&#24291;&#21578;\&#29229;&#22519;&#21557;&#26550;&#31687;2.mp4" TargetMode="External"/><Relationship Id="rId2" Type="http://schemas.openxmlformats.org/officeDocument/2006/relationships/hyperlink" Target="file:///F:\&#29986;&#21697;&#24291;&#21578;\&#24773;&#20154;&#31680;&#24291;&#21578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F:\&#29986;&#21697;&#24291;&#21578;\&#27491;&#24335;&#29256;&#38928;&#21578;.mp4" TargetMode="External"/><Relationship Id="rId4" Type="http://schemas.openxmlformats.org/officeDocument/2006/relationships/hyperlink" Target="file:///F:\&#29986;&#21697;&#24291;&#21578;\&#22894;&#39717;&#35712;&#26360;&#31687;1.mp4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81.png"/><Relationship Id="rId10" Type="http://schemas.microsoft.com/office/2007/relationships/hdphoto" Target="../media/hdphoto31.wdp"/><Relationship Id="rId4" Type="http://schemas.microsoft.com/office/2007/relationships/hdphoto" Target="../media/hdphoto28.wdp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3.WAV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9" Type="http://schemas.microsoft.com/office/2007/relationships/media" Target="../media/media4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hyperlink" Target="file:///F:\&#29986;&#21697;&#24291;&#21578;\Produce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microsoft.com/office/2007/relationships/media" Target="../media/media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掌聲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84168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1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CHOCO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36088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品牌由來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671156" y="2462261"/>
            <a:ext cx="4610060" cy="2167118"/>
            <a:chOff x="539552" y="2371923"/>
            <a:chExt cx="6973786" cy="3266205"/>
          </a:xfrm>
        </p:grpSpPr>
        <p:pic>
          <p:nvPicPr>
            <p:cNvPr id="9218" name="Picture 2" descr="http://i1.sinaimg.cn/lx/zc/2010/0925/U5086P8T1D1020064F913DT2010092421355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371923"/>
              <a:ext cx="2449654" cy="326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kalaman-nas.com/app/webroot/img/upload/large_2b23e_chocolat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078" y="2371923"/>
              <a:ext cx="2138260" cy="130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2.bp.blogspot.com/-Tj4ngwvgQf8/UJK2vG9MzwI/AAAAAAAA26U/WFjCKSgPrOw/s1600/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371923"/>
              <a:ext cx="1896410" cy="189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1.bp.blogspot.com/-H9UOnlS8El4/UJK2uHLxIEI/AAAAAAAA26Q/oe9ziHV_7is/s1600/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078" y="3933056"/>
              <a:ext cx="1573186" cy="1573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://img.chinatimes.com/newsphoto/2013-10-14/656/2013101400308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224261" y="4455557"/>
              <a:ext cx="1925351" cy="113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523100" y="349675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女性熱愛吃巧克力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45" y="5230331"/>
            <a:ext cx="8296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為了吸引廣大的女性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族群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誕生了</a:t>
            </a:r>
            <a:r>
              <a:rPr lang="en-US" altLang="zh-TW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7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CHOCO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3608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LOGO</a:t>
            </a:r>
            <a:r>
              <a:rPr lang="zh-TW" altLang="en-US" dirty="0" smtClean="0"/>
              <a:t>設計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2554746"/>
            <a:ext cx="55446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女人的嘴唇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分辨消費族群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增加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產品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質感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使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CHOCO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成為巧克力中的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精品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3" descr="D:\我的資料夾\大三資料庫\行銷研究發展實務12.30\圖檔\嘴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077" y="2876065"/>
            <a:ext cx="2972940" cy="21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5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CHOCO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企劃理念</a:t>
            </a:r>
            <a:endParaRPr lang="zh-TW" altLang="zh-TW" dirty="0"/>
          </a:p>
        </p:txBody>
      </p:sp>
      <p:sp>
        <p:nvSpPr>
          <p:cNvPr id="5" name="矩形 4"/>
          <p:cNvSpPr/>
          <p:nvPr/>
        </p:nvSpPr>
        <p:spPr>
          <a:xfrm>
            <a:off x="3563888" y="3177762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eaLnBrk="0" hangingPunct="0"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ea typeface="微軟正黑體"/>
                <a:cs typeface="Times New Roman"/>
              </a:rPr>
              <a:t>我們的堅持是為了讓</a:t>
            </a:r>
            <a:r>
              <a:rPr lang="zh-TW" altLang="zh-TW" sz="2800" kern="100" dirty="0" smtClean="0">
                <a:solidFill>
                  <a:srgbClr val="FF0000"/>
                </a:solidFill>
                <a:ea typeface="微軟正黑體"/>
                <a:cs typeface="Times New Roman"/>
              </a:rPr>
              <a:t>顧客感受</a:t>
            </a:r>
            <a:r>
              <a:rPr lang="zh-TW" altLang="zh-TW" sz="2800" kern="100" dirty="0">
                <a:solidFill>
                  <a:srgbClr val="FF0000"/>
                </a:solidFill>
                <a:ea typeface="微軟正黑體"/>
                <a:cs typeface="Times New Roman"/>
              </a:rPr>
              <a:t>到</a:t>
            </a:r>
            <a:r>
              <a:rPr lang="en-US" altLang="zh-TW" sz="2800" kern="100" dirty="0">
                <a:solidFill>
                  <a:srgbClr val="FF0000"/>
                </a:solidFill>
                <a:ea typeface="微軟正黑體"/>
                <a:cs typeface="Times New Roman"/>
              </a:rPr>
              <a:t>CHOCO</a:t>
            </a:r>
            <a:r>
              <a:rPr lang="zh-TW" altLang="zh-TW" sz="2800" kern="100" dirty="0">
                <a:solidFill>
                  <a:srgbClr val="FF0000"/>
                </a:solidFill>
                <a:ea typeface="微軟正黑體"/>
                <a:cs typeface="Times New Roman"/>
              </a:rPr>
              <a:t>的用心與誠意。</a:t>
            </a:r>
            <a:endParaRPr lang="zh-TW" altLang="zh-TW" sz="2800" kern="100" dirty="0">
              <a:ea typeface="微軟正黑體"/>
              <a:cs typeface="Times New Roman"/>
            </a:endParaRPr>
          </a:p>
        </p:txBody>
      </p:sp>
      <p:pic>
        <p:nvPicPr>
          <p:cNvPr id="11266" name="Picture 2" descr="http://6.ims.365imgs.cn/6/b/6c/1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72" y="2348880"/>
            <a:ext cx="2377319" cy="35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叮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矩形 6">
            <a:hlinkClick r:id="rId6" action="ppaction://program"/>
          </p:cNvPr>
          <p:cNvSpPr/>
          <p:nvPr/>
        </p:nvSpPr>
        <p:spPr>
          <a:xfrm>
            <a:off x="4788022" y="4581127"/>
            <a:ext cx="1569661" cy="560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program"/>
              </a:rPr>
              <a:t>產品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program"/>
              </a:rPr>
              <a:t>介紹影片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0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基本介紹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76299"/>
              </p:ext>
            </p:extLst>
          </p:nvPr>
        </p:nvGraphicFramePr>
        <p:xfrm>
          <a:off x="1115616" y="2348880"/>
          <a:ext cx="6984776" cy="338437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85981"/>
                <a:gridCol w="5298795"/>
              </a:tblGrid>
              <a:tr h="483482">
                <a:tc>
                  <a:txBody>
                    <a:bodyPr/>
                    <a:lstStyle/>
                    <a:p>
                      <a:pPr marL="304800" indent="-304800" algn="just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創立時間</a:t>
                      </a:r>
                      <a:endParaRPr lang="zh-TW" sz="3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just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2014.09.01</a:t>
                      </a:r>
                      <a:endParaRPr lang="zh-TW" sz="3600" kern="100" dirty="0">
                        <a:solidFill>
                          <a:schemeClr val="accent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團隊人數</a:t>
                      </a:r>
                      <a:endParaRPr lang="zh-TW" sz="3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just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400" kern="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sz="3600" kern="100" dirty="0">
                        <a:solidFill>
                          <a:schemeClr val="accent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482"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資本額</a:t>
                      </a:r>
                      <a:endParaRPr lang="zh-TW" sz="3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just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2700</a:t>
                      </a:r>
                      <a:r>
                        <a:rPr lang="zh-TW" sz="2400" kern="0" dirty="0">
                          <a:solidFill>
                            <a:schemeClr val="accent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3600" kern="100" dirty="0">
                        <a:solidFill>
                          <a:schemeClr val="accent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965"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主要股東</a:t>
                      </a:r>
                      <a:endParaRPr lang="zh-TW" sz="3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04800"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呂知懃 林芷璇 李憶婷 張芷蕓 鄢耀婕 </a:t>
                      </a:r>
                      <a:endParaRPr lang="en-US" altLang="zh-TW" sz="240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304800" algn="l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戴雅萍 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謝君旻 游慧鈴 陳婕寧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965"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</a:t>
                      </a:r>
                      <a:r>
                        <a:rPr lang="zh-TW" sz="24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3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販售高級牛奶巧克力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60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執行策略</a:t>
            </a:r>
            <a:endParaRPr lang="en-US" altLang="zh-TW" dirty="0" smtClean="0"/>
          </a:p>
          <a:p>
            <a:pPr marL="514350" lvl="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solidFill>
                  <a:schemeClr val="accent2"/>
                </a:solidFill>
              </a:rPr>
              <a:t>提升巧克力附加價值、增加產品競爭力</a:t>
            </a:r>
          </a:p>
          <a:p>
            <a:pPr marL="514350" lvl="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solidFill>
                  <a:schemeClr val="accent2"/>
                </a:solidFill>
              </a:rPr>
              <a:t>了解市場的物價並調整價格</a:t>
            </a:r>
          </a:p>
          <a:p>
            <a:pPr marL="514350" lvl="0" indent="-51435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solidFill>
                  <a:schemeClr val="accent2"/>
                </a:solidFill>
              </a:rPr>
              <a:t>依市場需求生產製作，控制數量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09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組織介紹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hlinkClick r:id="rId3" action="ppaction://program"/>
              </a:rPr>
              <a:t>影音履歷欣賞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15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組人員介紹</a:t>
            </a:r>
            <a:endParaRPr lang="zh-TW" altLang="en-US" dirty="0"/>
          </a:p>
        </p:txBody>
      </p:sp>
      <p:pic>
        <p:nvPicPr>
          <p:cNvPr id="13" name="圖片 1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5057" y="2916372"/>
            <a:ext cx="1601026" cy="943043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1163" y="2735500"/>
            <a:ext cx="1253686" cy="899207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9122" y="4295987"/>
            <a:ext cx="1601026" cy="1059877"/>
          </a:xfrm>
          <a:prstGeom prst="rect">
            <a:avLst/>
          </a:prstGeom>
        </p:spPr>
      </p:pic>
      <p:pic>
        <p:nvPicPr>
          <p:cNvPr id="17" name="圖片 16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41134" y="4246036"/>
            <a:ext cx="1611792" cy="11597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49036" y="47297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組長戴雅萍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8912" y="46412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組長林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芷璇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10148" y="303589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組長陳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婕寧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0054" y="302864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組長李憶婷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79745" y="18374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執行長張芷蕓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我的資料夾\大三資料庫\行銷研究發展實務12.30\產品廣告\199929004707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0996" y="1505430"/>
            <a:ext cx="1329058" cy="10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374138" y="33995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市場需求及資訊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1660" y="339923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編列預算彙整財務資料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40642" y="50726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進行銷售活動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40518" y="501059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與供應商協調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9" grpId="0" build="p"/>
      <p:bldP spid="21" grpId="0" build="p"/>
      <p:bldP spid="22" grpId="0" build="p"/>
      <p:bldP spid="29" grpId="0" build="p"/>
      <p:bldP spid="16" grpId="0"/>
      <p:bldP spid="18" grpId="0"/>
      <p:bldP spid="20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組織介紹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組織人員介紹</a:t>
            </a:r>
            <a:endParaRPr lang="zh-TW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7132" y="2204864"/>
            <a:ext cx="1492934" cy="9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73105" y="2204864"/>
            <a:ext cx="1373972" cy="100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7132" y="4075694"/>
            <a:ext cx="1476697" cy="1086821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85965" y="4171346"/>
            <a:ext cx="1209637" cy="108429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153440" y="2482620"/>
            <a:ext cx="20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監察組長謝君旻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994208" y="2648750"/>
            <a:ext cx="200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文書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鄢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耀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08976" y="469741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美宣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組長游慧鈴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60473" y="456153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95142" y="2851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監察所有工作進度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454632" y="299964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處理文書工作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617195" y="491502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350621" y="506674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進行資料美編</a:t>
            </a:r>
            <a:endParaRPr lang="zh-TW" altLang="en-US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1" grpId="0" build="p"/>
      <p:bldP spid="22" grpId="0" build="p"/>
      <p:bldP spid="4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15816" y="2348880"/>
            <a:ext cx="3624146" cy="25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市場</a:t>
            </a:r>
            <a:r>
              <a:rPr lang="zh-TW" altLang="zh-TW" dirty="0"/>
              <a:t>區隔</a:t>
            </a:r>
            <a:r>
              <a:rPr lang="en-US" altLang="zh-TW" dirty="0"/>
              <a:t>(Segment)</a:t>
            </a:r>
            <a:endParaRPr lang="zh-TW" altLang="zh-TW" dirty="0"/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 flipV="1">
            <a:off x="2339752" y="3284984"/>
            <a:ext cx="1330602" cy="32344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436096" y="2636912"/>
            <a:ext cx="936104" cy="57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 flipV="1">
            <a:off x="4964764" y="4562325"/>
            <a:ext cx="903380" cy="886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6039966" y="4653136"/>
            <a:ext cx="1911492" cy="1959743"/>
            <a:chOff x="6039966" y="4653136"/>
            <a:chExt cx="1911492" cy="1959743"/>
          </a:xfrm>
        </p:grpSpPr>
        <p:pic>
          <p:nvPicPr>
            <p:cNvPr id="14342" name="Picture 6" descr="http://i0.sinaimg.cn/lx/zc/2011/0308/U5790P8T1D1055683F913DT2011030313560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5876" b="32545"/>
            <a:stretch/>
          </p:blipFill>
          <p:spPr bwMode="auto">
            <a:xfrm>
              <a:off x="6039966" y="4653136"/>
              <a:ext cx="1872208" cy="159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6039966" y="6243547"/>
              <a:ext cx="191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24~39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67543" y="2491184"/>
            <a:ext cx="2256779" cy="2376797"/>
            <a:chOff x="467543" y="2491184"/>
            <a:chExt cx="2256779" cy="2376797"/>
          </a:xfrm>
        </p:grpSpPr>
        <p:pic>
          <p:nvPicPr>
            <p:cNvPr id="1028" name="Picture 4" descr="http://img.juimg.com/tuku/yulantu/120402/53168-1204020121319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491184"/>
              <a:ext cx="2256779" cy="1958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493270" y="4498649"/>
              <a:ext cx="2231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18~23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035920" y="1803197"/>
            <a:ext cx="2215852" cy="2065650"/>
            <a:chOff x="6035920" y="1803197"/>
            <a:chExt cx="2215852" cy="2065650"/>
          </a:xfrm>
        </p:grpSpPr>
        <p:pic>
          <p:nvPicPr>
            <p:cNvPr id="14340" name="Picture 4" descr="http://health.cnhubei.com/uploads/allimg/120328/495-12032Q00K113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19000" r="95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920" y="1803197"/>
              <a:ext cx="2215852" cy="1667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6451572" y="3499515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歲以上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99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目標市場</a:t>
            </a:r>
            <a:r>
              <a:rPr lang="en-US" altLang="zh-TW" dirty="0"/>
              <a:t>(Target)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059832" y="3166699"/>
            <a:ext cx="563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所針對的族群是以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女大學生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7544" y="2529600"/>
            <a:ext cx="2256779" cy="2406765"/>
            <a:chOff x="467544" y="2529600"/>
            <a:chExt cx="2256779" cy="2406765"/>
          </a:xfrm>
        </p:grpSpPr>
        <p:pic>
          <p:nvPicPr>
            <p:cNvPr id="1028" name="Picture 4" descr="http://img.juimg.com/tuku/yulantu/120402/53168-1204020121319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29600"/>
              <a:ext cx="2256779" cy="1958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493270" y="4567033"/>
              <a:ext cx="2231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18~23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53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program"/>
              </a:rPr>
              <a:t>開場儀式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564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96734"/>
            <a:ext cx="8229600" cy="4525963"/>
          </a:xfrm>
        </p:spPr>
        <p:txBody>
          <a:bodyPr/>
          <a:lstStyle/>
          <a:p>
            <a:pPr lvl="0"/>
            <a:r>
              <a:rPr lang="zh-TW" altLang="zh-TW" dirty="0"/>
              <a:t>定位</a:t>
            </a:r>
            <a:r>
              <a:rPr lang="en-US" altLang="zh-TW" dirty="0"/>
              <a:t>(Position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  <p:sp>
        <p:nvSpPr>
          <p:cNvPr id="4" name="矩形 3"/>
          <p:cNvSpPr/>
          <p:nvPr/>
        </p:nvSpPr>
        <p:spPr>
          <a:xfrm>
            <a:off x="1691680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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原料品質的保證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嚴選本土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4801" y="44776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C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巧克力精品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精美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包裝 精緻巧克力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4168" y="2600493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C"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值高的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平價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附加價值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我的資料夾\大三資料庫\行銷研究發展實務12.30\119___10\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25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6138" y="2594072"/>
            <a:ext cx="1153534" cy="13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我的資料夾\大三資料庫\行銷研究發展實務12.30\119___10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38" y="4546863"/>
            <a:ext cx="1330863" cy="10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我的資料夾\大三資料庫\行銷研究發展實務12.30\119___10\IMG_5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66042"/>
            <a:ext cx="1513125" cy="11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8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15816" y="1124744"/>
            <a:ext cx="4888488" cy="58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</a:t>
            </a:r>
            <a:r>
              <a:rPr lang="zh-TW" altLang="en-US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4P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  <a:r>
              <a:rPr lang="zh-TW" altLang="en-US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人員配直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600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76504" y="4969142"/>
            <a:ext cx="288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由請呂知懃為大家講解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38074" y="1628800"/>
            <a:ext cx="2847905" cy="29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74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0864" y="1588150"/>
            <a:ext cx="20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Strength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22864" y="1588150"/>
            <a:ext cx="20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劣勢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Weakness</a:t>
            </a:r>
            <a:endParaRPr lang="zh-TW" altLang="zh-TW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0865" y="4130197"/>
            <a:ext cx="20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Opportunity</a:t>
            </a:r>
            <a:endParaRPr lang="zh-TW" altLang="zh-TW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6096" y="4134961"/>
            <a:ext cx="20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威脅 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Threat</a:t>
            </a:r>
            <a:endParaRPr lang="zh-TW" altLang="zh-TW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5847" y="2336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包裝精緻、</a:t>
            </a:r>
            <a:r>
              <a:rPr lang="zh-TW" altLang="zh-TW" kern="100" dirty="0" smtClean="0">
                <a:ea typeface="微軟正黑體"/>
                <a:cs typeface="Times New Roman"/>
              </a:rPr>
              <a:t>價格平價</a:t>
            </a:r>
            <a:endParaRPr lang="zh-TW" altLang="zh-TW" kern="100" dirty="0">
              <a:ea typeface="微軟正黑體"/>
              <a:cs typeface="Times New Roman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嚴選高品質原料手工製作</a:t>
            </a:r>
          </a:p>
        </p:txBody>
      </p:sp>
      <p:sp>
        <p:nvSpPr>
          <p:cNvPr id="23" name="矩形 22"/>
          <p:cNvSpPr/>
          <p:nvPr/>
        </p:nvSpPr>
        <p:spPr>
          <a:xfrm>
            <a:off x="5322864" y="22845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原料成本較高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製作流程複雜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品質難以管控</a:t>
            </a:r>
          </a:p>
        </p:txBody>
      </p:sp>
      <p:sp>
        <p:nvSpPr>
          <p:cNvPr id="24" name="矩形 23"/>
          <p:cNvSpPr/>
          <p:nvPr/>
        </p:nvSpPr>
        <p:spPr>
          <a:xfrm>
            <a:off x="75086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網際網路發達使宣傳成本降低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可與異業結盟</a:t>
            </a:r>
          </a:p>
        </p:txBody>
      </p:sp>
      <p:sp>
        <p:nvSpPr>
          <p:cNvPr id="25" name="矩形 24"/>
          <p:cNvSpPr/>
          <p:nvPr/>
        </p:nvSpPr>
        <p:spPr>
          <a:xfrm>
            <a:off x="5377847" y="48656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eaLnBrk="0" hangingPunct="0">
              <a:spcAft>
                <a:spcPts val="0"/>
              </a:spcAft>
              <a:buFont typeface="+mj-lt"/>
              <a:buAutoNum type="arabicPeriod"/>
            </a:pPr>
            <a:r>
              <a:rPr lang="zh-TW" altLang="en-US" kern="100" dirty="0">
                <a:ea typeface="微軟正黑體"/>
                <a:cs typeface="Times New Roman"/>
              </a:rPr>
              <a:t>物價</a:t>
            </a:r>
            <a:r>
              <a:rPr lang="zh-TW" altLang="zh-TW" kern="100" dirty="0" smtClean="0">
                <a:ea typeface="微軟正黑體"/>
                <a:cs typeface="Times New Roman"/>
              </a:rPr>
              <a:t>上漲</a:t>
            </a:r>
            <a:endParaRPr lang="zh-TW" altLang="zh-TW" kern="100" dirty="0">
              <a:ea typeface="微軟正黑體"/>
              <a:cs typeface="Times New Roman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 smtClean="0">
                <a:ea typeface="微軟正黑體"/>
                <a:cs typeface="Times New Roman"/>
              </a:rPr>
              <a:t>競爭者</a:t>
            </a:r>
            <a:r>
              <a:rPr lang="zh-TW" altLang="en-US" kern="100" dirty="0" smtClean="0">
                <a:ea typeface="微軟正黑體"/>
                <a:cs typeface="Times New Roman"/>
              </a:rPr>
              <a:t> 替代品</a:t>
            </a:r>
            <a:r>
              <a:rPr lang="zh-TW" altLang="zh-TW" kern="100" dirty="0" smtClean="0">
                <a:ea typeface="微軟正黑體"/>
                <a:cs typeface="Times New Roman"/>
              </a:rPr>
              <a:t>多樣</a:t>
            </a:r>
            <a:endParaRPr lang="zh-TW" altLang="zh-TW" kern="100" dirty="0">
              <a:ea typeface="微軟正黑體"/>
              <a:cs typeface="Times New Roman"/>
            </a:endParaRPr>
          </a:p>
          <a:p>
            <a:pPr marL="342900" lvl="0" indent="-342900" algn="just" eaLnBrk="0" hangingPunct="0"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>
                <a:ea typeface="微軟正黑體"/>
                <a:cs typeface="Times New Roman"/>
              </a:rPr>
              <a:t>食安問題影響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755576" y="1772816"/>
            <a:ext cx="7394660" cy="4320480"/>
            <a:chOff x="755576" y="1772816"/>
            <a:chExt cx="7394660" cy="4320480"/>
          </a:xfrm>
        </p:grpSpPr>
        <p:cxnSp>
          <p:nvCxnSpPr>
            <p:cNvPr id="4" name="直線接點 3"/>
            <p:cNvCxnSpPr/>
            <p:nvPr/>
          </p:nvCxnSpPr>
          <p:spPr>
            <a:xfrm>
              <a:off x="755576" y="3861048"/>
              <a:ext cx="73946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4297019" y="1772816"/>
              <a:ext cx="0" cy="432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4310564" y="3013274"/>
              <a:ext cx="882352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4800" dirty="0">
                  <a:solidFill>
                    <a:schemeClr val="bg1"/>
                  </a:solidFill>
                </a:rPr>
                <a:t>W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401616" y="3013273"/>
              <a:ext cx="882352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4800" dirty="0" smtClean="0">
                  <a:solidFill>
                    <a:schemeClr val="bg1"/>
                  </a:solidFill>
                </a:rPr>
                <a:t>S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01616" y="3882425"/>
              <a:ext cx="882352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4800" dirty="0">
                  <a:solidFill>
                    <a:schemeClr val="bg1"/>
                  </a:solidFill>
                </a:rPr>
                <a:t>O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317546" y="3882425"/>
              <a:ext cx="882352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4800" dirty="0">
                  <a:solidFill>
                    <a:schemeClr val="bg1"/>
                  </a:solidFill>
                </a:rPr>
                <a:t>T</a:t>
              </a:r>
              <a:endParaRPr lang="zh-TW" altLang="en-US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999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我的資料夾\大三資料庫\行銷研究發展實務12.30\119___10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208328"/>
            <a:ext cx="2863776" cy="21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884" y="1412776"/>
            <a:ext cx="374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Strength</a:t>
            </a:r>
            <a:endParaRPr lang="zh-TW" altLang="en-US" sz="2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207" y="2200139"/>
            <a:ext cx="360448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包裝精緻、</a:t>
            </a:r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價格平價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pic>
        <p:nvPicPr>
          <p:cNvPr id="7170" name="Picture 2" descr="http://imgtech.gmw.cn/attachement/jpg/site2/20120915/002564a5dc2311be076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091" y="3373784"/>
            <a:ext cx="1759605" cy="18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我的資料夾\大三資料庫\行銷研究發展實務12.30\120___11\IMG_5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9985" l="9978" r="94298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28" y="2852936"/>
            <a:ext cx="3953193" cy="29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925391" y="2244543"/>
            <a:ext cx="3570208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嚴選高品質原料手工製作</a:t>
            </a:r>
          </a:p>
        </p:txBody>
      </p:sp>
      <p:pic>
        <p:nvPicPr>
          <p:cNvPr id="6146" name="Picture 2" descr="http://img.pcstore.com.tw/~prod/M00408280/_B0_AA_AF_C5_A4_FB_A5_A4_A5_A9_A7J_A4O.jpg?pimg=static&amp;P=13478500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5391" y="3398354"/>
            <a:ext cx="2367055" cy="17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1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884" y="1412776"/>
            <a:ext cx="374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劣勢</a:t>
            </a:r>
            <a:r>
              <a:rPr lang="en-US" altLang="zh-TW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Weakness</a:t>
            </a:r>
            <a:endParaRPr lang="zh-TW" altLang="zh-TW" sz="28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0877" y="2204864"/>
            <a:ext cx="19678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原料</a:t>
            </a:r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成本高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10274" y="2204864"/>
            <a:ext cx="2031325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製作流程複雜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3223" y="2204863"/>
            <a:ext cx="2031325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品質難以管控</a:t>
            </a:r>
          </a:p>
        </p:txBody>
      </p:sp>
      <p:pic>
        <p:nvPicPr>
          <p:cNvPr id="8196" name="Picture 4" descr="http://download.99sucai.com/upload/img2/201009/201009210958484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7412" r="91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47864" y="2868767"/>
            <a:ext cx="2902622" cy="24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82935" y="2970458"/>
            <a:ext cx="2713263" cy="1606627"/>
            <a:chOff x="382935" y="2970458"/>
            <a:chExt cx="2713263" cy="1606627"/>
          </a:xfrm>
        </p:grpSpPr>
        <p:pic>
          <p:nvPicPr>
            <p:cNvPr id="8198" name="Picture 6" descr="http://www.hnc-chocolate.com.tw/Upload/Commodities_20090903172718725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358" y="3139145"/>
              <a:ext cx="1281840" cy="141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img.pcstore.com.tw/~prod/M00408280/_B0_AA_AF_C5_A4_FB_A5_A4_A5_A9_A7J_A4O.jpg?pimg=static&amp;P=134785002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13219" y="2970458"/>
              <a:ext cx="1290804" cy="927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http://pic.pimg.tw/otsumami/0d6a16a09f5705cc8d187e8bda6623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35" y="3907417"/>
              <a:ext cx="1267409" cy="66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1" name="Picture 9" descr="D:\我的資料夾\大三資料庫\行銷研究發展實務12.30\119___10\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021" y="3119403"/>
            <a:ext cx="1633727" cy="21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884" y="1412776"/>
            <a:ext cx="374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800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Opportunity</a:t>
            </a:r>
            <a:endParaRPr lang="zh-TW" altLang="zh-TW" sz="2800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8840" y="2276872"/>
            <a:ext cx="4572000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lvl="0" algn="ctr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網際網路發達使宣傳成本</a:t>
            </a:r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降低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2276872"/>
            <a:ext cx="203132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zh-TW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可與異業結盟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366" y="3140968"/>
            <a:ext cx="3924947" cy="28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944741" y="3536460"/>
            <a:ext cx="2675192" cy="2765413"/>
            <a:chOff x="5944741" y="3536460"/>
            <a:chExt cx="2675192" cy="2765413"/>
          </a:xfrm>
        </p:grpSpPr>
        <p:pic>
          <p:nvPicPr>
            <p:cNvPr id="9224" name="Picture 8" descr="http://www.topbiz360.com/web/include/ueditor/php/upload/2170140868965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343746" y="3536460"/>
              <a:ext cx="1877182" cy="123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http://pica.nipic.com/2007-12-17/20071217163145566_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339"/>
            <a:stretch/>
          </p:blipFill>
          <p:spPr bwMode="auto">
            <a:xfrm>
              <a:off x="5944741" y="4792498"/>
              <a:ext cx="2675192" cy="150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243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SWOT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884" y="1412776"/>
            <a:ext cx="374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威脅 </a:t>
            </a:r>
            <a:r>
              <a:rPr lang="en-US" altLang="zh-TW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Threat</a:t>
            </a:r>
            <a:endParaRPr lang="zh-TW" altLang="zh-TW" sz="28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0877" y="2204864"/>
            <a:ext cx="19678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eaLnBrk="0" hangingPunct="0"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物</a:t>
            </a:r>
            <a:r>
              <a:rPr lang="zh-TW" altLang="en-US" sz="2400" b="1" kern="100" dirty="0">
                <a:solidFill>
                  <a:schemeClr val="bg1"/>
                </a:solidFill>
                <a:ea typeface="微軟正黑體"/>
                <a:cs typeface="Times New Roman"/>
              </a:rPr>
              <a:t>價</a:t>
            </a:r>
            <a:r>
              <a:rPr lang="zh-TW" altLang="zh-TW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上漲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68031" y="2204864"/>
            <a:ext cx="2715808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zh-TW" altLang="en-US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競爭者 替代品多樣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3221" y="2204863"/>
            <a:ext cx="2031325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lang="zh-TW" altLang="en-US" sz="2400" b="1" kern="100" dirty="0" smtClean="0">
                <a:solidFill>
                  <a:schemeClr val="bg1"/>
                </a:solidFill>
                <a:ea typeface="微軟正黑體"/>
                <a:cs typeface="Times New Roman"/>
              </a:rPr>
              <a:t>食安問題影響</a:t>
            </a:r>
            <a:endParaRPr lang="zh-TW" altLang="zh-TW" sz="2400" b="1" kern="100" dirty="0">
              <a:solidFill>
                <a:schemeClr val="bg1"/>
              </a:solidFill>
              <a:ea typeface="微軟正黑體"/>
              <a:cs typeface="Times New Roman"/>
            </a:endParaRPr>
          </a:p>
        </p:txBody>
      </p:sp>
      <p:pic>
        <p:nvPicPr>
          <p:cNvPr id="11276" name="Picture 12" descr="http://pic.pimg.tw/youthlt/1386728271-451568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750" y="3129094"/>
            <a:ext cx="2743331" cy="17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029226" y="3103838"/>
            <a:ext cx="3459990" cy="3754162"/>
            <a:chOff x="3029226" y="3103838"/>
            <a:chExt cx="3459990" cy="3754162"/>
          </a:xfrm>
        </p:grpSpPr>
        <p:pic>
          <p:nvPicPr>
            <p:cNvPr id="11272" name="Picture 8" descr="http://i5.hjfile.cn/pic/201108/2011083093745593_978_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388" y="5270782"/>
              <a:ext cx="2380828" cy="158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56080" y="3733239"/>
              <a:ext cx="2386917" cy="57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432476" y="3103838"/>
              <a:ext cx="2386917" cy="42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4" descr="http://r4dessert.tw.rakuten-static.com/5/Chocolate_Cookie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200" b="9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226" y="4484996"/>
              <a:ext cx="1596709" cy="133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http://www.herald-today.com/upload/2012Apr/2012042422564839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592" y="3159217"/>
            <a:ext cx="2841634" cy="1833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40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競爭者分析</a:t>
            </a:r>
            <a:endParaRPr lang="zh-TW" altLang="en-US" dirty="0"/>
          </a:p>
        </p:txBody>
      </p:sp>
      <p:pic>
        <p:nvPicPr>
          <p:cNvPr id="12293" name="Picture 5" descr="https://fbcdn-sphotos-f-a.akamaihd.net/hphotos-ak-xap1/v/t1.0-9/10489628_670218866397295_8156561024121037582_n.jpg?oh=f4eb84f94060cdf95273026918f611eb&amp;oe=55411FD2&amp;__gda__=1426806798_d13318456d7f207d1bd069738f0c2d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77" r="1949" b="2745"/>
          <a:stretch/>
        </p:blipFill>
        <p:spPr bwMode="auto">
          <a:xfrm>
            <a:off x="5102614" y="2395900"/>
            <a:ext cx="1701976" cy="13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5002" y="427782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袋裝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元盒裝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3914" y="500977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產品特色</a:t>
            </a:r>
            <a:endParaRPr lang="en-US" altLang="zh-TW" sz="3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平價包裝精緻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504611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產品特色</a:t>
            </a:r>
            <a:endParaRPr lang="en-US" altLang="zh-TW" sz="3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法式特調巧克力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06142" y="2276872"/>
            <a:ext cx="21755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高級牛奶巧克力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堅果 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巧克力米 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跳跳糖 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68494" y="2476726"/>
            <a:ext cx="2175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法式巧克力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夾心巧克力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白蘭地巧克力</a:t>
            </a:r>
            <a:endParaRPr lang="en-US" altLang="zh-TW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55976" y="430704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盒裝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800-1500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02614" y="1422720"/>
            <a:ext cx="2961788" cy="80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D:\我的資料夾\大三資料庫\行銷研究發展實務12.30\圖檔\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14" y="1468614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D:\我的資料夾\大三資料庫\行銷研究發展實務12.30\119___10\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95" r="1924"/>
          <a:stretch/>
        </p:blipFill>
        <p:spPr bwMode="auto">
          <a:xfrm>
            <a:off x="371781" y="2245878"/>
            <a:ext cx="2353957" cy="16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uiExpand="1" build="p"/>
      <p:bldP spid="15" grpId="0" build="p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4P</a:t>
            </a:r>
            <a:r>
              <a:rPr lang="zh-TW" altLang="en-US" dirty="0" smtClean="0"/>
              <a:t>策略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48110"/>
              </p:ext>
            </p:extLst>
          </p:nvPr>
        </p:nvGraphicFramePr>
        <p:xfrm>
          <a:off x="611560" y="1628800"/>
          <a:ext cx="7992888" cy="4391069"/>
        </p:xfrm>
        <a:graphic>
          <a:graphicData uri="http://schemas.openxmlformats.org/drawingml/2006/table">
            <a:tbl>
              <a:tblPr firstRow="1" firstCol="1" bandRow="1"/>
              <a:tblGrid>
                <a:gridCol w="3996444"/>
                <a:gridCol w="3996444"/>
              </a:tblGrid>
              <a:tr h="444321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TW" sz="25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產品</a:t>
                      </a:r>
                      <a:endParaRPr lang="zh-TW" sz="25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TW" sz="25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定價</a:t>
                      </a:r>
                      <a:endParaRPr lang="zh-TW" sz="25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78792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800"/>
                        <a:buFont typeface="Wingdings"/>
                        <a:buNone/>
                      </a:pPr>
                      <a:endParaRPr lang="zh-TW" sz="2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袋裝</a:t>
                      </a:r>
                      <a:r>
                        <a:rPr lang="en-US" sz="25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CHOCO/</a:t>
                      </a:r>
                      <a:r>
                        <a:rPr lang="en-US" sz="2500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</a:t>
                      </a:r>
                      <a:r>
                        <a:rPr lang="zh-TW" sz="25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en-US" altLang="zh-TW" sz="2500" kern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盒裝</a:t>
                      </a:r>
                      <a:r>
                        <a:rPr lang="en-US" sz="25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CHOCO/</a:t>
                      </a:r>
                      <a:r>
                        <a:rPr lang="en-US" sz="2500" kern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</a:t>
                      </a:r>
                      <a:r>
                        <a:rPr lang="zh-TW" sz="25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2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321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TW" sz="25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通路</a:t>
                      </a:r>
                      <a:endParaRPr lang="zh-TW" sz="25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TW" sz="2500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推廣</a:t>
                      </a:r>
                      <a:endParaRPr lang="zh-TW" sz="25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33296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大學附近的商圈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網路銷售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店家寄賣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粉絲團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網路</a:t>
                      </a:r>
                      <a:r>
                        <a:rPr lang="en-US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DM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Wingdings"/>
                        <a:buChar char=""/>
                      </a:pPr>
                      <a:r>
                        <a:rPr lang="zh-TW" sz="2500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產品廣告</a:t>
                      </a:r>
                      <a:endParaRPr lang="zh-TW" sz="25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D:\我的資料夾\大三資料庫\行銷研究發展實務12.30\119___10\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2340103"/>
            <a:ext cx="249741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0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72204" y="76470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zh-TW" altLang="en-US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77" y="4426699"/>
            <a:ext cx="2228850" cy="1676400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956" y="4449048"/>
            <a:ext cx="2241055" cy="1655574"/>
          </a:xfrm>
          <a:prstGeom prst="rect">
            <a:avLst/>
          </a:prstGeom>
        </p:spPr>
      </p:pic>
      <p:pic>
        <p:nvPicPr>
          <p:cNvPr id="9" name="Picture 3" descr="D:\我的資料夾\大三資料庫\行銷研究發展實務12.30\119___10\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8344" y="2132856"/>
            <a:ext cx="3911612" cy="20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788024" y="2608630"/>
            <a:ext cx="367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手工製作 原料新鮮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 甜而不膩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原味 巧克力米 腰果 跳跳糖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49870" y="4725144"/>
            <a:ext cx="188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zh-TW" altLang="en-US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袋裝</a:t>
            </a:r>
            <a:r>
              <a: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endParaRPr lang="zh-TW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92280" y="4725144"/>
            <a:ext cx="188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zh-TW" altLang="en-US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盒裝</a:t>
            </a:r>
            <a:r>
              <a: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endParaRPr lang="zh-TW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77508" y="4083748"/>
            <a:ext cx="8155882" cy="158418"/>
            <a:chOff x="577508" y="4083748"/>
            <a:chExt cx="8155882" cy="15841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7508" y="4162957"/>
              <a:ext cx="8064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8551418" y="4083748"/>
              <a:ext cx="181972" cy="158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89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鼓聲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5484454" y="5191828"/>
            <a:ext cx="2286000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en-US" altLang="zh-TW" sz="2800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b="1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1468267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784" y="208753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目標說明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7784" y="2706805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</a:p>
        </p:txBody>
      </p:sp>
      <p:sp>
        <p:nvSpPr>
          <p:cNvPr id="9" name="矩形 8"/>
          <p:cNvSpPr/>
          <p:nvPr/>
        </p:nvSpPr>
        <p:spPr>
          <a:xfrm>
            <a:off x="2627784" y="332607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組織介紹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27784" y="3945343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4P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784" y="4564612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STP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84454" y="207649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人員配置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84454" y="2700639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時程規劃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84454" y="3324782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財務分析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84454" y="3948925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風險評估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4454" y="457306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27784" y="5183881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4454" y="1452353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47664" y="69269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定價</a:t>
            </a:r>
            <a:r>
              <a:rPr lang="en-US" altLang="zh-TW" sz="2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311" y="2443328"/>
            <a:ext cx="2228850" cy="1676400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952" y="4687512"/>
            <a:ext cx="2241055" cy="16555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89326" y="2749918"/>
            <a:ext cx="188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zh-TW" altLang="en-US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袋裝</a:t>
            </a:r>
            <a:r>
              <a: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endParaRPr lang="zh-TW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7240" y="4971786"/>
            <a:ext cx="188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zh-TW" altLang="en-US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盒裝</a:t>
            </a:r>
            <a:r>
              <a: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endParaRPr lang="zh-TW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2117794"/>
            <a:ext cx="5385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市場導向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及成本衡量定價策略</a:t>
            </a:r>
          </a:p>
        </p:txBody>
      </p:sp>
      <p:sp>
        <p:nvSpPr>
          <p:cNvPr id="8" name="矩形 7"/>
          <p:cNvSpPr/>
          <p:nvPr/>
        </p:nvSpPr>
        <p:spPr>
          <a:xfrm>
            <a:off x="3749770" y="330124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主要銷售想嘗鮮及直接食用的顧客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75053" y="551529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主要銷售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要送禮的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31309" y="4242166"/>
            <a:ext cx="8155882" cy="158418"/>
            <a:chOff x="577508" y="4083748"/>
            <a:chExt cx="8155882" cy="158418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77508" y="4162957"/>
              <a:ext cx="8064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8551418" y="4083748"/>
              <a:ext cx="181972" cy="158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183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02442" y="692696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Place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59774" y="57570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中原</a:t>
            </a:r>
            <a:r>
              <a:rPr lang="zh-TW" altLang="en-US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夜市</a:t>
            </a:r>
            <a:endParaRPr lang="en-US" altLang="zh-TW" sz="2000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962395"/>
            <a:ext cx="1907054" cy="2523227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962396"/>
            <a:ext cx="2085598" cy="25232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60032" y="580475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健行科技大學</a:t>
            </a:r>
            <a:endParaRPr lang="en-US" altLang="zh-TW" sz="2000" dirty="0">
              <a:solidFill>
                <a:srgbClr val="4F81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2248611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大學附近商圈</a:t>
            </a:r>
            <a:endParaRPr lang="en-US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86522" y="2648721"/>
            <a:ext cx="8155882" cy="158418"/>
            <a:chOff x="577508" y="4083748"/>
            <a:chExt cx="8155882" cy="158418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577508" y="4162957"/>
              <a:ext cx="8064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8551418" y="4083748"/>
              <a:ext cx="181972" cy="158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278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601416" y="76470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Place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248611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店家寄賣</a:t>
            </a:r>
            <a:endParaRPr lang="en-US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28" y="3024003"/>
            <a:ext cx="1905000" cy="2536825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08128"/>
            <a:ext cx="1914525" cy="25527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51392" y="5877851"/>
            <a:ext cx="231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學校附近眼鏡行</a:t>
            </a:r>
            <a:endParaRPr lang="zh-TW" altLang="en-US" sz="2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89202" y="587570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保養品公司</a:t>
            </a:r>
            <a:endParaRPr lang="zh-TW" altLang="en-US" sz="2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03670" y="2648721"/>
            <a:ext cx="8155882" cy="158418"/>
            <a:chOff x="577508" y="4083748"/>
            <a:chExt cx="8155882" cy="158418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577508" y="4162957"/>
              <a:ext cx="8064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8551418" y="4083748"/>
              <a:ext cx="181972" cy="158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686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75656" y="836712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Place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192" y="216393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網路銷售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3608" y="2996952"/>
            <a:ext cx="6624736" cy="1656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xmlns="" val="2702340842"/>
              </p:ext>
            </p:extLst>
          </p:nvPr>
        </p:nvGraphicFramePr>
        <p:xfrm>
          <a:off x="2771800" y="3933056"/>
          <a:ext cx="4896544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480019" y="2651200"/>
            <a:ext cx="8155882" cy="158418"/>
            <a:chOff x="577508" y="4083748"/>
            <a:chExt cx="8155882" cy="158418"/>
          </a:xfrm>
        </p:grpSpPr>
        <p:cxnSp>
          <p:nvCxnSpPr>
            <p:cNvPr id="9" name="直線接點 8"/>
            <p:cNvCxnSpPr/>
            <p:nvPr/>
          </p:nvCxnSpPr>
          <p:spPr>
            <a:xfrm>
              <a:off x="577508" y="4162957"/>
              <a:ext cx="8064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551418" y="4083748"/>
              <a:ext cx="181972" cy="1584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09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47664" y="764704"/>
            <a:ext cx="239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Promotion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2726649"/>
            <a:ext cx="2684100" cy="3086195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3491880" y="2698771"/>
            <a:ext cx="5550158" cy="2947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矩形 2"/>
          <p:cNvSpPr/>
          <p:nvPr/>
        </p:nvSpPr>
        <p:spPr>
          <a:xfrm>
            <a:off x="6660232" y="3573016"/>
            <a:ext cx="1656184" cy="1934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8131" y="22048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</a:t>
            </a:r>
            <a:r>
              <a:rPr lang="zh-TW" altLang="zh-TW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</a:t>
            </a:r>
            <a:endParaRPr lang="zh-TW" altLang="zh-TW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47664" y="764704"/>
            <a:ext cx="239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Promotion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8131" y="22048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en-US" altLang="zh-TW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DM</a:t>
            </a:r>
            <a:endParaRPr lang="zh-TW" altLang="zh-TW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967" y="2574196"/>
            <a:ext cx="2707614" cy="3600000"/>
          </a:xfrm>
          <a:prstGeom prst="rect">
            <a:avLst/>
          </a:prstGeom>
        </p:spPr>
      </p:pic>
      <p:pic>
        <p:nvPicPr>
          <p:cNvPr id="10" name="圖片 9" descr="10862554_893961623956869_476780617364371610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74196"/>
            <a:ext cx="270000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75656" y="764704"/>
            <a:ext cx="239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Promotion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8131" y="220486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產品廣告</a:t>
            </a:r>
            <a:endParaRPr lang="zh-TW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1812" y="2613584"/>
            <a:ext cx="8069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program"/>
              </a:rPr>
              <a:t>情人節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program"/>
              </a:rPr>
              <a:t>系列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program"/>
              </a:rPr>
              <a:t>廣告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program"/>
              </a:rPr>
              <a:t>青春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program"/>
              </a:rPr>
              <a:t>廣告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program"/>
              </a:rPr>
              <a:t>01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program"/>
              </a:rPr>
              <a:t>青春廣告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program"/>
              </a:rPr>
              <a:t>02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program"/>
              </a:rPr>
              <a:t>青春廣告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program"/>
              </a:rPr>
              <a:t>03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12160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232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81273" y="764704"/>
            <a:ext cx="239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Promotion</a:t>
            </a:r>
            <a:endParaRPr lang="zh-TW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8131" y="220486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吉祥物推廣</a:t>
            </a:r>
            <a:endParaRPr lang="zh-TW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393" y="2754853"/>
            <a:ext cx="3590815" cy="3211711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833" y="4683494"/>
            <a:ext cx="1767797" cy="144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圖片 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666" y="4683494"/>
            <a:ext cx="2046926" cy="144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圖片 1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684125"/>
            <a:ext cx="1774379" cy="144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" name="圖片 1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288" y="2924944"/>
            <a:ext cx="1795409" cy="1440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10072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617518"/>
              </p:ext>
            </p:extLst>
          </p:nvPr>
        </p:nvGraphicFramePr>
        <p:xfrm>
          <a:off x="539552" y="1628800"/>
          <a:ext cx="8208912" cy="4251960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224136"/>
                <a:gridCol w="360040"/>
                <a:gridCol w="917560"/>
                <a:gridCol w="162560"/>
                <a:gridCol w="864096"/>
                <a:gridCol w="216024"/>
                <a:gridCol w="1368152"/>
              </a:tblGrid>
              <a:tr h="4572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日期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工作項目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11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12</a:t>
                      </a: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商品研發募資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9/2-10/6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產品研發及改良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10/7-11/3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產品製作及販賣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10/21</a:t>
                      </a:r>
                      <a:r>
                        <a:rPr lang="en-US" altLang="zh-TW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-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11/24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進行產品開賣並推廣行銷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11/4-12/1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產品發表會籌畫</a:t>
                      </a:r>
                      <a:endParaRPr lang="zh-TW" sz="2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12/2-</a:t>
                      </a:r>
                      <a:r>
                        <a:rPr lang="en-US" altLang="zh-TW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1800" kern="0" dirty="0" smtClean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2/30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19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人員配置圖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8961713"/>
              </p:ext>
            </p:extLst>
          </p:nvPr>
        </p:nvGraphicFramePr>
        <p:xfrm>
          <a:off x="323528" y="1556792"/>
          <a:ext cx="8568952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2426728"/>
                <a:gridCol w="767778"/>
                <a:gridCol w="767778"/>
                <a:gridCol w="767778"/>
                <a:gridCol w="767778"/>
                <a:gridCol w="767778"/>
                <a:gridCol w="767778"/>
                <a:gridCol w="767778"/>
                <a:gridCol w="767778"/>
              </a:tblGrid>
              <a:tr h="3681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工作項目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林芷璇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李憶婷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謝君旻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戴雅萍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嫣耀婕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陳婕寧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4BACC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呂知懃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7964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游慧鈴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製作研發巧克力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販賣巧克力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粉絲團經營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海報推廣宣傳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4BACC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F7964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財務規劃與衡量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企劃進度規劃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資料美工設計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簡報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1F497D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B05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C0504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9BBB59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8064A2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4BACC6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79646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影片製作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1F497D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C0504D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9BBB59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8064A2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4BACC6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79646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 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教室佈置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執行</a:t>
                      </a:r>
                      <a:r>
                        <a:rPr lang="zh-TW" sz="1800" kern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摘要組</a:t>
                      </a: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別牌製作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4BACC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F79646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68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摘要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2800" b="1" dirty="0"/>
              <a:t>每當情人節或者是聖誕節都會有</a:t>
            </a:r>
            <a:r>
              <a:rPr lang="zh-TW" altLang="zh-TW" sz="2800" b="1" dirty="0">
                <a:solidFill>
                  <a:srgbClr val="FF0000"/>
                </a:solidFill>
              </a:rPr>
              <a:t>「巧克力」</a:t>
            </a:r>
            <a:r>
              <a:rPr lang="zh-TW" altLang="zh-TW" sz="2800" b="1" dirty="0"/>
              <a:t>的</a:t>
            </a:r>
            <a:r>
              <a:rPr lang="zh-TW" altLang="zh-TW" sz="2800" b="1" dirty="0" smtClean="0"/>
              <a:t>出現</a:t>
            </a:r>
            <a:endParaRPr lang="en-US" altLang="zh-TW" sz="2800" b="1" dirty="0" smtClean="0"/>
          </a:p>
          <a:p>
            <a:pPr marL="0" indent="0">
              <a:buNone/>
            </a:pPr>
            <a:endParaRPr lang="zh-TW" altLang="en-US" sz="2800" b="1" dirty="0"/>
          </a:p>
        </p:txBody>
      </p:sp>
      <p:pic>
        <p:nvPicPr>
          <p:cNvPr id="1026" name="Picture 2" descr="http://www.igoker.com/data/upload/editer/image/2014/02/28/53106bca56c87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104456" cy="2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a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4288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3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15816" y="1124744"/>
            <a:ext cx="4888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財務分析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600" dirty="0" smtClean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風險評估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600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600" dirty="0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endParaRPr lang="en-US" altLang="zh-TW" sz="3600" dirty="0" smtClean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endParaRPr lang="zh-TW" altLang="en-US" sz="3600" dirty="0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76504" y="4969142"/>
            <a:ext cx="288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由請謝君旻為大家講解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0526" y="1628800"/>
            <a:ext cx="2736304" cy="30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46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經費</a:t>
            </a:r>
            <a:r>
              <a:rPr lang="zh-TW" altLang="en-US" dirty="0" smtClean="0"/>
              <a:t>來源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經費說明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792942"/>
              </p:ext>
            </p:extLst>
          </p:nvPr>
        </p:nvGraphicFramePr>
        <p:xfrm>
          <a:off x="3491880" y="1844823"/>
          <a:ext cx="3168352" cy="1401312"/>
        </p:xfrm>
        <a:graphic>
          <a:graphicData uri="http://schemas.openxmlformats.org/drawingml/2006/table">
            <a:tbl>
              <a:tblPr firstRow="1" firstCol="1" bandRow="1"/>
              <a:tblGrid>
                <a:gridCol w="1790216"/>
                <a:gridCol w="1378136"/>
              </a:tblGrid>
              <a:tr h="467104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費用名稱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金額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7104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每個人支付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300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04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總金額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2700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5000813"/>
              </p:ext>
            </p:extLst>
          </p:nvPr>
        </p:nvGraphicFramePr>
        <p:xfrm>
          <a:off x="1907704" y="4293095"/>
          <a:ext cx="2160240" cy="2030720"/>
        </p:xfrm>
        <a:graphic>
          <a:graphicData uri="http://schemas.openxmlformats.org/drawingml/2006/table">
            <a:tbl>
              <a:tblPr firstRow="1" firstCol="1" bandRow="1"/>
              <a:tblGrid>
                <a:gridCol w="1262814"/>
                <a:gridCol w="897426"/>
              </a:tblGrid>
              <a:tr h="394534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費用名稱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金額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0438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原料費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1200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41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包裝費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1000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0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雜費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300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47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總金額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2500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圖片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5"/>
            <a:ext cx="3312368" cy="2041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1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營收預測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436308"/>
              </p:ext>
            </p:extLst>
          </p:nvPr>
        </p:nvGraphicFramePr>
        <p:xfrm>
          <a:off x="2051720" y="2276872"/>
          <a:ext cx="5201046" cy="1612602"/>
        </p:xfrm>
        <a:graphic>
          <a:graphicData uri="http://schemas.openxmlformats.org/drawingml/2006/table">
            <a:tbl>
              <a:tblPr firstRow="1" firstCol="1" bandRow="1"/>
              <a:tblGrid>
                <a:gridCol w="1836220"/>
                <a:gridCol w="1218152"/>
                <a:gridCol w="938933"/>
                <a:gridCol w="1207741"/>
              </a:tblGrid>
              <a:tr h="537534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商品名稱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銷售價格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數量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銷售收入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34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袋裝巧克力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30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1500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34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盒裝巧克力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2500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37234"/>
              </p:ext>
            </p:extLst>
          </p:nvPr>
        </p:nvGraphicFramePr>
        <p:xfrm>
          <a:off x="2051719" y="4221088"/>
          <a:ext cx="5256584" cy="1421022"/>
        </p:xfrm>
        <a:graphic>
          <a:graphicData uri="http://schemas.openxmlformats.org/drawingml/2006/table">
            <a:tbl>
              <a:tblPr firstRow="1" firstCol="1" bandRow="1"/>
              <a:tblGrid>
                <a:gridCol w="1819909"/>
                <a:gridCol w="3436675"/>
              </a:tblGrid>
              <a:tr h="764574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預計銷售收入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4F81BD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4000</a:t>
                      </a:r>
                      <a:endParaRPr lang="zh-TW" sz="2000" kern="10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48"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預計利潤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1300</a:t>
                      </a:r>
                      <a:endParaRPr lang="zh-TW" sz="20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02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銷售收入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5204380"/>
              </p:ext>
            </p:extLst>
          </p:nvPr>
        </p:nvGraphicFramePr>
        <p:xfrm>
          <a:off x="467544" y="2492896"/>
          <a:ext cx="8229600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1708807"/>
                <a:gridCol w="913669"/>
                <a:gridCol w="916960"/>
                <a:gridCol w="916960"/>
                <a:gridCol w="918607"/>
                <a:gridCol w="969641"/>
                <a:gridCol w="969641"/>
                <a:gridCol w="915315"/>
              </a:tblGrid>
              <a:tr h="20955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chemeClr val="bg1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CHOCO</a:t>
                      </a:r>
                      <a:r>
                        <a:rPr lang="zh-TW" sz="2400" b="1" kern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收益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表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民國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103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 10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日至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11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30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袋裝銷售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盒裝銷售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兔子加購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數量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金額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數量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金額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數量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金額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總金額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第一次銷售收入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540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第二次銷售收入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24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1696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第三次銷售收入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360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第四次銷售收入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14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19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1370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總和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58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43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3966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47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財務分析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743825"/>
              </p:ext>
            </p:extLst>
          </p:nvPr>
        </p:nvGraphicFramePr>
        <p:xfrm>
          <a:off x="539552" y="1700808"/>
          <a:ext cx="8291264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293438"/>
                <a:gridCol w="2752699"/>
                <a:gridCol w="2384568"/>
                <a:gridCol w="1860559"/>
              </a:tblGrid>
              <a:tr h="230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chemeClr val="bg1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CHOCO</a:t>
                      </a:r>
                      <a:r>
                        <a:rPr lang="zh-TW" sz="2400" b="1" kern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損益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表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0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民國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103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年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 10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日至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11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月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30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04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科目名稱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營業收入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袋裝銷售收入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1,740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盒裝銷售收入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2,150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兔子銷售收入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 76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3,966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營業成本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原料成本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1,121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包裝成本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1,357 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雜費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202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$2,680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營業淨利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新細明體"/>
                        </a:rPr>
                        <a:t>1,286 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75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3852921520"/>
              </p:ext>
            </p:extLst>
          </p:nvPr>
        </p:nvGraphicFramePr>
        <p:xfrm>
          <a:off x="1043608" y="1844824"/>
          <a:ext cx="7200800" cy="340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68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2FBB91-88A9-4A6B-AD89-23BA804A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12FBB91-88A9-4A6B-AD89-23BA804A6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F8E48-463B-4CD1-BF7D-E6FCBB06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8F8E48-463B-4CD1-BF7D-E6FCBB06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38E61-4497-4795-AC9E-1DF504C6D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C038E61-4497-4795-AC9E-1DF504C6D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E199C-B359-47FA-88FE-34312056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20E199C-B359-47FA-88FE-34312056B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66906-50B8-4B7D-B7DD-FE21FF756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2766906-50B8-4B7D-B7DD-FE21FF756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8C6D7-0B4C-436F-A6A8-B0F28845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798C6D7-0B4C-436F-A6A8-B0F288456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預期效益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2925516333"/>
              </p:ext>
            </p:extLst>
          </p:nvPr>
        </p:nvGraphicFramePr>
        <p:xfrm>
          <a:off x="1043608" y="1700808"/>
          <a:ext cx="73559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29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62E89C-0D7B-49A2-AA61-AED8D0791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362E89C-0D7B-49A2-AA61-AED8D0791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4BF4-963F-4793-9AB8-08224DDB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8F34BF4-963F-4793-9AB8-08224DDBF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BA7B4-FB65-4CB4-8A0D-1E1B40CE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09BA7B4-FB65-4CB4-8A0D-1E1B40CEC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8075DC-96EE-44EF-8EEB-3D259CFB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B8075DC-96EE-44EF-8EEB-3D259CFBF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7BFF9-C215-431F-9B7F-996D84A9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947BFF9-C215-431F-9B7F-996D84A9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B2C29-9C80-4A6A-941A-FC469ABD6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7BB2C29-9C80-4A6A-941A-FC469ABD6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運用社</a:t>
            </a:r>
            <a:r>
              <a:rPr lang="zh-TW" altLang="en-US" dirty="0" smtClean="0"/>
              <a:t>群網路傳播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2732647"/>
            <a:ext cx="5040560" cy="264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矩形 4"/>
          <p:cNvSpPr/>
          <p:nvPr/>
        </p:nvSpPr>
        <p:spPr>
          <a:xfrm>
            <a:off x="7436876" y="3216652"/>
            <a:ext cx="735523" cy="2133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7544" y="32367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增加品牌知名度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提升銷售量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TW" dirty="0"/>
              <a:t>透過良好的品質與態度增加客源</a:t>
            </a:r>
          </a:p>
        </p:txBody>
      </p:sp>
      <p:sp>
        <p:nvSpPr>
          <p:cNvPr id="6" name="矩形 5"/>
          <p:cNvSpPr/>
          <p:nvPr/>
        </p:nvSpPr>
        <p:spPr>
          <a:xfrm>
            <a:off x="467544" y="32367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忠誠度的提升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提高服務品質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增加產品的認同感</a:t>
            </a:r>
          </a:p>
        </p:txBody>
      </p:sp>
    </p:spTree>
    <p:extLst>
      <p:ext uri="{BB962C8B-B14F-4D97-AF65-F5344CB8AC3E}">
        <p14:creationId xmlns:p14="http://schemas.microsoft.com/office/powerpoint/2010/main" xmlns="" val="29109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dirty="0" smtClean="0"/>
              <a:t>團隊分工協調</a:t>
            </a:r>
            <a:endParaRPr lang="zh-TW" altLang="zh-TW" dirty="0"/>
          </a:p>
        </p:txBody>
      </p:sp>
      <p:sp>
        <p:nvSpPr>
          <p:cNvPr id="6" name="矩形 5"/>
          <p:cNvSpPr/>
          <p:nvPr/>
        </p:nvSpPr>
        <p:spPr>
          <a:xfrm>
            <a:off x="449288" y="28529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使團隊累積學習經驗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增加生產效率更好控制成本預算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648573"/>
              </p:ext>
            </p:extLst>
          </p:nvPr>
        </p:nvGraphicFramePr>
        <p:xfrm>
          <a:off x="1403648" y="4077072"/>
          <a:ext cx="6640646" cy="1717083"/>
        </p:xfrm>
        <a:graphic>
          <a:graphicData uri="http://schemas.openxmlformats.org/drawingml/2006/table">
            <a:tbl>
              <a:tblPr firstRow="1" firstCol="1" bandRow="1"/>
              <a:tblGrid>
                <a:gridCol w="3303696"/>
                <a:gridCol w="3336950"/>
              </a:tblGrid>
              <a:tr h="35843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效益結果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預期銷售數量為</a:t>
                      </a:r>
                      <a:r>
                        <a:rPr lang="en-US" sz="2400" kern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100</a:t>
                      </a:r>
                      <a:r>
                        <a:rPr lang="zh-TW" sz="2400" kern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份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實際銷售數量為</a:t>
                      </a:r>
                      <a:r>
                        <a:rPr lang="en-US" sz="2400" ker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103</a:t>
                      </a:r>
                      <a:r>
                        <a:rPr lang="zh-TW" sz="2400" kern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份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預計達到利潤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1300</a:t>
                      </a:r>
                      <a:endParaRPr lang="zh-TW" sz="24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實際達到利潤</a:t>
                      </a: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Times New Roman"/>
                        </a:rPr>
                        <a:t>1268</a:t>
                      </a:r>
                      <a:endParaRPr lang="zh-TW" sz="2400" kern="100" dirty="0"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誤差為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份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誤差為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32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67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摘要</a:t>
            </a:r>
            <a:endParaRPr lang="zh-TW" altLang="en-US" dirty="0"/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CHOCO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研發出</a:t>
            </a:r>
            <a:r>
              <a:rPr lang="zh-TW" altLang="en-US" sz="2800" dirty="0" smtClean="0"/>
              <a:t>女大學生喜愛的巧克力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2040" y="310583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精美的外觀包裝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口感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獨一無二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手工製作</a:t>
            </a:r>
          </a:p>
        </p:txBody>
      </p:sp>
      <p:pic>
        <p:nvPicPr>
          <p:cNvPr id="2050" name="Picture 2" descr="D:\我的資料夾\大三資料庫\行銷研究發展實務12.30\119___10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566" y="2940325"/>
            <a:ext cx="2016225" cy="2692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我的資料夾\大三資料庫\行銷研究發展實務12.30\119___10\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19331" y="2929174"/>
            <a:ext cx="1425477" cy="1346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我的資料夾\大三資料庫\行銷研究發展實務12.30\119___10\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" t="22443" r="5313" b="16910"/>
          <a:stretch/>
        </p:blipFill>
        <p:spPr bwMode="auto">
          <a:xfrm>
            <a:off x="2908179" y="4377513"/>
            <a:ext cx="1425477" cy="1266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挖屋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156176" y="4706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build="p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5976664" cy="201622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altLang="zh-TW" dirty="0" smtClean="0"/>
              <a:t>CHOCO</a:t>
            </a:r>
            <a:r>
              <a:rPr lang="zh-TW" altLang="en-US" dirty="0" smtClean="0"/>
              <a:t>精緻的包裝主要</a:t>
            </a:r>
            <a:r>
              <a:rPr lang="zh-TW" altLang="zh-TW" dirty="0" smtClean="0"/>
              <a:t>要吸引</a:t>
            </a:r>
            <a:r>
              <a:rPr lang="zh-TW" altLang="zh-TW" dirty="0" smtClean="0">
                <a:solidFill>
                  <a:srgbClr val="FF0000"/>
                </a:solidFill>
              </a:rPr>
              <a:t>女大學生</a:t>
            </a:r>
            <a:endParaRPr lang="en-US" altLang="zh-TW" dirty="0"/>
          </a:p>
          <a:p>
            <a:pPr algn="just">
              <a:lnSpc>
                <a:spcPct val="170000"/>
              </a:lnSpc>
            </a:pPr>
            <a:r>
              <a:rPr lang="zh-TW" altLang="zh-TW" dirty="0" smtClean="0"/>
              <a:t>架設</a:t>
            </a:r>
            <a:r>
              <a:rPr lang="zh-TW" altLang="zh-TW" dirty="0">
                <a:solidFill>
                  <a:srgbClr val="FF0000"/>
                </a:solidFill>
              </a:rPr>
              <a:t>粉絲團</a:t>
            </a:r>
            <a:r>
              <a:rPr lang="zh-TW" altLang="zh-TW" dirty="0"/>
              <a:t>及產品廣告來達到</a:t>
            </a:r>
            <a:r>
              <a:rPr lang="zh-TW" altLang="zh-TW" dirty="0" smtClean="0"/>
              <a:t>效益</a:t>
            </a:r>
            <a:endParaRPr lang="en-US" altLang="zh-TW" dirty="0" smtClean="0"/>
          </a:p>
          <a:p>
            <a:pPr algn="just">
              <a:lnSpc>
                <a:spcPct val="170000"/>
              </a:lnSpc>
            </a:pPr>
            <a:r>
              <a:rPr lang="zh-TW" altLang="en-US" dirty="0" smtClean="0"/>
              <a:t>投入資金</a:t>
            </a:r>
            <a:r>
              <a:rPr lang="en-US" altLang="zh-TW" dirty="0" smtClean="0"/>
              <a:t>2500</a:t>
            </a:r>
            <a:r>
              <a:rPr lang="zh-TW" altLang="en-US" dirty="0" smtClean="0"/>
              <a:t>收入</a:t>
            </a:r>
            <a:r>
              <a:rPr lang="en-US" altLang="zh-TW" dirty="0" smtClean="0"/>
              <a:t>4000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pPr algn="just">
              <a:lnSpc>
                <a:spcPct val="170000"/>
              </a:lnSpc>
            </a:pPr>
            <a:r>
              <a:rPr lang="zh-TW" altLang="en-US" dirty="0" smtClean="0"/>
              <a:t>網路及學校附近商圈銷售</a:t>
            </a:r>
            <a:endParaRPr lang="en-US" altLang="zh-TW" dirty="0" smtClean="0"/>
          </a:p>
          <a:p>
            <a:pPr marL="0" indent="0" algn="just">
              <a:lnSpc>
                <a:spcPct val="170000"/>
              </a:lnSpc>
              <a:buNone/>
            </a:pPr>
            <a:endParaRPr lang="zh-TW" altLang="zh-TW" dirty="0"/>
          </a:p>
          <a:p>
            <a:pPr marL="0" indent="0">
              <a:lnSpc>
                <a:spcPct val="170000"/>
              </a:lnSpc>
              <a:buNone/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71096" y="3573016"/>
            <a:ext cx="4825360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預計至少有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看見我們的產品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收入可提升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3568" y="5064059"/>
            <a:ext cx="3865161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低熱量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販售通路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零售廠商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82470" y="1823803"/>
            <a:ext cx="6979060" cy="42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179686" y="5733256"/>
            <a:ext cx="1763688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600" dirty="0" smtClean="0"/>
              <a:t>END</a:t>
            </a:r>
            <a:endParaRPr lang="zh-TW" altLang="en-US" sz="66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79512" y="6202763"/>
            <a:ext cx="7056784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掌聲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D:\我的資料夾\大三資料庫\行銷研究發展實務12.30\圖檔\log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038" y="1628800"/>
            <a:ext cx="4995217" cy="24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907625" y="353038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program"/>
              </a:rPr>
              <a:t>HAPPY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program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program"/>
              </a:rPr>
              <a:t>NEW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program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program"/>
              </a:rPr>
              <a:t>YEAR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掌聲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298025" y="5593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0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72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5140200"/>
            <a:ext cx="2880320" cy="1368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dirty="0" smtClean="0"/>
              <a:t>短期目標</a:t>
            </a:r>
            <a:endParaRPr lang="en-US" altLang="zh-TW" dirty="0"/>
          </a:p>
          <a:p>
            <a:pPr marL="0" lv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以</a:t>
            </a:r>
            <a:r>
              <a:rPr lang="zh-TW" altLang="en-US" b="1" dirty="0">
                <a:solidFill>
                  <a:srgbClr val="FF0000"/>
                </a:solidFill>
              </a:rPr>
              <a:t>銷售為目標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87824" y="351629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中期目標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客戶為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84103" y="1924126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期目標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各大通路合作為目標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肘形接點 8"/>
          <p:cNvCxnSpPr/>
          <p:nvPr/>
        </p:nvCxnSpPr>
        <p:spPr>
          <a:xfrm flipV="1">
            <a:off x="822132" y="3391830"/>
            <a:ext cx="4021544" cy="162163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接點 12"/>
          <p:cNvCxnSpPr/>
          <p:nvPr/>
        </p:nvCxnSpPr>
        <p:spPr>
          <a:xfrm flipV="1">
            <a:off x="2832904" y="1770199"/>
            <a:ext cx="4021544" cy="162163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flipV="1">
            <a:off x="-1188640" y="5013461"/>
            <a:ext cx="4021544" cy="1621631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0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短期目標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以銷售為目的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67744" y="253874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透過網路銷售及粉絲團來推廣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提升品牌知名度、銷售額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703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07134" y="4315275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銷售數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9" name="Picture 5" descr="http://www.iconpng.com/png/mixed_icons1/value_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07" y="4287150"/>
            <a:ext cx="1392810" cy="13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0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中</a:t>
            </a:r>
            <a:r>
              <a:rPr lang="zh-TW" altLang="en-US" dirty="0" smtClean="0"/>
              <a:t>期目標</a:t>
            </a:r>
            <a:r>
              <a:rPr lang="en-US" altLang="zh-TW" dirty="0" smtClean="0"/>
              <a:t>-</a:t>
            </a:r>
            <a:r>
              <a:rPr lang="zh-TW" altLang="en-US" dirty="0" smtClean="0"/>
              <a:t>滿足顧客為目標</a:t>
            </a:r>
            <a:endParaRPr lang="zh-TW" altLang="en-US" dirty="0"/>
          </a:p>
        </p:txBody>
      </p:sp>
      <p:pic>
        <p:nvPicPr>
          <p:cNvPr id="7170" name="Picture 2" descr="http://pic.pimg.tw/stellataiwan0322/1381505649-920593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7669"/>
            <a:ext cx="1951378" cy="1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987824" y="299511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研發低熱量巧克力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4" name="Picture 6" descr="http://img05.tooopen.com/images/20140326/sy_575927664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0954" y="4653136"/>
            <a:ext cx="2848654" cy="1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292608" y="463058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品牌忠誠度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增加消費族群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長期目標</a:t>
            </a:r>
            <a:r>
              <a:rPr lang="en-US" altLang="zh-TW" dirty="0" smtClean="0"/>
              <a:t>-</a:t>
            </a:r>
            <a:r>
              <a:rPr lang="zh-TW" altLang="en-US" dirty="0" smtClean="0"/>
              <a:t>與各大通路合作為目標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41576" y="29820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與各大通路合作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79908" y="4796585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方便購買產品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"/>
            </a:pP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拓展市場</a:t>
            </a:r>
          </a:p>
        </p:txBody>
      </p:sp>
      <p:pic>
        <p:nvPicPr>
          <p:cNvPr id="8194" name="Picture 2" descr="D:\我的資料夾\大三資料庫\行銷研究發展實務12.30\120___11\IMG_5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926" y="4582385"/>
            <a:ext cx="2171763" cy="16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016926" y="2414501"/>
            <a:ext cx="2268251" cy="1780791"/>
            <a:chOff x="1016926" y="2414501"/>
            <a:chExt cx="2268251" cy="1780791"/>
          </a:xfrm>
        </p:grpSpPr>
        <p:pic>
          <p:nvPicPr>
            <p:cNvPr id="10246" name="Picture 6" descr="http://4.bp.blogspot.com/-tX3mZXvOM34/Tiw6r0wkxII/AAAAAAAAANs/CUpxgqwt_vM/s320/5899127-big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070" y="2414501"/>
              <a:ext cx="972107" cy="97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://9.share.photo.xuite.net/justme.com/19349c7/9297307/400844332_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26" y="2414501"/>
              <a:ext cx="1296144" cy="168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272" y="3451564"/>
              <a:ext cx="949636" cy="743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837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1307</Words>
  <Application>Microsoft Office PowerPoint</Application>
  <PresentationFormat>如螢幕大小 (4:3)</PresentationFormat>
  <Paragraphs>519</Paragraphs>
  <Slides>51</Slides>
  <Notes>4</Notes>
  <HiddenSlides>0</HiddenSlides>
  <MMClips>7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投影片 1</vt:lpstr>
      <vt:lpstr>開場儀式</vt:lpstr>
      <vt:lpstr>投影片 3</vt:lpstr>
      <vt:lpstr>摘要</vt:lpstr>
      <vt:lpstr>摘要</vt:lpstr>
      <vt:lpstr>目標說明</vt:lpstr>
      <vt:lpstr>目標說明</vt:lpstr>
      <vt:lpstr>目標說明</vt:lpstr>
      <vt:lpstr>目標說明</vt:lpstr>
      <vt:lpstr>關於CHOCO</vt:lpstr>
      <vt:lpstr>關於CHOCO</vt:lpstr>
      <vt:lpstr>關於CHOCO</vt:lpstr>
      <vt:lpstr>組織介紹</vt:lpstr>
      <vt:lpstr>組織介紹</vt:lpstr>
      <vt:lpstr>組織介紹</vt:lpstr>
      <vt:lpstr>組織介紹</vt:lpstr>
      <vt:lpstr>組織介紹</vt:lpstr>
      <vt:lpstr>STP分析</vt:lpstr>
      <vt:lpstr>STP分析</vt:lpstr>
      <vt:lpstr>STP分析</vt:lpstr>
      <vt:lpstr>投影片 21</vt:lpstr>
      <vt:lpstr>SWOT</vt:lpstr>
      <vt:lpstr>SWOT</vt:lpstr>
      <vt:lpstr>SWOT</vt:lpstr>
      <vt:lpstr>SWOT</vt:lpstr>
      <vt:lpstr>SWOT</vt:lpstr>
      <vt:lpstr>競爭者分析</vt:lpstr>
      <vt:lpstr>行銷4P策略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時程規劃</vt:lpstr>
      <vt:lpstr>人員配置圖</vt:lpstr>
      <vt:lpstr>投影片 40</vt:lpstr>
      <vt:lpstr>財務分析</vt:lpstr>
      <vt:lpstr>財務分析</vt:lpstr>
      <vt:lpstr>財務分析</vt:lpstr>
      <vt:lpstr>財務分析</vt:lpstr>
      <vt:lpstr>風險評估</vt:lpstr>
      <vt:lpstr>預期效益</vt:lpstr>
      <vt:lpstr>投影片 47</vt:lpstr>
      <vt:lpstr>投影片 48</vt:lpstr>
      <vt:lpstr>投影片 49</vt:lpstr>
      <vt:lpstr>結論</vt:lpstr>
      <vt:lpstr>投影片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Need Core</cp:lastModifiedBy>
  <cp:revision>98</cp:revision>
  <dcterms:created xsi:type="dcterms:W3CDTF">2014-12-13T12:29:27Z</dcterms:created>
  <dcterms:modified xsi:type="dcterms:W3CDTF">2015-06-16T03:53:23Z</dcterms:modified>
</cp:coreProperties>
</file>