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75" r:id="rId4"/>
    <p:sldId id="293" r:id="rId5"/>
    <p:sldId id="294" r:id="rId6"/>
    <p:sldId id="295" r:id="rId7"/>
    <p:sldId id="276" r:id="rId8"/>
    <p:sldId id="277" r:id="rId9"/>
    <p:sldId id="303" r:id="rId10"/>
    <p:sldId id="278" r:id="rId11"/>
    <p:sldId id="319" r:id="rId12"/>
    <p:sldId id="279" r:id="rId13"/>
    <p:sldId id="313" r:id="rId14"/>
    <p:sldId id="304" r:id="rId15"/>
    <p:sldId id="314" r:id="rId16"/>
    <p:sldId id="315" r:id="rId17"/>
    <p:sldId id="316" r:id="rId18"/>
    <p:sldId id="317" r:id="rId19"/>
    <p:sldId id="282" r:id="rId20"/>
    <p:sldId id="299" r:id="rId21"/>
    <p:sldId id="300" r:id="rId22"/>
    <p:sldId id="309" r:id="rId23"/>
    <p:sldId id="310" r:id="rId24"/>
    <p:sldId id="301" r:id="rId25"/>
    <p:sldId id="283" r:id="rId26"/>
    <p:sldId id="296" r:id="rId27"/>
    <p:sldId id="297" r:id="rId28"/>
    <p:sldId id="298" r:id="rId29"/>
    <p:sldId id="287" r:id="rId30"/>
    <p:sldId id="307" r:id="rId31"/>
    <p:sldId id="308" r:id="rId32"/>
    <p:sldId id="281" r:id="rId33"/>
    <p:sldId id="285" r:id="rId34"/>
    <p:sldId id="286" r:id="rId35"/>
    <p:sldId id="288" r:id="rId36"/>
    <p:sldId id="289" r:id="rId37"/>
    <p:sldId id="311" r:id="rId38"/>
    <p:sldId id="292" r:id="rId39"/>
  </p:sldIdLst>
  <p:sldSz cx="9144000" cy="6858000" type="screen4x3"/>
  <p:notesSz cx="6858000" cy="9144000"/>
  <p:embeddedFontLst>
    <p:embeddedFont>
      <p:font typeface="華康儷細黑" pitchFamily="49" charset="-12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Algerian" charset="0"/>
      <p:regular r:id="rId45"/>
    </p:embeddedFont>
    <p:embeddedFont>
      <p:font typeface="華康儷中宋" pitchFamily="49" charset="-120"/>
      <p:regular r:id="rId46"/>
    </p:embeddedFont>
    <p:embeddedFont>
      <p:font typeface="華康細圓體" pitchFamily="49" charset="-120"/>
      <p:regular r:id="rId47"/>
    </p:embeddedFont>
    <p:embeddedFont>
      <p:font typeface="標楷體" pitchFamily="65" charset="-120"/>
      <p:regular r:id="rId48"/>
    </p:embeddedFont>
    <p:embeddedFont>
      <p:font typeface="華康儷中黑" pitchFamily="49" charset="-120"/>
      <p:regular r:id="rId49"/>
    </p:embeddedFont>
    <p:embeddedFont>
      <p:font typeface="Baskerville Old Face" pitchFamily="18" charset="0"/>
      <p:regular r:id="rId50"/>
    </p:embeddedFont>
    <p:embeddedFont>
      <p:font typeface="華康細圓體(P)" pitchFamily="34" charset="-120"/>
      <p:regular r:id="rId51"/>
    </p:embeddedFont>
    <p:embeddedFont>
      <p:font typeface="High Tower Text" pitchFamily="18" charset="0"/>
      <p:regular r:id="rId52"/>
      <p:italic r:id="rId53"/>
    </p:embeddedFont>
    <p:embeddedFont>
      <p:font typeface="Wingdings 2" pitchFamily="18" charset="2"/>
      <p:regular r:id="rId54"/>
    </p:embeddedFont>
    <p:embeddedFont>
      <p:font typeface="TypoUpright BT" pitchFamily="66" charset="0"/>
      <p:regular r:id="rId55"/>
    </p:embeddedFont>
    <p:embeddedFont>
      <p:font typeface="Calibri Light" charset="0"/>
      <p:regular r:id="rId56"/>
      <p:italic r:id="rId5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25"/>
    <a:srgbClr val="FF7979"/>
    <a:srgbClr val="D43726"/>
    <a:srgbClr val="F44646"/>
    <a:srgbClr val="F1AC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3012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5536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396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436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7554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4825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94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92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7267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7146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20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57E40-CA3C-49B9-A01C-DB9F5F595367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F754-AA13-49A6-AE5D-78BEAAD4B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6456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eg"/><Relationship Id="rId3" Type="http://schemas.openxmlformats.org/officeDocument/2006/relationships/image" Target="../media/image3.gif"/><Relationship Id="rId7" Type="http://schemas.microsoft.com/office/2007/relationships/hdphoto" Target="../media/hdphoto3.wdp"/><Relationship Id="rId12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jpeg"/><Relationship Id="rId5" Type="http://schemas.microsoft.com/office/2007/relationships/hdphoto" Target="../media/hdphoto2.wdp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5.png"/><Relationship Id="rId9" Type="http://schemas.microsoft.com/office/2007/relationships/hdphoto" Target="../media/hdphoto4.wdp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13063"/>
            <a:ext cx="9144000" cy="6890113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3467151" y="3866152"/>
            <a:ext cx="565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魏振鴻  林鑫  徐以璇  黃佩儀  潘佳揚  陳思佑  賴美其  何雅晴</a:t>
            </a:r>
            <a:endParaRPr lang="zh-TW" altLang="en-US" sz="14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18941" y="654393"/>
            <a:ext cx="0" cy="109713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-103031" y="1202960"/>
            <a:ext cx="467503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8959618" y="3248025"/>
            <a:ext cx="0" cy="109674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V="1">
            <a:off x="3864747" y="3793159"/>
            <a:ext cx="5260506" cy="2416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708579" y="2035859"/>
            <a:ext cx="994375" cy="994375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846995" y="1355104"/>
            <a:ext cx="994375" cy="9943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870372" y="2082836"/>
            <a:ext cx="994375" cy="994375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806742" y="1088461"/>
            <a:ext cx="994375" cy="994375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981611" y="1464345"/>
            <a:ext cx="994375" cy="994375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213391" y="1254339"/>
            <a:ext cx="994375" cy="994375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7560219" y="1751527"/>
            <a:ext cx="994375" cy="9943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1180882" y="0"/>
            <a:ext cx="1829" cy="20312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endCxn id="16" idx="0"/>
          </p:cNvCxnSpPr>
          <p:nvPr/>
        </p:nvCxnSpPr>
        <p:spPr>
          <a:xfrm>
            <a:off x="2344182" y="0"/>
            <a:ext cx="1" cy="13551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endCxn id="17" idx="0"/>
          </p:cNvCxnSpPr>
          <p:nvPr/>
        </p:nvCxnSpPr>
        <p:spPr>
          <a:xfrm>
            <a:off x="3349813" y="-17700"/>
            <a:ext cx="17747" cy="210053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4318220" y="-17700"/>
            <a:ext cx="1829" cy="11061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H="1">
            <a:off x="5444749" y="-17700"/>
            <a:ext cx="17442" cy="148204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endCxn id="20" idx="0"/>
          </p:cNvCxnSpPr>
          <p:nvPr/>
        </p:nvCxnSpPr>
        <p:spPr>
          <a:xfrm>
            <a:off x="6710578" y="14509"/>
            <a:ext cx="1" cy="123983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8062177" y="-11249"/>
            <a:ext cx="1829" cy="17576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845454" y="1963343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atin typeface="Algerian" panose="04020705040A02060702" pitchFamily="82" charset="0"/>
                <a:ea typeface="Adobe 繁黑體 Std B" panose="020B0700000000000000" pitchFamily="34" charset="-120"/>
              </a:rPr>
              <a:t>M</a:t>
            </a:r>
            <a:endParaRPr lang="zh-TW" altLang="en-US" sz="6000" dirty="0">
              <a:latin typeface="Algerian" panose="04020705040A02060702" pitchFamily="82" charset="0"/>
              <a:ea typeface="Adobe 繁黑體 Std B" panose="020B0700000000000000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001503" y="1354474"/>
            <a:ext cx="678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lgerian" panose="04020705040A02060702" pitchFamily="82" charset="0"/>
                <a:ea typeface="Adobe 繁黑體 Std B" panose="020B0700000000000000" pitchFamily="34" charset="-120"/>
              </a:rPr>
              <a:t>Y</a:t>
            </a:r>
            <a:endParaRPr lang="zh-TW" altLang="en-US" sz="6000" dirty="0">
              <a:latin typeface="Algerian" panose="04020705040A02060702" pitchFamily="82" charset="0"/>
              <a:ea typeface="Adobe 繁黑體 Std B" panose="020B0700000000000000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079082" y="2041697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lgerian" panose="04020705040A02060702" pitchFamily="82" charset="0"/>
                <a:ea typeface="Adobe 繁黑體 Std B" panose="020B0700000000000000" pitchFamily="34" charset="-120"/>
              </a:rPr>
              <a:t>S</a:t>
            </a:r>
            <a:endParaRPr lang="zh-TW" altLang="en-US" sz="6000" dirty="0">
              <a:latin typeface="Algerian" panose="04020705040A02060702" pitchFamily="82" charset="0"/>
              <a:ea typeface="Adobe 繁黑體 Std B" panose="020B0700000000000000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947304" y="1011949"/>
            <a:ext cx="766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lgerian" panose="04020705040A02060702" pitchFamily="82" charset="0"/>
                <a:ea typeface="Adobe 繁黑體 Std B" panose="020B0700000000000000" pitchFamily="34" charset="-120"/>
              </a:rPr>
              <a:t>A</a:t>
            </a:r>
            <a:endParaRPr lang="zh-TW" altLang="en-US" sz="6000" dirty="0">
              <a:latin typeface="Algerian" panose="04020705040A02060702" pitchFamily="82" charset="0"/>
              <a:ea typeface="Adobe 繁黑體 Std B" panose="020B0700000000000000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140236" y="1469402"/>
            <a:ext cx="66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lgerian" panose="04020705040A02060702" pitchFamily="82" charset="0"/>
                <a:ea typeface="Adobe 繁黑體 Std B" panose="020B0700000000000000" pitchFamily="34" charset="-120"/>
              </a:rPr>
              <a:t>V</a:t>
            </a:r>
            <a:endParaRPr lang="zh-TW" altLang="en-US" sz="6000" dirty="0">
              <a:latin typeface="Algerian" panose="04020705040A02060702" pitchFamily="82" charset="0"/>
              <a:ea typeface="Adobe 繁黑體 Std B" panose="020B0700000000000000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365442" y="1200789"/>
            <a:ext cx="766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lgerian" panose="04020705040A02060702" pitchFamily="82" charset="0"/>
                <a:ea typeface="Adobe 繁黑體 Std B" panose="020B0700000000000000" pitchFamily="34" charset="-120"/>
              </a:rPr>
              <a:t>A</a:t>
            </a:r>
            <a:endParaRPr lang="zh-TW" altLang="en-US" sz="6000" dirty="0">
              <a:latin typeface="Algerian" panose="04020705040A02060702" pitchFamily="82" charset="0"/>
              <a:ea typeface="Adobe 繁黑體 Std B" panose="020B0700000000000000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751873" y="1719350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lgerian" panose="04020705040A02060702" pitchFamily="82" charset="0"/>
                <a:ea typeface="Adobe 繁黑體 Std B" panose="020B0700000000000000" pitchFamily="34" charset="-120"/>
              </a:rPr>
              <a:t>S</a:t>
            </a:r>
            <a:endParaRPr lang="zh-TW" altLang="en-US" sz="6000" dirty="0">
              <a:latin typeface="Algerian" panose="04020705040A02060702" pitchFamily="82" charset="0"/>
              <a:ea typeface="Adobe 繁黑體 Std B" panose="020B0700000000000000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18941" y="654393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儷中宋" panose="02020509000000000000" pitchFamily="49" charset="-120"/>
                <a:ea typeface="華康儷中宋" panose="02020509000000000000" pitchFamily="49" charset="-120"/>
              </a:rPr>
              <a:t>行銷三甲 第七組</a:t>
            </a:r>
            <a:endParaRPr lang="zh-TW" altLang="en-US" sz="3200" dirty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880701" y="326293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創意</a:t>
            </a:r>
            <a:r>
              <a:rPr lang="zh-TW" altLang="en-US" sz="2800" b="1" dirty="0"/>
              <a:t>。</a:t>
            </a:r>
            <a:r>
              <a:rPr lang="zh-TW" altLang="en-US" sz="2800" b="1" dirty="0" smtClean="0"/>
              <a:t>完美。生活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078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86658" y="4280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組織簡介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6658" y="1544886"/>
            <a:ext cx="79035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    「</a:t>
            </a:r>
            <a:r>
              <a:rPr lang="en-US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MYSAVAS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」成立於</a:t>
            </a:r>
            <a:r>
              <a:rPr lang="en-US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2014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年</a:t>
            </a:r>
            <a:r>
              <a:rPr lang="en-US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9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月，員工人數為</a:t>
            </a:r>
            <a:r>
              <a:rPr lang="en-US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8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人，以 創意 完美 生活為主要宗旨，代表著生活創造了不同的意義完美了我們的生活。而本公司是由熱愛手工商品的</a:t>
            </a:r>
            <a:r>
              <a:rPr lang="en-US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8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位人員所創立，我們期望消費者買到的是我們用手工製作的用心及細心，讓消費者買到好品質和既實用又耐用的拼布包，進而建立起我們的自創品牌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的知名度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。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10047" y="4480561"/>
            <a:ext cx="8130676" cy="29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8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76791" y="2375431"/>
            <a:ext cx="47051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b="1" dirty="0" smtClean="0">
                <a:solidFill>
                  <a:srgbClr val="C000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影音</a:t>
            </a:r>
            <a:r>
              <a:rPr lang="zh-TW" altLang="en-US" sz="8800" b="1" dirty="0">
                <a:solidFill>
                  <a:srgbClr val="C000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履歷</a:t>
            </a:r>
            <a:endParaRPr lang="zh-TW" alt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7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849" y="428097"/>
            <a:ext cx="200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團員介紹 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5478" y="2085084"/>
            <a:ext cx="4549432" cy="34138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16491" y="1496443"/>
            <a:ext cx="1658743" cy="784723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639408" y="314161"/>
            <a:ext cx="1893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執行</a:t>
            </a:r>
            <a:r>
              <a:rPr lang="zh-TW" altLang="en-US" sz="4400" dirty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長</a:t>
            </a:r>
          </a:p>
        </p:txBody>
      </p:sp>
      <p:sp>
        <p:nvSpPr>
          <p:cNvPr id="4" name="矩形 3"/>
          <p:cNvSpPr/>
          <p:nvPr/>
        </p:nvSpPr>
        <p:spPr>
          <a:xfrm>
            <a:off x="4861552" y="2314684"/>
            <a:ext cx="403350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公司</a:t>
            </a:r>
            <a:r>
              <a:rPr lang="zh-TW" altLang="zh-TW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的</a:t>
            </a: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決策者</a:t>
            </a:r>
            <a:endParaRPr lang="en-US" altLang="zh-TW" sz="2800" b="1" kern="100" dirty="0" smtClean="0">
              <a:solidFill>
                <a:schemeClr val="accent5">
                  <a:lumMod val="50000"/>
                </a:schemeClr>
              </a:solidFill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TW" altLang="zh-TW" sz="2400" kern="10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負責</a:t>
            </a:r>
            <a:r>
              <a:rPr lang="zh-TW" altLang="zh-TW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監督每週的工作進度，督導每位員工做事，執行計畫之內容。</a:t>
            </a:r>
            <a:endParaRPr lang="zh-TW" altLang="en-US" sz="24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916491" y="1527007"/>
            <a:ext cx="176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儷中宋" panose="02020509000000000000" pitchFamily="49" charset="-120"/>
                <a:ea typeface="華康儷中宋" panose="02020509000000000000" pitchFamily="49" charset="-120"/>
              </a:rPr>
              <a:t>潘佳揚</a:t>
            </a:r>
            <a:endParaRPr lang="en-US" altLang="zh-TW" sz="4000" dirty="0" smtClean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 flipV="1">
            <a:off x="0" y="1135232"/>
            <a:ext cx="4533363" cy="132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40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849" y="428097"/>
            <a:ext cx="200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團員介紹 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16491" y="1496443"/>
            <a:ext cx="1658743" cy="784723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639408" y="393892"/>
            <a:ext cx="217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創意總</a:t>
            </a:r>
            <a:r>
              <a:rPr lang="zh-TW" altLang="en-US" sz="3600" dirty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監</a:t>
            </a:r>
          </a:p>
        </p:txBody>
      </p:sp>
      <p:sp>
        <p:nvSpPr>
          <p:cNvPr id="4" name="矩形 3"/>
          <p:cNvSpPr/>
          <p:nvPr/>
        </p:nvSpPr>
        <p:spPr>
          <a:xfrm>
            <a:off x="4861552" y="2314684"/>
            <a:ext cx="403350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產</a:t>
            </a:r>
            <a:r>
              <a:rPr lang="zh-TW" altLang="en-US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品</a:t>
            </a: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研發</a:t>
            </a: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者</a:t>
            </a:r>
            <a:endParaRPr lang="en-US" altLang="zh-TW" sz="2800" b="1" kern="100" dirty="0" smtClean="0">
              <a:solidFill>
                <a:schemeClr val="accent5">
                  <a:lumMod val="50000"/>
                </a:schemeClr>
              </a:solidFill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TW" altLang="en-US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創意的想法，細膩的思維，從產品的設計、款式及花樣到製作過程，都由她所主導。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916491" y="1527007"/>
            <a:ext cx="176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儷中宋" panose="02020509000000000000" pitchFamily="49" charset="-120"/>
                <a:ea typeface="華康儷中宋" panose="02020509000000000000" pitchFamily="49" charset="-120"/>
              </a:rPr>
              <a:t>陳思佑</a:t>
            </a:r>
            <a:endParaRPr lang="en-US" altLang="zh-TW" sz="4000" dirty="0" smtClean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 flipV="1">
            <a:off x="0" y="1135232"/>
            <a:ext cx="4533363" cy="132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5478" y="2085084"/>
            <a:ext cx="4549432" cy="34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5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849" y="428097"/>
            <a:ext cx="200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團員介紹 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6" name="圖片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0334" y="2089940"/>
            <a:ext cx="4539720" cy="341385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916491" y="1496443"/>
            <a:ext cx="1658743" cy="784723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861552" y="2314684"/>
            <a:ext cx="403350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活</a:t>
            </a:r>
            <a:r>
              <a:rPr lang="zh-TW" altLang="en-US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動</a:t>
            </a: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主</a:t>
            </a:r>
            <a:r>
              <a:rPr lang="zh-TW" altLang="en-US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導</a:t>
            </a: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者</a:t>
            </a:r>
            <a:endParaRPr lang="en-US" altLang="zh-TW" sz="2800" b="1" kern="100" dirty="0" smtClean="0">
              <a:solidFill>
                <a:schemeClr val="accent5">
                  <a:lumMod val="50000"/>
                </a:schemeClr>
              </a:solidFill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TW" altLang="en-US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活動的想法及廣告的腳本皆由她所構思，負責宣傳產品，推廣公司使公司知名度增加。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916491" y="1527007"/>
            <a:ext cx="176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儷中宋" panose="02020509000000000000" pitchFamily="49" charset="-120"/>
                <a:ea typeface="華康儷中宋" panose="02020509000000000000" pitchFamily="49" charset="-120"/>
              </a:rPr>
              <a:t>黃</a:t>
            </a:r>
            <a:r>
              <a:rPr lang="zh-TW" altLang="en-US" sz="4000" dirty="0">
                <a:latin typeface="華康儷中宋" panose="02020509000000000000" pitchFamily="49" charset="-120"/>
                <a:ea typeface="華康儷中宋" panose="02020509000000000000" pitchFamily="49" charset="-120"/>
              </a:rPr>
              <a:t>佩儀</a:t>
            </a:r>
            <a:endParaRPr lang="en-US" altLang="zh-TW" sz="4000" dirty="0" smtClean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639408" y="393892"/>
            <a:ext cx="217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行</a:t>
            </a:r>
            <a:r>
              <a:rPr lang="zh-TW" altLang="en-US" sz="3600" dirty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銷</a:t>
            </a:r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總監</a:t>
            </a:r>
            <a:endParaRPr lang="zh-TW" altLang="en-US" sz="3600" dirty="0">
              <a:solidFill>
                <a:srgbClr val="C00000"/>
              </a:solidFill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0" y="1135232"/>
            <a:ext cx="4533363" cy="132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09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849" y="428097"/>
            <a:ext cx="200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團員介紹 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5" name="圖片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0334" y="2089940"/>
            <a:ext cx="4539720" cy="341385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16491" y="1496443"/>
            <a:ext cx="1658743" cy="784723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861552" y="2314684"/>
            <a:ext cx="40335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美</a:t>
            </a:r>
            <a:r>
              <a:rPr lang="zh-TW" altLang="en-US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編</a:t>
            </a: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藝術</a:t>
            </a: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者</a:t>
            </a:r>
            <a:endParaRPr lang="en-US" altLang="zh-TW" sz="2800" b="1" kern="100" dirty="0" smtClean="0">
              <a:solidFill>
                <a:schemeClr val="accent5">
                  <a:lumMod val="50000"/>
                </a:schemeClr>
              </a:solidFill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TW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DM</a:t>
            </a:r>
            <a:r>
              <a:rPr lang="zh-TW" altLang="en-US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及海報構想、排版、影片的剪輯都由她所負責，獨特的美術想法，為公司的締造美好</a:t>
            </a:r>
            <a:r>
              <a:rPr lang="zh-TW" altLang="en-US" sz="2400" kern="10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形象。</a:t>
            </a:r>
            <a:endParaRPr lang="zh-TW" altLang="en-US" sz="24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916491" y="1527007"/>
            <a:ext cx="176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儷中宋" panose="02020509000000000000" pitchFamily="49" charset="-120"/>
                <a:ea typeface="華康儷中宋" panose="02020509000000000000" pitchFamily="49" charset="-120"/>
              </a:rPr>
              <a:t>徐以璇</a:t>
            </a:r>
            <a:endParaRPr lang="en-US" altLang="zh-TW" sz="4000" dirty="0" smtClean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639408" y="393892"/>
            <a:ext cx="217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藝</a:t>
            </a:r>
            <a:r>
              <a:rPr lang="zh-TW" altLang="en-US" sz="3600" dirty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術</a:t>
            </a:r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總監</a:t>
            </a:r>
            <a:endParaRPr lang="zh-TW" altLang="en-US" sz="3600" dirty="0">
              <a:solidFill>
                <a:srgbClr val="C00000"/>
              </a:solidFill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0" y="1135232"/>
            <a:ext cx="4533363" cy="132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16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849" y="428097"/>
            <a:ext cx="200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團員介紹 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16491" y="1496443"/>
            <a:ext cx="1658743" cy="784723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861552" y="2314684"/>
            <a:ext cx="40335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財</a:t>
            </a:r>
            <a:r>
              <a:rPr lang="zh-TW" altLang="en-US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務</a:t>
            </a: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精算</a:t>
            </a:r>
            <a:r>
              <a:rPr lang="zh-TW" altLang="zh-TW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者</a:t>
            </a:r>
            <a:endParaRPr lang="en-US" altLang="zh-TW" sz="2800" b="1" kern="100" dirty="0" smtClean="0">
              <a:solidFill>
                <a:schemeClr val="accent5">
                  <a:lumMod val="50000"/>
                </a:schemeClr>
              </a:solidFill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TW" altLang="en-US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計算公司的財務狀況，壓低公司成本，使公司產品達到低成本、</a:t>
            </a:r>
            <a:r>
              <a:rPr lang="zh-TW" altLang="en-US" sz="2400" kern="10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高利潤</a:t>
            </a:r>
            <a:r>
              <a:rPr lang="zh-TW" altLang="en-US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且</a:t>
            </a:r>
            <a:r>
              <a:rPr lang="zh-TW" altLang="en-US" sz="2400" kern="10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不虧損的狀態。</a:t>
            </a:r>
            <a:endParaRPr lang="zh-TW" altLang="en-US" sz="24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158145" y="1534861"/>
            <a:ext cx="124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儷中宋" panose="02020509000000000000" pitchFamily="49" charset="-120"/>
                <a:ea typeface="華康儷中宋" panose="02020509000000000000" pitchFamily="49" charset="-120"/>
              </a:rPr>
              <a:t>林</a:t>
            </a:r>
            <a:r>
              <a:rPr lang="zh-TW" altLang="en-US" sz="4000" dirty="0">
                <a:latin typeface="華康儷中宋" panose="02020509000000000000" pitchFamily="49" charset="-120"/>
                <a:ea typeface="華康儷中宋" panose="02020509000000000000" pitchFamily="49" charset="-120"/>
              </a:rPr>
              <a:t>鑫</a:t>
            </a:r>
            <a:endParaRPr lang="en-US" altLang="zh-TW" sz="4000" dirty="0" smtClean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pic>
        <p:nvPicPr>
          <p:cNvPr id="21" name="圖片 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5253" y="2104859"/>
            <a:ext cx="4509881" cy="3413854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639408" y="393892"/>
            <a:ext cx="217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財務</a:t>
            </a:r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總監</a:t>
            </a:r>
            <a:endParaRPr lang="zh-TW" altLang="en-US" sz="3600" dirty="0">
              <a:solidFill>
                <a:srgbClr val="C00000"/>
              </a:solidFill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 flipV="1">
            <a:off x="0" y="1135232"/>
            <a:ext cx="4533363" cy="132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26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849" y="428097"/>
            <a:ext cx="200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團員介紹 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3848" y="5553462"/>
            <a:ext cx="780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kern="10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以</a:t>
            </a:r>
            <a:r>
              <a:rPr lang="zh-TW" altLang="en-US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獨特的想法撰寫文字，使得原本生硬的文字呈現給人的看起來的感覺是生動且不枯燥乏味。</a:t>
            </a:r>
          </a:p>
        </p:txBody>
      </p:sp>
      <p:pic>
        <p:nvPicPr>
          <p:cNvPr id="9" name="圖片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55481" y="1966456"/>
            <a:ext cx="3367852" cy="254863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365090" y="3681176"/>
            <a:ext cx="1658743" cy="784723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365090" y="3719594"/>
            <a:ext cx="179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儷中宋" panose="02020509000000000000" pitchFamily="49" charset="-120"/>
                <a:ea typeface="華康儷中宋" panose="02020509000000000000" pitchFamily="49" charset="-120"/>
              </a:rPr>
              <a:t>何</a:t>
            </a:r>
            <a:r>
              <a:rPr lang="zh-TW" altLang="en-US" sz="4000" dirty="0" smtClean="0">
                <a:latin typeface="華康儷中宋" panose="02020509000000000000" pitchFamily="49" charset="-120"/>
                <a:ea typeface="華康儷中宋" panose="02020509000000000000" pitchFamily="49" charset="-120"/>
              </a:rPr>
              <a:t>雅晴</a:t>
            </a:r>
            <a:endParaRPr lang="en-US" altLang="zh-TW" sz="4000" dirty="0" smtClean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3849" y="4890524"/>
            <a:ext cx="2339102" cy="662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文字</a:t>
            </a:r>
            <a:r>
              <a:rPr lang="zh-TW" altLang="zh-TW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創造</a:t>
            </a:r>
            <a:r>
              <a:rPr lang="zh-TW" altLang="zh-TW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者</a:t>
            </a:r>
            <a:endParaRPr lang="en-US" altLang="zh-TW" sz="2800" b="1" kern="100" dirty="0">
              <a:solidFill>
                <a:schemeClr val="accent5">
                  <a:lumMod val="50000"/>
                </a:schemeClr>
              </a:solidFill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639408" y="393892"/>
            <a:ext cx="217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文</a:t>
            </a:r>
            <a:r>
              <a:rPr lang="zh-TW" altLang="en-US" sz="3600" dirty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書</a:t>
            </a:r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總監</a:t>
            </a:r>
            <a:endParaRPr lang="zh-TW" altLang="en-US" sz="3600" dirty="0">
              <a:solidFill>
                <a:srgbClr val="C00000"/>
              </a:solidFill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V="1">
            <a:off x="0" y="1135232"/>
            <a:ext cx="4533363" cy="132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86124" y="1975189"/>
            <a:ext cx="3367854" cy="253116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204469" y="3681176"/>
            <a:ext cx="1658743" cy="784723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204469" y="3719594"/>
            <a:ext cx="179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儷中宋" panose="02020509000000000000" pitchFamily="49" charset="-120"/>
                <a:ea typeface="華康儷中宋" panose="02020509000000000000" pitchFamily="49" charset="-120"/>
              </a:rPr>
              <a:t>賴美其</a:t>
            </a:r>
            <a:endParaRPr lang="en-US" altLang="zh-TW" sz="4000" dirty="0" smtClean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6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849" y="428097"/>
            <a:ext cx="200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團員介紹 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16491" y="1496443"/>
            <a:ext cx="1658743" cy="784723"/>
          </a:xfrm>
          <a:prstGeom prst="rec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861552" y="2314684"/>
            <a:ext cx="40335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kern="100" dirty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行動的派遣</a:t>
            </a:r>
            <a:r>
              <a:rPr lang="zh-TW" altLang="en-US" sz="2800" b="1" kern="100" dirty="0" smtClean="0">
                <a:solidFill>
                  <a:schemeClr val="accent5">
                    <a:lumMod val="50000"/>
                  </a:schemeClr>
                </a:solidFill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者</a:t>
            </a:r>
            <a:endParaRPr lang="en-US" altLang="zh-TW" sz="2800" b="1" kern="100" dirty="0" smtClean="0">
              <a:solidFill>
                <a:schemeClr val="accent5">
                  <a:lumMod val="50000"/>
                </a:schemeClr>
              </a:solidFill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採買材料及場地的租借皆由他所負責，隨傳隨到是公司的重要角色。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916491" y="1534861"/>
            <a:ext cx="179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儷中宋" panose="02020509000000000000" pitchFamily="49" charset="-120"/>
                <a:ea typeface="華康儷中宋" panose="02020509000000000000" pitchFamily="49" charset="-120"/>
              </a:rPr>
              <a:t>魏振</a:t>
            </a:r>
            <a:r>
              <a:rPr lang="zh-TW" altLang="en-US" sz="4000" dirty="0">
                <a:latin typeface="華康儷中宋" panose="02020509000000000000" pitchFamily="49" charset="-120"/>
                <a:ea typeface="華康儷中宋" panose="02020509000000000000" pitchFamily="49" charset="-120"/>
              </a:rPr>
              <a:t>鴻</a:t>
            </a:r>
            <a:endParaRPr lang="en-US" altLang="zh-TW" sz="4000" dirty="0" smtClean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639408" y="393892"/>
            <a:ext cx="217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機</a:t>
            </a:r>
            <a:r>
              <a:rPr lang="zh-TW" altLang="en-US" sz="3600" dirty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動</a:t>
            </a:r>
            <a:r>
              <a:rPr lang="zh-TW" altLang="en-US" sz="3600" dirty="0" smtClean="0">
                <a:solidFill>
                  <a:srgbClr val="C00000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>總監</a:t>
            </a:r>
            <a:endParaRPr lang="zh-TW" altLang="en-US" sz="3600" dirty="0">
              <a:solidFill>
                <a:srgbClr val="C00000"/>
              </a:solidFill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 flipV="1">
            <a:off x="0" y="1135232"/>
            <a:ext cx="4533363" cy="132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5253" y="2104860"/>
            <a:ext cx="4509883" cy="34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7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群組 83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86" name="矩形 85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74" name="橢圓 73"/>
          <p:cNvSpPr/>
          <p:nvPr/>
        </p:nvSpPr>
        <p:spPr>
          <a:xfrm>
            <a:off x="1377937" y="4200914"/>
            <a:ext cx="2988563" cy="3014052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1461424" y="1318275"/>
            <a:ext cx="2988563" cy="3014052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5108032" y="4294964"/>
            <a:ext cx="2988563" cy="3014052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5222299" y="4146911"/>
            <a:ext cx="2466203" cy="25418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1506899" y="1214382"/>
            <a:ext cx="2466203" cy="25418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1468726" y="4087172"/>
            <a:ext cx="2466203" cy="25418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1" y="351692"/>
            <a:ext cx="2968284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9491" y="4197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行銷</a:t>
            </a:r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4P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策略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12962" y="313852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產品</a:t>
            </a:r>
            <a:endParaRPr lang="en-US" altLang="zh-TW" sz="2400" dirty="0" smtClean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en-US" altLang="zh-TW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(Product)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20495" y="1143291"/>
            <a:ext cx="4301544" cy="125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圖片 3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832" y="4875007"/>
            <a:ext cx="1846697" cy="1379716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1424" y="2355640"/>
            <a:ext cx="2339372" cy="1006682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024" y="5034497"/>
            <a:ext cx="2099626" cy="1272967"/>
          </a:xfrm>
          <a:prstGeom prst="rect">
            <a:avLst/>
          </a:prstGeom>
        </p:spPr>
      </p:pic>
      <p:sp>
        <p:nvSpPr>
          <p:cNvPr id="47" name="橢圓 46"/>
          <p:cNvSpPr/>
          <p:nvPr/>
        </p:nvSpPr>
        <p:spPr>
          <a:xfrm>
            <a:off x="5212902" y="1269952"/>
            <a:ext cx="2930655" cy="3014052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207357" y="1152084"/>
            <a:ext cx="2466203" cy="25418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355" y="2237722"/>
            <a:ext cx="2226995" cy="934355"/>
          </a:xfrm>
          <a:prstGeom prst="rect">
            <a:avLst/>
          </a:prstGeom>
        </p:spPr>
      </p:pic>
      <p:sp>
        <p:nvSpPr>
          <p:cNvPr id="77" name="橢圓 76"/>
          <p:cNvSpPr/>
          <p:nvPr/>
        </p:nvSpPr>
        <p:spPr>
          <a:xfrm>
            <a:off x="1107634" y="1245004"/>
            <a:ext cx="3258866" cy="1470067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6" name="矩形 75"/>
          <p:cNvSpPr/>
          <p:nvPr/>
        </p:nvSpPr>
        <p:spPr>
          <a:xfrm>
            <a:off x="1606400" y="1462185"/>
            <a:ext cx="1855429" cy="68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4482314" y="1152084"/>
            <a:ext cx="3258866" cy="1470067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4981080" y="1369265"/>
            <a:ext cx="1855429" cy="68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1063526" y="3836826"/>
            <a:ext cx="3258866" cy="1470067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1562292" y="4054007"/>
            <a:ext cx="1855429" cy="68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/>
          <p:cNvSpPr/>
          <p:nvPr/>
        </p:nvSpPr>
        <p:spPr>
          <a:xfrm>
            <a:off x="4538181" y="3717649"/>
            <a:ext cx="3258866" cy="1470067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5036947" y="3934830"/>
            <a:ext cx="1855429" cy="68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1935002" y="148132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筆</a:t>
            </a:r>
            <a:r>
              <a:rPr lang="zh-TW" altLang="en-US" sz="3600" b="1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袋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5394729" y="140762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筆</a:t>
            </a:r>
            <a:r>
              <a:rPr lang="zh-TW" altLang="en-US" sz="3600" b="1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袋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1754481" y="407511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化妝</a:t>
            </a:r>
            <a:r>
              <a:rPr lang="zh-TW" altLang="en-US" sz="3600" b="1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包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5309984" y="397012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零錢</a:t>
            </a:r>
            <a:r>
              <a:rPr lang="zh-TW" altLang="en-US" sz="3600" b="1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包</a:t>
            </a:r>
          </a:p>
        </p:txBody>
      </p:sp>
    </p:spTree>
    <p:extLst>
      <p:ext uri="{BB962C8B-B14F-4D97-AF65-F5344CB8AC3E}">
        <p14:creationId xmlns:p14="http://schemas.microsoft.com/office/powerpoint/2010/main" xmlns="" val="24781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09908" y="5104304"/>
            <a:ext cx="1534092" cy="1731461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10" name="橢圓 9"/>
          <p:cNvSpPr/>
          <p:nvPr/>
        </p:nvSpPr>
        <p:spPr>
          <a:xfrm>
            <a:off x="360400" y="542360"/>
            <a:ext cx="970252" cy="1005716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845526" y="-26126"/>
            <a:ext cx="0" cy="56382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25249" y="688017"/>
            <a:ext cx="100540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TW" altLang="en-US" sz="3200" dirty="0" smtClean="0">
                <a:latin typeface="華康儷中宋" panose="02020509000000000000" pitchFamily="49" charset="-120"/>
                <a:ea typeface="華康儷中宋" panose="02020509000000000000" pitchFamily="49" charset="-120"/>
              </a:rPr>
              <a:t>目錄</a:t>
            </a:r>
            <a:endParaRPr lang="zh-TW" altLang="en-US" sz="3200" dirty="0"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34265" y="688017"/>
            <a:ext cx="2456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/>
            </a:r>
            <a:b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</a:br>
            <a: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/>
            </a:r>
            <a:b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</a:br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/>
            </a:r>
            <a:b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</a:br>
            <a: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/>
            </a:r>
            <a:b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</a:br>
            <a:r>
              <a:rPr lang="zh-TW" altLang="en-US" sz="2400" dirty="0" smtClean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 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26669" y="196859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執行</a:t>
            </a:r>
            <a:r>
              <a:rPr lang="zh-TW" altLang="en-US" sz="2400" b="1" dirty="0" smtClean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摘要</a:t>
            </a:r>
            <a:endParaRPr lang="zh-TW" altLang="en-US" sz="2400" b="1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42193" y="271628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前言</a:t>
            </a:r>
            <a:endParaRPr lang="zh-TW" altLang="en-US" sz="2400" b="1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42192" y="341965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目標</a:t>
            </a:r>
            <a:endParaRPr lang="zh-TW" altLang="en-US" sz="2400" b="1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498" y="2700529"/>
            <a:ext cx="497172" cy="497172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374578" y="410957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組織簡介</a:t>
            </a:r>
            <a:endParaRPr lang="zh-TW" altLang="en-US" sz="2400" b="1" dirty="0"/>
          </a:p>
        </p:txBody>
      </p:sp>
      <p:sp>
        <p:nvSpPr>
          <p:cNvPr id="32" name="矩形 31"/>
          <p:cNvSpPr/>
          <p:nvPr/>
        </p:nvSpPr>
        <p:spPr>
          <a:xfrm>
            <a:off x="1374578" y="4810390"/>
            <a:ext cx="1511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影音</a:t>
            </a:r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履歷</a:t>
            </a:r>
            <a:r>
              <a:rPr lang="zh-TW" altLang="en-US" sz="2400" b="1" dirty="0" smtClean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 </a:t>
            </a:r>
            <a:endParaRPr lang="zh-TW" altLang="en-US" sz="2400" b="1" dirty="0"/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498" y="1993097"/>
            <a:ext cx="497172" cy="497172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497" y="4109329"/>
            <a:ext cx="497172" cy="497172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497" y="3401897"/>
            <a:ext cx="497172" cy="497172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497" y="4794143"/>
            <a:ext cx="497172" cy="497172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643" y="1925977"/>
            <a:ext cx="497172" cy="497172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643" y="4102711"/>
            <a:ext cx="497172" cy="497172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643" y="3356068"/>
            <a:ext cx="497172" cy="497172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643" y="2648636"/>
            <a:ext cx="497172" cy="497172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6773" y="4748314"/>
            <a:ext cx="497172" cy="497172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3803945" y="410149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競爭者分析</a:t>
            </a:r>
            <a:endParaRPr lang="zh-TW" altLang="en-US" sz="2400" b="1" dirty="0"/>
          </a:p>
        </p:txBody>
      </p:sp>
      <p:sp>
        <p:nvSpPr>
          <p:cNvPr id="48" name="矩形 47"/>
          <p:cNvSpPr/>
          <p:nvPr/>
        </p:nvSpPr>
        <p:spPr>
          <a:xfrm>
            <a:off x="3795815" y="194169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行銷</a:t>
            </a:r>
            <a:r>
              <a:rPr lang="en-US" altLang="zh-TW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4P</a:t>
            </a:r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策略</a:t>
            </a:r>
            <a:endParaRPr lang="zh-TW" altLang="en-US" sz="2400" b="1" dirty="0"/>
          </a:p>
        </p:txBody>
      </p:sp>
      <p:sp>
        <p:nvSpPr>
          <p:cNvPr id="49" name="矩形 48"/>
          <p:cNvSpPr/>
          <p:nvPr/>
        </p:nvSpPr>
        <p:spPr>
          <a:xfrm>
            <a:off x="3803945" y="26663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SWOT</a:t>
            </a:r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2400" b="1" dirty="0"/>
          </a:p>
        </p:txBody>
      </p:sp>
      <p:sp>
        <p:nvSpPr>
          <p:cNvPr id="50" name="矩形 49"/>
          <p:cNvSpPr/>
          <p:nvPr/>
        </p:nvSpPr>
        <p:spPr>
          <a:xfrm>
            <a:off x="3803945" y="3401897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STP</a:t>
            </a:r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2400" b="1" dirty="0"/>
          </a:p>
        </p:txBody>
      </p:sp>
      <p:sp>
        <p:nvSpPr>
          <p:cNvPr id="52" name="矩形 51"/>
          <p:cNvSpPr/>
          <p:nvPr/>
        </p:nvSpPr>
        <p:spPr>
          <a:xfrm>
            <a:off x="3795815" y="476937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人員配製表</a:t>
            </a:r>
            <a:endParaRPr lang="zh-TW" altLang="en-US" sz="2400" b="1" dirty="0"/>
          </a:p>
        </p:txBody>
      </p:sp>
      <p:pic>
        <p:nvPicPr>
          <p:cNvPr id="53" name="圖片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260" y="2666389"/>
            <a:ext cx="497172" cy="497172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260" y="1958957"/>
            <a:ext cx="497172" cy="497172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259" y="4075189"/>
            <a:ext cx="497172" cy="497172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259" y="3367757"/>
            <a:ext cx="497172" cy="497172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259" y="4760753"/>
            <a:ext cx="497172" cy="497172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6494158" y="196859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產品規劃時程表</a:t>
            </a:r>
            <a:endParaRPr lang="zh-TW" altLang="en-US" sz="2400" b="1" dirty="0"/>
          </a:p>
        </p:txBody>
      </p:sp>
      <p:sp>
        <p:nvSpPr>
          <p:cNvPr id="60" name="矩形 59"/>
          <p:cNvSpPr/>
          <p:nvPr/>
        </p:nvSpPr>
        <p:spPr>
          <a:xfrm>
            <a:off x="6493432" y="2676981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預算編列 </a:t>
            </a:r>
            <a:endParaRPr lang="zh-TW" altLang="en-US" sz="2400" b="1" dirty="0"/>
          </a:p>
        </p:txBody>
      </p:sp>
      <p:sp>
        <p:nvSpPr>
          <p:cNvPr id="62" name="矩形 61"/>
          <p:cNvSpPr/>
          <p:nvPr/>
        </p:nvSpPr>
        <p:spPr>
          <a:xfrm>
            <a:off x="6498318" y="334316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預期效益評估</a:t>
            </a:r>
            <a:endParaRPr lang="zh-TW" altLang="en-US" sz="2400" b="1" dirty="0"/>
          </a:p>
        </p:txBody>
      </p:sp>
      <p:sp>
        <p:nvSpPr>
          <p:cNvPr id="63" name="矩形 62"/>
          <p:cNvSpPr/>
          <p:nvPr/>
        </p:nvSpPr>
        <p:spPr>
          <a:xfrm>
            <a:off x="6489692" y="4090460"/>
            <a:ext cx="2300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風險歸避</a:t>
            </a:r>
            <a:r>
              <a:rPr lang="zh-TW" altLang="en-US" sz="2400" b="1" dirty="0" smtClean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策略</a:t>
            </a:r>
            <a:endParaRPr lang="zh-TW" altLang="en-US" sz="2400" b="1" dirty="0"/>
          </a:p>
        </p:txBody>
      </p:sp>
      <p:sp>
        <p:nvSpPr>
          <p:cNvPr id="65" name="矩形 64"/>
          <p:cNvSpPr/>
          <p:nvPr/>
        </p:nvSpPr>
        <p:spPr>
          <a:xfrm>
            <a:off x="6498318" y="477850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373E4D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結論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587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351692"/>
            <a:ext cx="2968284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9491" y="4197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行銷</a:t>
            </a:r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4P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策略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968283" y="314098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價</a:t>
            </a:r>
            <a: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格</a:t>
            </a:r>
            <a:endParaRPr lang="en-US" altLang="zh-TW" sz="2400" dirty="0" smtClean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en-US" altLang="zh-TW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(Price)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0" y="1135908"/>
            <a:ext cx="4301544" cy="125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6282829" y="2329862"/>
            <a:ext cx="2478362" cy="2478362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274008" y="2306627"/>
            <a:ext cx="2478362" cy="2478362"/>
          </a:xfrm>
          <a:prstGeom prst="ellipse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65187" y="2329862"/>
            <a:ext cx="2478362" cy="2478362"/>
          </a:xfrm>
          <a:prstGeom prst="ellipse">
            <a:avLst/>
          </a:prstGeom>
          <a:solidFill>
            <a:srgbClr val="F4464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4474" y="2845004"/>
            <a:ext cx="1535072" cy="106691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73" y="2961320"/>
            <a:ext cx="1938736" cy="83428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675" y="2903162"/>
            <a:ext cx="1109028" cy="95059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95262" y="3925522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筆袋 </a:t>
            </a:r>
            <a:r>
              <a:rPr lang="en-US" altLang="zh-TW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/</a:t>
            </a:r>
            <a:r>
              <a:rPr lang="zh-TW" altLang="en-US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</a:t>
            </a:r>
            <a:r>
              <a:rPr lang="en-US" altLang="zh-TW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$79</a:t>
            </a:r>
            <a:endParaRPr lang="zh-TW" altLang="en-US" sz="2800" b="1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395353" y="3925522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零錢</a:t>
            </a:r>
            <a:r>
              <a:rPr lang="zh-TW" altLang="en-US" sz="2800" b="1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包</a:t>
            </a:r>
            <a:r>
              <a:rPr lang="zh-TW" altLang="en-US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</a:t>
            </a:r>
            <a:r>
              <a:rPr lang="en-US" altLang="zh-TW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/</a:t>
            </a:r>
            <a:r>
              <a:rPr lang="zh-TW" altLang="en-US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</a:t>
            </a:r>
            <a:r>
              <a:rPr lang="en-US" altLang="zh-TW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$89</a:t>
            </a:r>
            <a:endParaRPr lang="zh-TW" altLang="en-US" sz="2800" b="1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330213" y="3925522"/>
            <a:ext cx="231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化妝包 </a:t>
            </a:r>
            <a:r>
              <a:rPr lang="en-US" altLang="zh-TW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/</a:t>
            </a:r>
            <a:r>
              <a:rPr lang="zh-TW" altLang="en-US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</a:t>
            </a:r>
            <a:r>
              <a:rPr lang="en-US" altLang="zh-TW" sz="2800" b="1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$139</a:t>
            </a:r>
            <a:endParaRPr lang="zh-TW" altLang="en-US" sz="2800" b="1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953" y="6186455"/>
            <a:ext cx="2162279" cy="1222717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674" y="6194974"/>
            <a:ext cx="2162279" cy="122271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8604" y="6190207"/>
            <a:ext cx="2162278" cy="160481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5400" y="6186133"/>
            <a:ext cx="2162279" cy="122303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721" y="6186132"/>
            <a:ext cx="2162279" cy="12013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46873" y="6186132"/>
            <a:ext cx="1867001" cy="122303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-917856" y="6067637"/>
            <a:ext cx="1230391" cy="133224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8377712" y="6122401"/>
            <a:ext cx="1532576" cy="133224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651327" y="5976421"/>
            <a:ext cx="1080655" cy="142346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771493" y="6140207"/>
            <a:ext cx="5160195" cy="133224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18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968284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9491" y="4197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行銷</a:t>
            </a:r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4P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策略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68283" y="313852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通</a:t>
            </a:r>
            <a: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路</a:t>
            </a:r>
            <a:endParaRPr lang="en-US" altLang="zh-TW" sz="2400" dirty="0" smtClean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en-US" altLang="zh-TW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(Place)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0" y="1135908"/>
            <a:ext cx="4301544" cy="125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19848" y="1590137"/>
            <a:ext cx="7013888" cy="4949207"/>
          </a:xfrm>
          <a:prstGeom prst="round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227202"/>
            <a:ext cx="1895379" cy="559618"/>
          </a:xfrm>
          <a:prstGeom prst="rect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5914" y="127652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校園</a:t>
            </a:r>
            <a:r>
              <a:rPr lang="zh-TW" altLang="en-US" sz="2400" b="1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園遊會</a:t>
            </a:r>
          </a:p>
        </p:txBody>
      </p:sp>
    </p:spTree>
    <p:extLst>
      <p:ext uri="{BB962C8B-B14F-4D97-AF65-F5344CB8AC3E}">
        <p14:creationId xmlns:p14="http://schemas.microsoft.com/office/powerpoint/2010/main" xmlns="" val="25533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123142"/>
            <a:ext cx="9144000" cy="2956102"/>
            <a:chOff x="0" y="1968596"/>
            <a:chExt cx="9144000" cy="295610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968284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9491" y="4197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行銷</a:t>
            </a:r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4P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策略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68283" y="313852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通</a:t>
            </a:r>
            <a: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路</a:t>
            </a:r>
            <a:endParaRPr lang="en-US" altLang="zh-TW" sz="2400" dirty="0" smtClean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en-US" altLang="zh-TW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(Place)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0" y="1135908"/>
            <a:ext cx="4301544" cy="125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1227202"/>
            <a:ext cx="1895379" cy="559618"/>
          </a:xfrm>
          <a:prstGeom prst="rect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39803" y="127617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中平商</a:t>
            </a:r>
            <a:r>
              <a:rPr lang="zh-TW" altLang="en-US" sz="2400" b="1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圈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0441" y="2431777"/>
            <a:ext cx="2080364" cy="2773819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447" y="2419308"/>
            <a:ext cx="2099069" cy="2798758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03" y="2428208"/>
            <a:ext cx="2085719" cy="2780958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731" y="2417309"/>
            <a:ext cx="2084051" cy="2778735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5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1" y="1939629"/>
            <a:ext cx="9144000" cy="2956102"/>
            <a:chOff x="0" y="1968596"/>
            <a:chExt cx="9144000" cy="295610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968284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9491" y="4197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行銷</a:t>
            </a:r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4P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策略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68283" y="313852"/>
            <a:ext cx="126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通</a:t>
            </a:r>
            <a: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路</a:t>
            </a:r>
            <a:endParaRPr lang="en-US" altLang="zh-TW" sz="2400" dirty="0" smtClean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en-US" altLang="zh-TW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(Place)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0" y="1135908"/>
            <a:ext cx="4301544" cy="125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/>
          <p:cNvGrpSpPr/>
          <p:nvPr/>
        </p:nvGrpSpPr>
        <p:grpSpPr>
          <a:xfrm>
            <a:off x="883996" y="1737843"/>
            <a:ext cx="7468466" cy="4918144"/>
            <a:chOff x="2150772" y="1276178"/>
            <a:chExt cx="7468466" cy="4918144"/>
          </a:xfrm>
        </p:grpSpPr>
        <p:grpSp>
          <p:nvGrpSpPr>
            <p:cNvPr id="19" name="群組 18"/>
            <p:cNvGrpSpPr/>
            <p:nvPr/>
          </p:nvGrpSpPr>
          <p:grpSpPr>
            <a:xfrm>
              <a:off x="2150772" y="1276178"/>
              <a:ext cx="7468466" cy="4875240"/>
              <a:chOff x="942109" y="552451"/>
              <a:chExt cx="7468466" cy="5157907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/>
            </p:blipFill>
            <p:spPr>
              <a:xfrm>
                <a:off x="942109" y="552451"/>
                <a:ext cx="7468466" cy="515790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/>
            </p:blipFill>
            <p:spPr>
              <a:xfrm>
                <a:off x="6026727" y="571223"/>
                <a:ext cx="1981200" cy="31163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6"/>
            <a:srcRect l="2718" t="12492" b="3234"/>
            <a:stretch/>
          </p:blipFill>
          <p:spPr>
            <a:xfrm>
              <a:off x="2150772" y="1611655"/>
              <a:ext cx="7468466" cy="45826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5" name="矩形 14"/>
          <p:cNvSpPr/>
          <p:nvPr/>
        </p:nvSpPr>
        <p:spPr>
          <a:xfrm>
            <a:off x="0" y="1227202"/>
            <a:ext cx="1895379" cy="559618"/>
          </a:xfrm>
          <a:prstGeom prst="rect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39803" y="127617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網路通</a:t>
            </a:r>
            <a:r>
              <a:rPr lang="zh-TW" altLang="en-US" sz="2400" b="1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路</a:t>
            </a:r>
          </a:p>
        </p:txBody>
      </p:sp>
    </p:spTree>
    <p:extLst>
      <p:ext uri="{BB962C8B-B14F-4D97-AF65-F5344CB8AC3E}">
        <p14:creationId xmlns:p14="http://schemas.microsoft.com/office/powerpoint/2010/main" xmlns="" val="21186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351692"/>
            <a:ext cx="2968284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9491" y="4197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行銷</a:t>
            </a:r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4P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策略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56001" y="313852"/>
            <a:ext cx="1877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推廣</a:t>
            </a:r>
            <a:endParaRPr lang="en-US" altLang="zh-TW" sz="2400" dirty="0" smtClean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en-US" altLang="zh-TW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(Promotion)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0" y="1135908"/>
            <a:ext cx="4301544" cy="125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2832">
            <a:off x="6609053" y="1198517"/>
            <a:ext cx="2255664" cy="319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7968">
            <a:off x="365395" y="1421112"/>
            <a:ext cx="2490606" cy="339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群組 11"/>
          <p:cNvGrpSpPr/>
          <p:nvPr/>
        </p:nvGrpSpPr>
        <p:grpSpPr>
          <a:xfrm rot="703425">
            <a:off x="2432834" y="2412393"/>
            <a:ext cx="4719652" cy="3260851"/>
            <a:chOff x="2150772" y="1276178"/>
            <a:chExt cx="7468466" cy="4918144"/>
          </a:xfrm>
        </p:grpSpPr>
        <p:grpSp>
          <p:nvGrpSpPr>
            <p:cNvPr id="13" name="群組 12"/>
            <p:cNvGrpSpPr/>
            <p:nvPr/>
          </p:nvGrpSpPr>
          <p:grpSpPr>
            <a:xfrm>
              <a:off x="2150772" y="1276178"/>
              <a:ext cx="7468466" cy="4875240"/>
              <a:chOff x="942109" y="552451"/>
              <a:chExt cx="7468466" cy="5157907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/>
            </p:blipFill>
            <p:spPr>
              <a:xfrm>
                <a:off x="942109" y="552451"/>
                <a:ext cx="7468466" cy="51579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 rotWithShape="1">
              <a:blip r:embed="rId6" cstate="email"/>
              <a:srcRect/>
              <a:stretch/>
            </p:blipFill>
            <p:spPr>
              <a:xfrm>
                <a:off x="6026727" y="595746"/>
                <a:ext cx="1981200" cy="31163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/>
          </p:blipFill>
          <p:spPr>
            <a:xfrm>
              <a:off x="2150772" y="1611655"/>
              <a:ext cx="7468466" cy="4582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72" y="6118731"/>
            <a:ext cx="701255" cy="7012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1564" y="6321724"/>
            <a:ext cx="5567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Baskerville Old Face" panose="02020602080505020303" pitchFamily="18" charset="0"/>
              </a:rPr>
              <a:t>https://www.facebook.com/MYSAVASBAG</a:t>
            </a:r>
            <a:endParaRPr lang="zh-TW" alt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0649" y="5230069"/>
            <a:ext cx="1551214" cy="15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0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3816" y="4280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SWOT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12896" y="303121"/>
            <a:ext cx="1460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優勢</a:t>
            </a:r>
            <a:endParaRPr lang="en-US" altLang="zh-TW" sz="24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(</a:t>
            </a:r>
            <a:r>
              <a:rPr lang="en-US" altLang="zh-TW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Strength)</a:t>
            </a:r>
            <a:endParaRPr lang="zh-TW" altLang="en-US" sz="24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710610" y="1811482"/>
            <a:ext cx="4889309" cy="400110"/>
            <a:chOff x="710610" y="1811482"/>
            <a:chExt cx="4889309" cy="400110"/>
          </a:xfrm>
        </p:grpSpPr>
        <p:sp>
          <p:nvSpPr>
            <p:cNvPr id="8" name="矩形 7"/>
            <p:cNvSpPr/>
            <p:nvPr/>
          </p:nvSpPr>
          <p:spPr>
            <a:xfrm>
              <a:off x="1027919" y="1811482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TW" altLang="en-US" sz="2000" dirty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手工製作，品質有保證</a:t>
              </a:r>
              <a:r>
                <a:rPr lang="zh-TW" altLang="en-US" sz="2000" dirty="0" smtClean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。</a:t>
              </a:r>
              <a:endPara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0610" y="1811482"/>
              <a:ext cx="366799" cy="366799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>
            <a:off x="710610" y="2519478"/>
            <a:ext cx="3836221" cy="400110"/>
            <a:chOff x="710610" y="2403347"/>
            <a:chExt cx="3836221" cy="400110"/>
          </a:xfrm>
        </p:grpSpPr>
        <p:sp>
          <p:nvSpPr>
            <p:cNvPr id="12" name="矩形 11"/>
            <p:cNvSpPr/>
            <p:nvPr/>
          </p:nvSpPr>
          <p:spPr>
            <a:xfrm>
              <a:off x="1027919" y="2403347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客製化服務，打造專屬商品。</a:t>
              </a:r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0610" y="2417982"/>
              <a:ext cx="366799" cy="366799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710610" y="3227474"/>
            <a:ext cx="2553819" cy="400110"/>
            <a:chOff x="710610" y="3005843"/>
            <a:chExt cx="2553819" cy="400110"/>
          </a:xfrm>
        </p:grpSpPr>
        <p:sp>
          <p:nvSpPr>
            <p:cNvPr id="13" name="矩形 12"/>
            <p:cNvSpPr/>
            <p:nvPr/>
          </p:nvSpPr>
          <p:spPr>
            <a:xfrm>
              <a:off x="1027919" y="3005843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供應商多可比價。</a:t>
              </a: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0610" y="3011116"/>
              <a:ext cx="366799" cy="366799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710610" y="3935470"/>
            <a:ext cx="2810299" cy="400110"/>
            <a:chOff x="710610" y="3594370"/>
            <a:chExt cx="2810299" cy="400110"/>
          </a:xfrm>
        </p:grpSpPr>
        <p:sp>
          <p:nvSpPr>
            <p:cNvPr id="14" name="矩形 13"/>
            <p:cNvSpPr/>
            <p:nvPr/>
          </p:nvSpPr>
          <p:spPr>
            <a:xfrm>
              <a:off x="1027919" y="3594370"/>
              <a:ext cx="2492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社群推廣範圍廣闊。</a:t>
              </a: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0610" y="3615666"/>
              <a:ext cx="366799" cy="366799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710610" y="4643464"/>
            <a:ext cx="2040858" cy="400110"/>
            <a:chOff x="710610" y="4168828"/>
            <a:chExt cx="2040858" cy="400110"/>
          </a:xfrm>
        </p:grpSpPr>
        <p:sp>
          <p:nvSpPr>
            <p:cNvPr id="15" name="矩形 14"/>
            <p:cNvSpPr/>
            <p:nvPr/>
          </p:nvSpPr>
          <p:spPr>
            <a:xfrm>
              <a:off x="1027919" y="416882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產品成本</a:t>
              </a:r>
              <a:r>
                <a:rPr lang="zh-TW" altLang="en-US" sz="2000" dirty="0" smtClean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低。</a:t>
              </a:r>
              <a:endPara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endParaRPr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0610" y="4171333"/>
              <a:ext cx="366799" cy="366799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42106" y="777513"/>
            <a:ext cx="6212192" cy="608048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4056" y="262846"/>
            <a:ext cx="4028702" cy="570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95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3816" y="4280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SWOT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09501" y="317608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劣勢</a:t>
            </a:r>
            <a:endParaRPr lang="en-US" altLang="zh-TW" sz="24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(Weakness)</a:t>
            </a:r>
            <a:endParaRPr lang="zh-TW" altLang="en-US" sz="24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19344" y="1833020"/>
            <a:ext cx="1590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技術不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純熟。</a:t>
            </a:r>
            <a:endParaRPr lang="zh-TW" altLang="en-US" sz="2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9344" y="2523991"/>
            <a:ext cx="262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製作包包人力不足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。</a:t>
            </a:r>
            <a:endParaRPr lang="zh-TW" altLang="en-US" sz="2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9344" y="3214962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製作時間較長，無法大量且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快速生產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。</a:t>
            </a:r>
            <a:endParaRPr lang="zh-TW" altLang="en-US" sz="2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9344" y="390593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設備不足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。</a:t>
            </a:r>
            <a:endParaRPr lang="zh-TW" altLang="en-US" sz="2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3818" y="1850179"/>
            <a:ext cx="377985" cy="36579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3816" y="2546133"/>
            <a:ext cx="377985" cy="36579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3817" y="3229077"/>
            <a:ext cx="377985" cy="36579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3818" y="3912021"/>
            <a:ext cx="377985" cy="36579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231" y="1476080"/>
            <a:ext cx="4549894" cy="60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3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3816" y="4280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SWOT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46955" y="327786"/>
            <a:ext cx="1883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機</a:t>
            </a:r>
            <a:r>
              <a:rPr lang="zh-TW" altLang="en-US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會</a:t>
            </a:r>
            <a:endParaRPr lang="en-US" altLang="zh-TW" sz="24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(Opportunity)</a:t>
            </a:r>
            <a:endParaRPr lang="zh-TW" altLang="en-US" sz="24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11955" y="18892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開發多通路銷售，提升品牌知名度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。</a:t>
            </a:r>
            <a:endParaRPr lang="zh-TW" altLang="en-US" sz="2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29781" y="2628980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跨國開發海外市場，能帶給公司新商機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。</a:t>
            </a:r>
            <a:endParaRPr lang="zh-TW" altLang="en-US" sz="2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1955" y="4108517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同業或異業策略聯盟。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16" y="1833020"/>
            <a:ext cx="381036" cy="37410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16" y="2600884"/>
            <a:ext cx="381036" cy="37410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986" y="3349533"/>
            <a:ext cx="381036" cy="37410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986" y="4098182"/>
            <a:ext cx="381036" cy="37410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3252" y="3104107"/>
            <a:ext cx="5000717" cy="437562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11955" y="3368748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向歐盟取得紡織助劑特化品的技術。</a:t>
            </a:r>
          </a:p>
        </p:txBody>
      </p:sp>
    </p:spTree>
    <p:extLst>
      <p:ext uri="{BB962C8B-B14F-4D97-AF65-F5344CB8AC3E}">
        <p14:creationId xmlns:p14="http://schemas.microsoft.com/office/powerpoint/2010/main" xmlns="" val="37602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3816" y="4280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SWOT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41136" y="315793"/>
            <a:ext cx="1204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威</a:t>
            </a:r>
            <a:r>
              <a:rPr lang="zh-TW" altLang="en-US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脅</a:t>
            </a:r>
            <a:endParaRPr lang="en-US" altLang="zh-TW" sz="24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(Threat)</a:t>
            </a:r>
            <a:endParaRPr lang="zh-TW" altLang="en-US" sz="24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12999" y="1833020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競爭者多，各家品牌同類型的商品有許多。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012999" y="2535884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品牌形象建立不易。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16" y="1781852"/>
            <a:ext cx="383124" cy="38312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16" y="2476223"/>
            <a:ext cx="383124" cy="38312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16" y="3230393"/>
            <a:ext cx="383124" cy="38312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754622" y="3406751"/>
            <a:ext cx="5389378" cy="389944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12999" y="3238748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手工拼布包替代品產品多。</a:t>
            </a:r>
          </a:p>
        </p:txBody>
      </p:sp>
    </p:spTree>
    <p:extLst>
      <p:ext uri="{BB962C8B-B14F-4D97-AF65-F5344CB8AC3E}">
        <p14:creationId xmlns:p14="http://schemas.microsoft.com/office/powerpoint/2010/main" xmlns="" val="25592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3267" y="428097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STP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19365" y="285946"/>
            <a:ext cx="146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市場區</a:t>
            </a:r>
            <a:r>
              <a:rPr lang="zh-TW" altLang="en-US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隔</a:t>
            </a:r>
            <a:endParaRPr lang="en-US" altLang="zh-TW" sz="24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(Segment)</a:t>
            </a:r>
            <a:endParaRPr lang="zh-TW" altLang="en-US" sz="24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264" y="1319151"/>
            <a:ext cx="3567295" cy="351905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51271" y="2798619"/>
            <a:ext cx="3420283" cy="4059381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81564" y="96982"/>
            <a:ext cx="4013059" cy="352133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橢圓 13"/>
          <p:cNvSpPr/>
          <p:nvPr/>
        </p:nvSpPr>
        <p:spPr>
          <a:xfrm>
            <a:off x="103633" y="2992581"/>
            <a:ext cx="2988563" cy="1845624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化同側角落矩形 10"/>
          <p:cNvSpPr/>
          <p:nvPr/>
        </p:nvSpPr>
        <p:spPr>
          <a:xfrm rot="5400000">
            <a:off x="726430" y="2784762"/>
            <a:ext cx="745122" cy="214745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3415151" y="4927602"/>
            <a:ext cx="2988563" cy="2039585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061860" y="-43482"/>
            <a:ext cx="2683708" cy="1837257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化同側角落矩形 12"/>
          <p:cNvSpPr/>
          <p:nvPr/>
        </p:nvSpPr>
        <p:spPr>
          <a:xfrm rot="5400000">
            <a:off x="5790202" y="-246825"/>
            <a:ext cx="745122" cy="1934617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化同側角落矩形 11"/>
          <p:cNvSpPr/>
          <p:nvPr/>
        </p:nvSpPr>
        <p:spPr>
          <a:xfrm rot="16200000" flipH="1">
            <a:off x="4925266" y="4873668"/>
            <a:ext cx="745122" cy="214745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38337" y="356610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上班族</a:t>
            </a:r>
            <a:endParaRPr lang="en-US" altLang="zh-TW" sz="3200" b="1" dirty="0" smtClean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78862" y="565500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家庭主婦</a:t>
            </a:r>
            <a:endParaRPr lang="en-US" altLang="zh-TW" sz="3200" b="1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91933" y="42809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女大生</a:t>
            </a:r>
            <a:endParaRPr lang="en-US" altLang="zh-TW" sz="3200" b="1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1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93516">
            <a:off x="4056475" y="5854137"/>
            <a:ext cx="3424404" cy="1473595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14793" y="4280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執行</a:t>
            </a:r>
            <a:r>
              <a:rPr lang="zh-TW" altLang="en-US" sz="3200" b="1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摘要</a:t>
            </a:r>
            <a:endParaRPr lang="zh-TW" altLang="en-US" sz="3200" b="1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646315" y="66716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企劃緣由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96194" y="1947267"/>
            <a:ext cx="81516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    </a:t>
            </a:r>
            <a:r>
              <a:rPr lang="zh-TW" altLang="en-US" sz="28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「</a:t>
            </a:r>
            <a:r>
              <a:rPr lang="en-US" altLang="zh-TW" sz="28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MYSAVAS</a:t>
            </a:r>
            <a:r>
              <a:rPr lang="zh-TW" altLang="en-US" sz="28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」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 是以本公司每位員工的英文名字開頭所命名，代表整個團隊向心力的目標。而包包是每位女性喜愛的東西，我們特別針對女大生研發</a:t>
            </a:r>
            <a:r>
              <a:rPr lang="zh-TW" altLang="en-US" sz="20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手工拼布包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，強調</a:t>
            </a:r>
            <a:r>
              <a:rPr lang="zh-TW" altLang="en-US" sz="20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客製化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、</a:t>
            </a:r>
            <a:r>
              <a:rPr lang="zh-TW" altLang="en-US" sz="20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獨特風格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的手工拼布包，我們將打入</a:t>
            </a:r>
            <a:r>
              <a:rPr lang="zh-TW" altLang="en-US" sz="20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女大生的消費市場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，讓女大生擁有自己所設計的包款。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407" y="4714985"/>
            <a:ext cx="3965943" cy="268749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586" y="5814945"/>
            <a:ext cx="2212100" cy="17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4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3267" y="428097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STP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39408" y="31745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目標</a:t>
            </a:r>
            <a:r>
              <a:rPr lang="zh-TW" altLang="en-US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市場</a:t>
            </a:r>
            <a:endParaRPr lang="en-US" altLang="zh-TW" sz="24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(Target)</a:t>
            </a:r>
            <a:endParaRPr lang="zh-TW" altLang="en-US" sz="24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/>
          <a:stretch/>
        </p:blipFill>
        <p:spPr>
          <a:xfrm>
            <a:off x="606452" y="2050473"/>
            <a:ext cx="7886383" cy="4724400"/>
          </a:xfrm>
          <a:prstGeom prst="rect">
            <a:avLst/>
          </a:prstGeom>
        </p:spPr>
      </p:pic>
      <p:sp>
        <p:nvSpPr>
          <p:cNvPr id="3" name="雲朵形圖說文字 2"/>
          <p:cNvSpPr/>
          <p:nvPr/>
        </p:nvSpPr>
        <p:spPr>
          <a:xfrm flipH="1">
            <a:off x="5056908" y="351692"/>
            <a:ext cx="3269673" cy="2660073"/>
          </a:xfrm>
          <a:prstGeom prst="cloudCallout">
            <a:avLst>
              <a:gd name="adj1" fmla="val 67303"/>
              <a:gd name="adj2" fmla="val 6145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 rot="1090355">
            <a:off x="5560664" y="1050217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</a:rPr>
              <a:t>女大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</a:rPr>
              <a:t>生</a:t>
            </a:r>
          </a:p>
        </p:txBody>
      </p:sp>
    </p:spTree>
    <p:extLst>
      <p:ext uri="{BB962C8B-B14F-4D97-AF65-F5344CB8AC3E}">
        <p14:creationId xmlns:p14="http://schemas.microsoft.com/office/powerpoint/2010/main" xmlns="" val="41093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3267" y="428097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STP</a:t>
            </a:r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04636" y="313852"/>
            <a:ext cx="1457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市場</a:t>
            </a:r>
            <a:r>
              <a:rPr lang="zh-TW" altLang="en-US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定位</a:t>
            </a:r>
            <a:endParaRPr lang="en-US" altLang="zh-TW" sz="24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ctr"/>
            <a:r>
              <a:rPr lang="en-US" altLang="zh-TW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(Position)</a:t>
            </a:r>
            <a:endParaRPr lang="zh-TW" altLang="en-US" sz="24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flipH="1">
            <a:off x="4397389" y="2582214"/>
            <a:ext cx="4746611" cy="4275786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808185" y="1888035"/>
            <a:ext cx="6507803" cy="420966"/>
            <a:chOff x="990773" y="1896572"/>
            <a:chExt cx="6507803" cy="420966"/>
          </a:xfrm>
        </p:grpSpPr>
        <p:sp>
          <p:nvSpPr>
            <p:cNvPr id="2" name="矩形 1"/>
            <p:cNvSpPr/>
            <p:nvPr/>
          </p:nvSpPr>
          <p:spPr>
            <a:xfrm>
              <a:off x="1296201" y="1917428"/>
              <a:ext cx="62023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 smtClean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可愛</a:t>
              </a:r>
              <a:r>
                <a:rPr lang="zh-TW" altLang="en-US" sz="2000" dirty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、精緻、方便攜帶的包包較吸引</a:t>
              </a:r>
              <a:r>
                <a:rPr lang="zh-TW" altLang="en-US" sz="2000" dirty="0" smtClean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女大生。</a:t>
              </a:r>
              <a:endPara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773" y="1896572"/>
              <a:ext cx="375614" cy="375614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808185" y="2673501"/>
            <a:ext cx="3824341" cy="400110"/>
            <a:chOff x="990773" y="2546652"/>
            <a:chExt cx="3824341" cy="400110"/>
          </a:xfrm>
        </p:grpSpPr>
        <p:sp>
          <p:nvSpPr>
            <p:cNvPr id="3" name="矩形 2"/>
            <p:cNvSpPr/>
            <p:nvPr/>
          </p:nvSpPr>
          <p:spPr>
            <a:xfrm>
              <a:off x="1296202" y="2546652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價格是女大生能接受的範圍。</a:t>
              </a: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773" y="2552693"/>
              <a:ext cx="375614" cy="375614"/>
            </a:xfrm>
            <a:prstGeom prst="rect">
              <a:avLst/>
            </a:prstGeom>
          </p:spPr>
        </p:pic>
      </p:grpSp>
      <p:grpSp>
        <p:nvGrpSpPr>
          <p:cNvPr id="23" name="群組 22"/>
          <p:cNvGrpSpPr/>
          <p:nvPr/>
        </p:nvGrpSpPr>
        <p:grpSpPr>
          <a:xfrm>
            <a:off x="808185" y="3438110"/>
            <a:ext cx="3859460" cy="400110"/>
            <a:chOff x="990773" y="3192983"/>
            <a:chExt cx="3859460" cy="400110"/>
          </a:xfrm>
        </p:grpSpPr>
        <p:sp>
          <p:nvSpPr>
            <p:cNvPr id="4" name="矩形 3"/>
            <p:cNvSpPr/>
            <p:nvPr/>
          </p:nvSpPr>
          <p:spPr>
            <a:xfrm>
              <a:off x="1331321" y="3192983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華康儷細黑" panose="020B0309000000000000" pitchFamily="49" charset="-120"/>
                  <a:ea typeface="華康儷細黑" panose="020B0309000000000000" pitchFamily="49" charset="-120"/>
                </a:rPr>
                <a:t>女大生比較敢花錢表現自己。</a:t>
              </a: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773" y="3192983"/>
              <a:ext cx="375614" cy="375614"/>
            </a:xfrm>
            <a:prstGeom prst="rect">
              <a:avLst/>
            </a:prstGeom>
          </p:spPr>
        </p:pic>
      </p:grpSp>
      <p:pic>
        <p:nvPicPr>
          <p:cNvPr id="24" name="圖片 2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6945" y="4315010"/>
            <a:ext cx="3521169" cy="2134821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5877">
            <a:off x="643209" y="5438863"/>
            <a:ext cx="3582029" cy="150287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696" y="5744846"/>
            <a:ext cx="2071739" cy="16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8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2" y="351692"/>
            <a:ext cx="3038623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4793" y="428097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競爭者分析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-337035" y="3417559"/>
            <a:ext cx="4889246" cy="2094233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03" y="1998435"/>
            <a:ext cx="3482971" cy="277993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4" name="橢圓 13"/>
          <p:cNvSpPr/>
          <p:nvPr/>
        </p:nvSpPr>
        <p:spPr>
          <a:xfrm>
            <a:off x="4597087" y="3417559"/>
            <a:ext cx="4889246" cy="2094233"/>
          </a:xfrm>
          <a:prstGeom prst="ellipse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09460" y="1998435"/>
            <a:ext cx="3482971" cy="2779932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矩形 1"/>
          <p:cNvSpPr/>
          <p:nvPr/>
        </p:nvSpPr>
        <p:spPr>
          <a:xfrm>
            <a:off x="6060930" y="1464663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206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王惠珍拼布手作</a:t>
            </a:r>
          </a:p>
        </p:txBody>
      </p:sp>
      <p:sp>
        <p:nvSpPr>
          <p:cNvPr id="3" name="矩形 2"/>
          <p:cNvSpPr/>
          <p:nvPr/>
        </p:nvSpPr>
        <p:spPr>
          <a:xfrm>
            <a:off x="714793" y="1464663"/>
            <a:ext cx="2649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00206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MYSAVAS </a:t>
            </a:r>
            <a:r>
              <a:rPr lang="zh-TW" altLang="en-US" sz="2000" b="1" dirty="0" smtClean="0">
                <a:solidFill>
                  <a:srgbClr val="00206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手工</a:t>
            </a:r>
            <a:r>
              <a:rPr lang="zh-TW" altLang="en-US" sz="2000" b="1" dirty="0">
                <a:solidFill>
                  <a:srgbClr val="00206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拼布包</a:t>
            </a:r>
          </a:p>
        </p:txBody>
      </p:sp>
      <p:sp>
        <p:nvSpPr>
          <p:cNvPr id="15" name="矩形 14"/>
          <p:cNvSpPr/>
          <p:nvPr/>
        </p:nvSpPr>
        <p:spPr>
          <a:xfrm>
            <a:off x="930215" y="5337385"/>
            <a:ext cx="221887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altLang="zh-TW" sz="4400" kern="100" dirty="0">
                <a:latin typeface="High Tower Text" panose="02040502050506030303" pitchFamily="18" charset="0"/>
              </a:rPr>
              <a:t>$</a:t>
            </a:r>
            <a:r>
              <a:rPr lang="en-US" altLang="zh-TW" sz="4400" kern="100" dirty="0" smtClean="0">
                <a:latin typeface="High Tower Text" panose="02040502050506030303" pitchFamily="18" charset="0"/>
              </a:rPr>
              <a:t>79 </a:t>
            </a:r>
            <a:r>
              <a:rPr lang="en-US" altLang="zh-TW" sz="3600" kern="100" dirty="0" smtClean="0">
                <a:latin typeface="High Tower Text" panose="02040502050506030303" pitchFamily="18" charset="0"/>
              </a:rPr>
              <a:t>- </a:t>
            </a:r>
            <a:r>
              <a:rPr lang="en-US" altLang="zh-TW" sz="4400" kern="100" dirty="0" smtClean="0">
                <a:latin typeface="High Tower Text" panose="02040502050506030303" pitchFamily="18" charset="0"/>
              </a:rPr>
              <a:t>$139</a:t>
            </a:r>
            <a:endParaRPr lang="zh-TW" altLang="zh-TW" sz="4400" kern="100" dirty="0"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48113" y="5374836"/>
            <a:ext cx="238719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altLang="zh-TW" sz="4400" kern="100" dirty="0">
                <a:latin typeface="High Tower Text" panose="02040502050506030303" pitchFamily="18" charset="0"/>
              </a:rPr>
              <a:t>$</a:t>
            </a:r>
            <a:r>
              <a:rPr lang="en-US" altLang="zh-TW" sz="4400" kern="100" dirty="0" smtClean="0">
                <a:latin typeface="High Tower Text" panose="02040502050506030303" pitchFamily="18" charset="0"/>
              </a:rPr>
              <a:t>800 </a:t>
            </a:r>
            <a:r>
              <a:rPr lang="zh-TW" altLang="zh-TW" sz="2000" b="1" kern="1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以上</a:t>
            </a:r>
            <a:r>
              <a:rPr lang="zh-TW" altLang="zh-TW" sz="2000" b="1" kern="1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不等</a:t>
            </a:r>
            <a:endParaRPr lang="zh-TW" altLang="zh-TW" sz="2000" b="1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1093" y="5946393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路邊、園遊會、網路</a:t>
            </a:r>
            <a:endParaRPr lang="zh-TW" altLang="en-US" sz="2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51695" y="596193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網路、手做教室</a:t>
            </a:r>
            <a:endParaRPr lang="zh-TW" altLang="en-US" sz="2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635" y="2399672"/>
            <a:ext cx="1643264" cy="21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1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0" y="351692"/>
            <a:ext cx="3066758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9754" y="4197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人員配製表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966589"/>
              </p:ext>
            </p:extLst>
          </p:nvPr>
        </p:nvGraphicFramePr>
        <p:xfrm>
          <a:off x="709754" y="1286333"/>
          <a:ext cx="7789817" cy="517886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23352"/>
                <a:gridCol w="781819"/>
                <a:gridCol w="781819"/>
                <a:gridCol w="781819"/>
                <a:gridCol w="782607"/>
                <a:gridCol w="781819"/>
                <a:gridCol w="781819"/>
                <a:gridCol w="781819"/>
                <a:gridCol w="892944"/>
              </a:tblGrid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1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魏振鴻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林鑫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徐以璇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黃佩儀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潘佳揚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陳思佑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賴美其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何雅晴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規劃討論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1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1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1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1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1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1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1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1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製作</a:t>
                      </a:r>
                      <a:r>
                        <a:rPr lang="en-US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PPT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撰寫企劃書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影片拍攝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影片剪輯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購買材料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產品製作、包裝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 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商品販售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51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教室佈置</a:t>
                      </a:r>
                      <a:endParaRPr lang="zh-TW" sz="14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effectLst/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sz="2100" b="0" kern="100" dirty="0">
                        <a:effectLst/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46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70" name="矩形 69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374144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4201" y="428097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產品規劃時程表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640302" y="1907032"/>
            <a:ext cx="750676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/>
          <p:cNvGrpSpPr/>
          <p:nvPr/>
        </p:nvGrpSpPr>
        <p:grpSpPr>
          <a:xfrm>
            <a:off x="1587278" y="1603203"/>
            <a:ext cx="6284130" cy="5008025"/>
            <a:chOff x="1272189" y="1313018"/>
            <a:chExt cx="6284130" cy="5194139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1272189" y="1315291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1691131" y="1326656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2110073" y="1328929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2529015" y="1313018"/>
              <a:ext cx="0" cy="51759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2947957" y="1333475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3366899" y="1317564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3785841" y="1319837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4204783" y="1335748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4623725" y="1338021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5042667" y="1340294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461609" y="1342567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880551" y="1322110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299493" y="1324383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6718435" y="1344840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7137377" y="1347113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7556319" y="1349386"/>
              <a:ext cx="0" cy="5157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07931" y="5545241"/>
            <a:ext cx="1002721" cy="13204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34638" y="20449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會議討論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34638" y="251827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材料購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置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34638" y="29916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商品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製作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434638" y="34649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販售商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品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434638" y="393824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影音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履歷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434638" y="441156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產品故事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34638" y="488488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影片剪輯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34638" y="535821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教室佈置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30449" y="583153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成果發表會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26829" y="1979589"/>
            <a:ext cx="1604748" cy="401181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6226965" y="765225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dirty="0" smtClean="0">
                <a:solidFill>
                  <a:srgbClr val="C00000"/>
                </a:solidFill>
                <a:latin typeface="TypoUpright BT" panose="03020702030807050705" pitchFamily="66" charset="0"/>
              </a:rPr>
              <a:t>12</a:t>
            </a:r>
            <a:endParaRPr lang="zh-TW" altLang="en-US" sz="6600" dirty="0">
              <a:solidFill>
                <a:srgbClr val="C00000"/>
              </a:solidFill>
              <a:latin typeface="TypoUpright BT" panose="03020702030807050705" pitchFamily="66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232049" y="751611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dirty="0" smtClean="0">
                <a:solidFill>
                  <a:srgbClr val="C00000"/>
                </a:solidFill>
                <a:latin typeface="TypoUpright BT" panose="03020702030807050705" pitchFamily="66" charset="0"/>
              </a:rPr>
              <a:t>09</a:t>
            </a:r>
            <a:endParaRPr lang="zh-TW" altLang="en-US" sz="6600" dirty="0">
              <a:solidFill>
                <a:srgbClr val="C00000"/>
              </a:solidFill>
              <a:latin typeface="TypoUpright BT" panose="03020702030807050705" pitchFamily="66" charset="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893752" y="751611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dirty="0" smtClean="0">
                <a:solidFill>
                  <a:srgbClr val="C00000"/>
                </a:solidFill>
                <a:latin typeface="TypoUpright BT" panose="03020702030807050705" pitchFamily="66" charset="0"/>
              </a:rPr>
              <a:t>10</a:t>
            </a:r>
            <a:endParaRPr lang="zh-TW" altLang="en-US" sz="6600" dirty="0">
              <a:solidFill>
                <a:srgbClr val="C00000"/>
              </a:solidFill>
              <a:latin typeface="TypoUpright BT" panose="03020702030807050705" pitchFamily="66" charset="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583584" y="765225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dirty="0" smtClean="0">
                <a:solidFill>
                  <a:srgbClr val="C00000"/>
                </a:solidFill>
                <a:latin typeface="TypoUpright BT" panose="03020702030807050705" pitchFamily="66" charset="0"/>
              </a:rPr>
              <a:t>11</a:t>
            </a:r>
            <a:endParaRPr lang="zh-TW" altLang="en-US" sz="6600" dirty="0">
              <a:solidFill>
                <a:srgbClr val="C00000"/>
              </a:solidFill>
              <a:latin typeface="TypoUpright BT" panose="03020702030807050705" pitchFamily="66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294516" y="2455651"/>
            <a:ext cx="2440819" cy="401181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3359155" y="2931912"/>
            <a:ext cx="3975690" cy="401181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3788853" y="3408173"/>
            <a:ext cx="3975690" cy="401181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6660900" y="3872551"/>
            <a:ext cx="372622" cy="401181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7129633" y="4333794"/>
            <a:ext cx="531317" cy="401181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7140859" y="4856972"/>
            <a:ext cx="684233" cy="401181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7638781" y="5326896"/>
            <a:ext cx="372622" cy="401181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7638781" y="5796954"/>
            <a:ext cx="372622" cy="401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1629144" y="1976189"/>
            <a:ext cx="87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9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16-30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Vectora LT Light" panose="02000803050000020004" pitchFamily="2" charset="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3289456" y="2477739"/>
            <a:ext cx="146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10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 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-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11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15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Vectora LT Light" panose="02000803050000020004" pitchFamily="2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3366510" y="2931912"/>
            <a:ext cx="141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10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2 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-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12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12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Vectora LT Light" panose="02000803050000020004" pitchFamily="2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778097" y="3416953"/>
            <a:ext cx="142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10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9 </a:t>
            </a:r>
            <a:r>
              <a: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-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12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19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Vectora LT Light" panose="02000803050000020004" pitchFamily="2" charset="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6579182" y="3898107"/>
            <a:ext cx="686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12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6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Vectora LT Light" panose="02000803050000020004" pitchFamily="2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080904" y="4343754"/>
            <a:ext cx="106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12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13-14</a:t>
            </a:r>
            <a:endParaRPr lang="zh-TW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Vectora LT Light" panose="02000803050000020004" pitchFamily="2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7059917" y="4855812"/>
            <a:ext cx="100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12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13-16</a:t>
            </a:r>
            <a:endParaRPr lang="zh-TW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Vectora LT Light" panose="02000803050000020004" pitchFamily="2" charset="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7531360" y="5337188"/>
            <a:ext cx="844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12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23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Vectora LT Light" panose="02000803050000020004" pitchFamily="2" charset="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7524710" y="5804516"/>
            <a:ext cx="85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12</a:t>
            </a: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/</a:t>
            </a:r>
            <a:r>
              <a:rPr lang="en-US" altLang="zh-TW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ctora LT Light" panose="02000803050000020004" pitchFamily="2" charset="0"/>
                <a:ea typeface="Adobe Gothic Std B" panose="020B0800000000000000" pitchFamily="34" charset="-128"/>
              </a:rPr>
              <a:t>23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Vectora LT Light" panose="020008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0675" y="428097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預算編列 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10675" y="1144207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期初投資 </a:t>
            </a:r>
            <a:r>
              <a:rPr lang="en-US" altLang="zh-TW" sz="2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$4800</a:t>
            </a:r>
            <a:endParaRPr lang="zh-TW" altLang="en-US" sz="2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8793172"/>
              </p:ext>
            </p:extLst>
          </p:nvPr>
        </p:nvGraphicFramePr>
        <p:xfrm>
          <a:off x="2916950" y="416924"/>
          <a:ext cx="5441440" cy="617705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66088"/>
                <a:gridCol w="2087676"/>
                <a:gridCol w="2087676"/>
              </a:tblGrid>
              <a:tr h="291632">
                <a:tc grid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MYSAVAS</a:t>
                      </a:r>
                      <a:r>
                        <a:rPr lang="zh-TW" sz="18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各項費用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0258">
                <a:tc rowSpan="4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材料費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布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3220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拉鍊</a:t>
                      </a:r>
                      <a:endParaRPr lang="zh-TW" sz="1600" kern="10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315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線</a:t>
                      </a:r>
                      <a:endParaRPr lang="zh-TW" sz="1600" kern="10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190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裝飾布繃帶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45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合計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3770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設備費</a:t>
                      </a:r>
                      <a:endParaRPr lang="zh-TW" sz="1600" kern="10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縫紉機針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縫紉機線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100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合計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130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宣傳費</a:t>
                      </a:r>
                      <a:endParaRPr lang="zh-TW" sz="1600" kern="10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DM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40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海報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200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合計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240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rowSpan="4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雜項費</a:t>
                      </a:r>
                      <a:endParaRPr lang="zh-TW" sz="1600" kern="10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紙膠帶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87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牛皮紙袋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130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附屬品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40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影印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23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合計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280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水電費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100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交通費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250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薪資支出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/>
                </a:tc>
              </a:tr>
              <a:tr h="280258"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合計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350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58"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總額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4570</a:t>
                      </a:r>
                      <a:endParaRPr lang="zh-TW" sz="16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13298" marR="13298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52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" y="351692"/>
            <a:ext cx="3335241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8361" y="4197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預期效益評估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315714" y="5300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質化</a:t>
            </a:r>
            <a:r>
              <a:rPr lang="zh-TW" altLang="en-US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效益</a:t>
            </a: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0" y="1134654"/>
            <a:ext cx="4731486" cy="1379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88361" y="1479199"/>
            <a:ext cx="2339102" cy="3674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提升</a:t>
            </a:r>
            <a:r>
              <a:rPr lang="zh-TW" altLang="en-US" sz="24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團隊</a:t>
            </a:r>
            <a:r>
              <a:rPr lang="zh-TW" altLang="en-US" sz="24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向心力</a:t>
            </a:r>
            <a:endParaRPr lang="en-US" altLang="zh-TW" sz="2400" dirty="0" smtClean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  <a:p>
            <a:pPr>
              <a:lnSpc>
                <a:spcPct val="200000"/>
              </a:lnSpc>
            </a:pPr>
            <a:r>
              <a:rPr lang="zh-TW" altLang="zh-TW" sz="24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開拓</a:t>
            </a:r>
            <a:r>
              <a:rPr lang="zh-TW" altLang="zh-TW" sz="24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員工視野</a:t>
            </a:r>
          </a:p>
          <a:p>
            <a:pPr>
              <a:lnSpc>
                <a:spcPct val="200000"/>
              </a:lnSpc>
            </a:pPr>
            <a:r>
              <a:rPr lang="zh-TW" altLang="zh-TW" sz="24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增進人際交流</a:t>
            </a:r>
          </a:p>
          <a:p>
            <a:pPr>
              <a:lnSpc>
                <a:spcPct val="200000"/>
              </a:lnSpc>
            </a:pPr>
            <a:r>
              <a:rPr lang="zh-TW" altLang="zh-TW" sz="24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增加品牌知名度</a:t>
            </a:r>
          </a:p>
          <a:p>
            <a:pPr>
              <a:lnSpc>
                <a:spcPct val="200000"/>
              </a:lnSpc>
            </a:pPr>
            <a:r>
              <a:rPr lang="zh-TW" altLang="zh-TW" sz="24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提高服務</a:t>
            </a:r>
            <a:r>
              <a:rPr lang="zh-TW" altLang="zh-TW" sz="24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品質</a:t>
            </a:r>
            <a:endParaRPr lang="zh-TW" altLang="zh-TW" sz="24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15714" y="2965430"/>
            <a:ext cx="5414997" cy="38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6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" y="351692"/>
            <a:ext cx="3335241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8361" y="4197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預期效益評估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315716" y="5300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量化</a:t>
            </a:r>
            <a:r>
              <a:rPr lang="zh-TW" altLang="en-US" sz="2400" dirty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效益</a:t>
            </a: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0" y="1134654"/>
            <a:ext cx="4731486" cy="1379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88361" y="1569485"/>
            <a:ext cx="3032975" cy="3674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TW" altLang="zh-TW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提高市場接受度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TW" altLang="zh-TW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活動的參與人數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TW" altLang="zh-TW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與同業結盟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TW" altLang="zh-TW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提升生產效率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TW" altLang="zh-TW" sz="2400" kern="1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成本降低的幅度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5239" y="2288199"/>
            <a:ext cx="6509873" cy="52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3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0" y="351692"/>
            <a:ext cx="2067952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13267" y="4280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結論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09105" y="1337437"/>
            <a:ext cx="5224862" cy="375867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415518" y="3338667"/>
            <a:ext cx="421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6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生活創造了不同的意義，完美了我們的生活。</a:t>
            </a:r>
            <a:endParaRPr lang="zh-TW" altLang="en-US" sz="16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621" y="1942982"/>
            <a:ext cx="9144000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0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14793" y="4280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執行</a:t>
            </a:r>
            <a:r>
              <a:rPr lang="zh-TW" altLang="en-US" sz="3200" b="1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摘要</a:t>
            </a:r>
            <a:endParaRPr lang="zh-TW" altLang="en-US" sz="3200" b="1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646315" y="66716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達到目</a:t>
            </a:r>
            <a: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標</a:t>
            </a: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5535348" y="3695030"/>
            <a:ext cx="3734874" cy="3200483"/>
            <a:chOff x="1939416" y="347193"/>
            <a:chExt cx="6036324" cy="625713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168381" y="667161"/>
              <a:ext cx="5807359" cy="5937162"/>
            </a:xfrm>
            <a:prstGeom prst="rect">
              <a:avLst/>
            </a:prstGeom>
          </p:spPr>
        </p:pic>
        <p:sp>
          <p:nvSpPr>
            <p:cNvPr id="4" name="圓角矩形 3"/>
            <p:cNvSpPr/>
            <p:nvPr/>
          </p:nvSpPr>
          <p:spPr>
            <a:xfrm>
              <a:off x="1939416" y="438357"/>
              <a:ext cx="1579372" cy="4885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168381" y="347193"/>
              <a:ext cx="1579372" cy="4885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813267" y="1779117"/>
            <a:ext cx="78026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 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   「</a:t>
            </a:r>
            <a:r>
              <a:rPr lang="en-US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MYSAVAS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」的期初投資為</a:t>
            </a:r>
            <a:r>
              <a:rPr lang="en-US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4800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元，目標客群以</a:t>
            </a:r>
            <a:r>
              <a:rPr lang="zh-TW" altLang="en-US" sz="20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女大生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為主。</a:t>
            </a:r>
            <a:r>
              <a:rPr lang="zh-TW" altLang="en-US" sz="20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銷售目標達到</a:t>
            </a:r>
            <a:r>
              <a:rPr lang="en-US" altLang="zh-TW" sz="20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100</a:t>
            </a:r>
            <a:r>
              <a:rPr lang="zh-TW" altLang="en-US" sz="20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個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的手工拼布包，我們期望顧客能買到好品質又有特色的包包，在口耳相傳下能促使營業額大幅提升。</a:t>
            </a:r>
          </a:p>
        </p:txBody>
      </p:sp>
    </p:spTree>
    <p:extLst>
      <p:ext uri="{BB962C8B-B14F-4D97-AF65-F5344CB8AC3E}">
        <p14:creationId xmlns:p14="http://schemas.microsoft.com/office/powerpoint/2010/main" xmlns="" val="12443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14793" y="4280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執行</a:t>
            </a:r>
            <a:r>
              <a:rPr lang="zh-TW" altLang="en-US" sz="3200" b="1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摘要</a:t>
            </a:r>
            <a:endParaRPr lang="zh-TW" altLang="en-US" sz="3200" b="1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646315" y="66716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經費說明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9822600"/>
              </p:ext>
            </p:extLst>
          </p:nvPr>
        </p:nvGraphicFramePr>
        <p:xfrm>
          <a:off x="813267" y="2118139"/>
          <a:ext cx="7635275" cy="380064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907898"/>
                <a:gridCol w="1908819"/>
                <a:gridCol w="1908819"/>
                <a:gridCol w="1909739"/>
              </a:tblGrid>
              <a:tr h="689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          </a:t>
                      </a:r>
                      <a:r>
                        <a:rPr lang="en-US" sz="2000" b="1" kern="100" dirty="0" smtClean="0">
                          <a:effectLst/>
                        </a:rPr>
                        <a:t>           </a:t>
                      </a:r>
                      <a:r>
                        <a:rPr lang="zh-TW" sz="2000" b="1" kern="100" dirty="0" smtClea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產品</a:t>
                      </a:r>
                      <a:endParaRPr lang="zh-TW" sz="2000" b="1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 </a:t>
                      </a:r>
                      <a:r>
                        <a:rPr lang="zh-TW" sz="2000" b="1" kern="100" dirty="0" smtClea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成本</a:t>
                      </a:r>
                      <a:endParaRPr lang="zh-TW" sz="2000" b="1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lToB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筆袋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布一尺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/4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個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零錢包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布一尺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/7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個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化妝包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布一尺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/4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個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布</a:t>
                      </a:r>
                      <a:endParaRPr lang="zh-TW" sz="2000" b="1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13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14</a:t>
                      </a:r>
                      <a:r>
                        <a:rPr lang="zh-TW" sz="2000" kern="10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26</a:t>
                      </a:r>
                      <a:r>
                        <a:rPr lang="zh-TW" sz="2000" kern="100" dirty="0" smtClean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18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內襯</a:t>
                      </a:r>
                      <a:endParaRPr lang="zh-TW" sz="2000" b="1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8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8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16</a:t>
                      </a:r>
                      <a:r>
                        <a:rPr lang="zh-TW" sz="2000" kern="10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18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拉鍊</a:t>
                      </a:r>
                      <a:endParaRPr lang="zh-TW" sz="2000" b="1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18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12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18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18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車縫線</a:t>
                      </a:r>
                      <a:endParaRPr lang="zh-TW" sz="2000" b="1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2</a:t>
                      </a:r>
                      <a:r>
                        <a:rPr lang="zh-TW" sz="2000" kern="10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8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總成本</a:t>
                      </a:r>
                      <a:endParaRPr lang="zh-TW" sz="2000" b="1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41</a:t>
                      </a:r>
                      <a:r>
                        <a:rPr lang="zh-TW" sz="2000" kern="10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40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68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00000"/>
                          </a:solidFill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利潤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38</a:t>
                      </a:r>
                      <a:r>
                        <a:rPr lang="zh-TW" sz="2000" b="1" kern="100" dirty="0">
                          <a:solidFill>
                            <a:srgbClr val="C00000"/>
                          </a:solidFill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49</a:t>
                      </a:r>
                      <a:r>
                        <a:rPr lang="zh-TW" sz="2000" b="1" kern="100" dirty="0">
                          <a:solidFill>
                            <a:srgbClr val="C00000"/>
                          </a:solidFill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71</a:t>
                      </a:r>
                      <a:r>
                        <a:rPr lang="zh-TW" sz="2000" b="1" kern="100" dirty="0">
                          <a:solidFill>
                            <a:srgbClr val="C00000"/>
                          </a:solidFill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14793" y="1588107"/>
            <a:ext cx="50577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期初投資為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4800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元，布一尺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(30*100cm)50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元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6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-1" y="351692"/>
            <a:ext cx="2639409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14793" y="4280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執行</a:t>
            </a:r>
            <a:r>
              <a:rPr lang="zh-TW" altLang="en-US" sz="3200" b="1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摘要</a:t>
            </a:r>
            <a:endParaRPr lang="zh-TW" altLang="en-US" sz="3200" b="1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646315" y="66716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預期成</a:t>
            </a:r>
            <a:r>
              <a:rPr lang="zh-TW" altLang="en-US" sz="24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果</a:t>
            </a:r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0" y="1136606"/>
            <a:ext cx="4062087" cy="1184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9385144"/>
              </p:ext>
            </p:extLst>
          </p:nvPr>
        </p:nvGraphicFramePr>
        <p:xfrm>
          <a:off x="858557" y="3308179"/>
          <a:ext cx="7327879" cy="209677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81664"/>
                <a:gridCol w="1981490"/>
                <a:gridCol w="3564725"/>
              </a:tblGrid>
              <a:tr h="41686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i="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銷售</a:t>
                      </a:r>
                      <a:endParaRPr lang="zh-TW" sz="2000" i="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i="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利潤</a:t>
                      </a:r>
                      <a:endParaRPr lang="zh-TW" sz="2000" i="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106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筆袋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30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個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30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個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*38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=1140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798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零錢包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40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個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40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個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*49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=1960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086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化妝包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30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個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30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個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*71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r>
                        <a:rPr lang="en-US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=2130</a:t>
                      </a:r>
                      <a:r>
                        <a:rPr lang="zh-TW" sz="2000" kern="100" dirty="0">
                          <a:effectLst/>
                          <a:latin typeface="華康儷細黑" panose="020B0309000000000000" pitchFamily="49" charset="-120"/>
                          <a:ea typeface="華康儷細黑" panose="020B0309000000000000" pitchFamily="49" charset="-120"/>
                        </a:rPr>
                        <a:t>元</a:t>
                      </a:r>
                      <a:endParaRPr lang="zh-TW" sz="2000" kern="100" dirty="0">
                        <a:effectLst/>
                        <a:latin typeface="華康儷細黑" panose="020B0309000000000000" pitchFamily="49" charset="-120"/>
                        <a:ea typeface="華康儷細黑" panose="020B03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81825" y="1737799"/>
            <a:ext cx="37606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82" y="2756004"/>
            <a:ext cx="2595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預期效益 </a:t>
            </a:r>
            <a:r>
              <a:rPr lang="en-US" altLang="zh-TW" sz="200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:</a:t>
            </a:r>
            <a:endParaRPr lang="zh-TW" altLang="en-US" sz="11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7633" y="1522902"/>
            <a:ext cx="5365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販售地點：園遊會、</a:t>
            </a:r>
            <a:r>
              <a:rPr lang="en-US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FB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粉絲團、中平商圈</a:t>
            </a:r>
            <a:endParaRPr lang="zh-TW" altLang="en-US" sz="11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8298" y="2068121"/>
            <a:ext cx="3185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販售期間：</a:t>
            </a:r>
            <a:r>
              <a:rPr lang="en-US" altLang="zh-TW" sz="200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Times New Roman" panose="02020603050405020304" pitchFamily="18" charset="0"/>
              </a:rPr>
              <a:t>10/25-12/31</a:t>
            </a:r>
            <a:endParaRPr lang="en-US" altLang="zh-TW" sz="11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1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0" y="351692"/>
            <a:ext cx="2067952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7001" y="4280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前言</a:t>
            </a:r>
          </a:p>
        </p:txBody>
      </p:sp>
      <p:sp>
        <p:nvSpPr>
          <p:cNvPr id="6" name="矩形 5"/>
          <p:cNvSpPr/>
          <p:nvPr/>
        </p:nvSpPr>
        <p:spPr>
          <a:xfrm>
            <a:off x="834449" y="1227202"/>
            <a:ext cx="7475101" cy="5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包</a:t>
            </a:r>
            <a:r>
              <a:rPr lang="zh-TW" altLang="en-US" sz="3200" b="1" dirty="0">
                <a:solidFill>
                  <a:srgbClr val="C00000"/>
                </a:solidFill>
                <a:latin typeface="華康儷細黑" panose="020B0309000000000000" pitchFamily="49" charset="-120"/>
                <a:ea typeface="華康儷細黑" panose="020B0309000000000000" pitchFamily="49" charset="-120"/>
              </a:rPr>
              <a:t>包人人皆有，但您的包應該由您決定。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951517"/>
            <a:ext cx="9144000" cy="45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4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053883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7001" y="4280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目標</a:t>
            </a:r>
          </a:p>
        </p:txBody>
      </p:sp>
      <p:sp>
        <p:nvSpPr>
          <p:cNvPr id="6" name="矩形 5"/>
          <p:cNvSpPr/>
          <p:nvPr/>
        </p:nvSpPr>
        <p:spPr>
          <a:xfrm>
            <a:off x="1624353" y="1860572"/>
            <a:ext cx="5326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賣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手工拼布包，款式：筆袋、零錢包、化妝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包</a:t>
            </a:r>
            <a:endParaRPr lang="zh-TW" altLang="en-US" sz="2000" dirty="0">
              <a:latin typeface="華康儷細黑" panose="020B0309000000000000" pitchFamily="49" charset="-120"/>
              <a:ea typeface="華康儷細黑" panose="020B03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146131" y="60288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SMART</a:t>
            </a:r>
            <a:r>
              <a:rPr lang="zh-TW" altLang="en-US" sz="24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分析</a:t>
            </a:r>
            <a:endParaRPr lang="zh-TW" altLang="en-US" sz="24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 flipV="1">
            <a:off x="0" y="1137547"/>
            <a:ext cx="3739457" cy="1090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/>
          <p:cNvSpPr/>
          <p:nvPr/>
        </p:nvSpPr>
        <p:spPr>
          <a:xfrm>
            <a:off x="813267" y="1700160"/>
            <a:ext cx="720934" cy="72093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/>
              <a:t>S</a:t>
            </a:r>
            <a:endParaRPr lang="zh-TW" altLang="en-US" sz="4800" dirty="0"/>
          </a:p>
        </p:txBody>
      </p:sp>
      <p:sp>
        <p:nvSpPr>
          <p:cNvPr id="22" name="橢圓 21"/>
          <p:cNvSpPr/>
          <p:nvPr/>
        </p:nvSpPr>
        <p:spPr>
          <a:xfrm>
            <a:off x="813267" y="2551016"/>
            <a:ext cx="720934" cy="72093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/>
              <a:t>M</a:t>
            </a:r>
            <a:endParaRPr lang="zh-TW" altLang="en-US" sz="4800" dirty="0"/>
          </a:p>
        </p:txBody>
      </p:sp>
      <p:sp>
        <p:nvSpPr>
          <p:cNvPr id="23" name="橢圓 22"/>
          <p:cNvSpPr/>
          <p:nvPr/>
        </p:nvSpPr>
        <p:spPr>
          <a:xfrm>
            <a:off x="813267" y="3401872"/>
            <a:ext cx="720934" cy="72093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/>
              <a:t>A</a:t>
            </a:r>
            <a:endParaRPr lang="zh-TW" altLang="en-US" sz="4800" dirty="0"/>
          </a:p>
        </p:txBody>
      </p:sp>
      <p:sp>
        <p:nvSpPr>
          <p:cNvPr id="24" name="橢圓 23"/>
          <p:cNvSpPr/>
          <p:nvPr/>
        </p:nvSpPr>
        <p:spPr>
          <a:xfrm>
            <a:off x="813267" y="4252219"/>
            <a:ext cx="720934" cy="72093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/>
              <a:t>R</a:t>
            </a:r>
            <a:endParaRPr lang="zh-TW" altLang="en-US" sz="4800" dirty="0"/>
          </a:p>
        </p:txBody>
      </p:sp>
      <p:sp>
        <p:nvSpPr>
          <p:cNvPr id="25" name="橢圓 24"/>
          <p:cNvSpPr/>
          <p:nvPr/>
        </p:nvSpPr>
        <p:spPr>
          <a:xfrm>
            <a:off x="813267" y="5102566"/>
            <a:ext cx="720934" cy="72093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/>
              <a:t>T</a:t>
            </a:r>
            <a:endParaRPr lang="zh-TW" altLang="en-US" sz="4800" dirty="0"/>
          </a:p>
        </p:txBody>
      </p:sp>
      <p:sp>
        <p:nvSpPr>
          <p:cNvPr id="26" name="矩形 25"/>
          <p:cNvSpPr/>
          <p:nvPr/>
        </p:nvSpPr>
        <p:spPr>
          <a:xfrm>
            <a:off x="1624353" y="2731944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賣出</a:t>
            </a:r>
            <a:r>
              <a:rPr lang="en-US" altLang="zh-TW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100</a:t>
            </a:r>
            <a:r>
              <a:rPr lang="zh-TW" altLang="en-US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個的手工拼布包</a:t>
            </a:r>
          </a:p>
        </p:txBody>
      </p:sp>
      <p:sp>
        <p:nvSpPr>
          <p:cNvPr id="27" name="矩形 26"/>
          <p:cNvSpPr/>
          <p:nvPr/>
        </p:nvSpPr>
        <p:spPr>
          <a:xfrm>
            <a:off x="1624353" y="3556898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latin typeface="華康魔風體W4" panose="040B0400000000000000" pitchFamily="82" charset="-120"/>
                <a:ea typeface="華康魔風體W4" panose="040B0400000000000000" pitchFamily="82" charset="-120"/>
              </a:rPr>
              <a:t>①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到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園遊會擺攤來販售</a:t>
            </a:r>
          </a:p>
        </p:txBody>
      </p:sp>
      <p:sp>
        <p:nvSpPr>
          <p:cNvPr id="28" name="矩形 27"/>
          <p:cNvSpPr/>
          <p:nvPr/>
        </p:nvSpPr>
        <p:spPr>
          <a:xfrm>
            <a:off x="4472991" y="3556898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華康魔風體W4(P)" panose="040B0400000000000000" pitchFamily="82" charset="-120"/>
                <a:ea typeface="華康魔風體W4(P)" panose="040B0400000000000000" pitchFamily="82" charset="-120"/>
              </a:rPr>
              <a:t>②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創立</a:t>
            </a:r>
            <a:r>
              <a:rPr lang="en-US" altLang="zh-TW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Facebook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粉絲團來販售</a:t>
            </a:r>
          </a:p>
        </p:txBody>
      </p:sp>
      <p:sp>
        <p:nvSpPr>
          <p:cNvPr id="29" name="矩形 28"/>
          <p:cNvSpPr/>
          <p:nvPr/>
        </p:nvSpPr>
        <p:spPr>
          <a:xfrm>
            <a:off x="1624353" y="441263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華康魔風體W4" panose="040B0400000000000000" pitchFamily="82" charset="-120"/>
                <a:ea typeface="華康魔風體W4" panose="040B0400000000000000" pitchFamily="82" charset="-120"/>
              </a:rPr>
              <a:t>①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能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大量的生產</a:t>
            </a:r>
          </a:p>
        </p:txBody>
      </p:sp>
      <p:sp>
        <p:nvSpPr>
          <p:cNvPr id="30" name="矩形 29"/>
          <p:cNvSpPr/>
          <p:nvPr/>
        </p:nvSpPr>
        <p:spPr>
          <a:xfrm>
            <a:off x="3739457" y="441256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華康魔風體W4(P)" panose="040B0400000000000000" pitchFamily="82" charset="-120"/>
                <a:ea typeface="華康魔風體W4(P)" panose="040B0400000000000000" pitchFamily="82" charset="-120"/>
              </a:rPr>
              <a:t>②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品質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穩固</a:t>
            </a:r>
          </a:p>
        </p:txBody>
      </p:sp>
      <p:sp>
        <p:nvSpPr>
          <p:cNvPr id="31" name="矩形 30"/>
          <p:cNvSpPr/>
          <p:nvPr/>
        </p:nvSpPr>
        <p:spPr>
          <a:xfrm>
            <a:off x="1624353" y="5262978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三</a:t>
            </a:r>
            <a:r>
              <a:rPr lang="zh-TW" altLang="en-US" sz="2000" dirty="0" smtClean="0">
                <a:latin typeface="華康儷細黑" panose="020B0309000000000000" pitchFamily="49" charset="-120"/>
                <a:ea typeface="華康儷細黑" panose="020B0309000000000000" pitchFamily="49" charset="-120"/>
              </a:rPr>
              <a:t>個</a:t>
            </a:r>
            <a:r>
              <a:rPr lang="zh-TW" altLang="en-US" sz="2000" dirty="0">
                <a:latin typeface="華康儷細黑" panose="020B0309000000000000" pitchFamily="49" charset="-120"/>
                <a:ea typeface="華康儷細黑" panose="020B0309000000000000" pitchFamily="49" charset="-120"/>
              </a:rPr>
              <a:t>月內，以便達成目標</a:t>
            </a:r>
          </a:p>
        </p:txBody>
      </p:sp>
    </p:spTree>
    <p:extLst>
      <p:ext uri="{BB962C8B-B14F-4D97-AF65-F5344CB8AC3E}">
        <p14:creationId xmlns:p14="http://schemas.microsoft.com/office/powerpoint/2010/main" xmlns="" val="27628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1968596"/>
            <a:ext cx="9144000" cy="2956102"/>
            <a:chOff x="0" y="1968596"/>
            <a:chExt cx="9144000" cy="295610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68596"/>
              <a:ext cx="9026379" cy="295610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0" y="2098518"/>
              <a:ext cx="9144000" cy="2616467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-1" y="351692"/>
            <a:ext cx="2053883" cy="745588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2"/>
            <a:ext cx="813267" cy="8132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7001" y="4280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目標</a:t>
            </a:r>
          </a:p>
        </p:txBody>
      </p:sp>
      <p:sp>
        <p:nvSpPr>
          <p:cNvPr id="4" name="矩形 3"/>
          <p:cNvSpPr/>
          <p:nvPr/>
        </p:nvSpPr>
        <p:spPr>
          <a:xfrm>
            <a:off x="813267" y="2302373"/>
            <a:ext cx="19855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提升團隊向心力</a:t>
            </a:r>
            <a:endParaRPr lang="zh-TW" altLang="zh-TW" sz="20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拓展員工視野</a:t>
            </a:r>
            <a:endParaRPr lang="zh-TW" altLang="zh-TW" sz="20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增進人際交流</a:t>
            </a:r>
            <a:endParaRPr lang="zh-TW" altLang="zh-TW" sz="20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增加品牌知名度</a:t>
            </a:r>
            <a:endParaRPr lang="zh-TW" altLang="zh-TW" sz="20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提高</a:t>
            </a: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服務品質</a:t>
            </a:r>
            <a:endParaRPr lang="zh-TW" altLang="zh-TW" sz="20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2602" y="2302373"/>
            <a:ext cx="2142309" cy="3077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提高市場接受度</a:t>
            </a:r>
            <a:endParaRPr lang="zh-TW" altLang="zh-TW" sz="20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提升生產效率</a:t>
            </a:r>
            <a:endParaRPr lang="zh-TW" altLang="zh-TW" sz="20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活動的參與人數</a:t>
            </a:r>
            <a:endParaRPr lang="zh-TW" altLang="zh-TW" sz="20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與同業</a:t>
            </a:r>
            <a:r>
              <a:rPr lang="zh-TW" altLang="zh-TW" sz="2000" kern="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結盟</a:t>
            </a:r>
            <a:endParaRPr lang="en-US" altLang="zh-TW" sz="2000" kern="100" dirty="0" smtClean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TW" altLang="zh-TW" sz="2000" kern="0" dirty="0" smtClean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成本</a:t>
            </a:r>
            <a:r>
              <a:rPr lang="zh-TW" altLang="zh-TW" sz="2000" kern="0" dirty="0">
                <a:latin typeface="華康儷細黑" panose="020B0309000000000000" pitchFamily="49" charset="-120"/>
                <a:ea typeface="華康儷細黑" panose="020B0309000000000000" pitchFamily="49" charset="-120"/>
                <a:cs typeface="新細明體" panose="02020500000000000000" pitchFamily="18" charset="-120"/>
              </a:rPr>
              <a:t>降低的幅度</a:t>
            </a:r>
            <a:endParaRPr lang="zh-TW" altLang="zh-TW" sz="2000" kern="100" dirty="0">
              <a:latin typeface="華康儷細黑" panose="020B0309000000000000" pitchFamily="49" charset="-120"/>
              <a:ea typeface="華康儷細黑" panose="020B03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13266" y="15335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內部目</a:t>
            </a:r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標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006752" y="15335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外</a:t>
            </a:r>
            <a:r>
              <a:rPr lang="zh-TW" altLang="en-US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部目</a:t>
            </a:r>
            <a:r>
              <a:rPr lang="zh-TW" altLang="en-US" sz="32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標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42455" y="2454742"/>
            <a:ext cx="5445713" cy="45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3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3051</TotalTime>
  <Words>1384</Words>
  <Application>Microsoft Office PowerPoint</Application>
  <PresentationFormat>如螢幕大小 (4:3)</PresentationFormat>
  <Paragraphs>412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62" baseType="lpstr">
      <vt:lpstr>Arial</vt:lpstr>
      <vt:lpstr>新細明體</vt:lpstr>
      <vt:lpstr>華康儷細黑</vt:lpstr>
      <vt:lpstr>Calibri</vt:lpstr>
      <vt:lpstr>Algerian</vt:lpstr>
      <vt:lpstr>Adobe 繁黑體 Std B</vt:lpstr>
      <vt:lpstr>華康儷中宋</vt:lpstr>
      <vt:lpstr>華康細圓體</vt:lpstr>
      <vt:lpstr>Times New Roman</vt:lpstr>
      <vt:lpstr>標楷體</vt:lpstr>
      <vt:lpstr>華康魔風體W4</vt:lpstr>
      <vt:lpstr>華康魔風體W4(P)</vt:lpstr>
      <vt:lpstr>華康儷中黑</vt:lpstr>
      <vt:lpstr>華康兒風體W3</vt:lpstr>
      <vt:lpstr>華康兒風體W4(P)</vt:lpstr>
      <vt:lpstr>Baskerville Old Face</vt:lpstr>
      <vt:lpstr>華康細圓體(P)</vt:lpstr>
      <vt:lpstr>High Tower Text</vt:lpstr>
      <vt:lpstr>Wingdings 2</vt:lpstr>
      <vt:lpstr>TypoUpright BT</vt:lpstr>
      <vt:lpstr>Vectora LT Light</vt:lpstr>
      <vt:lpstr>Adobe Gothic Std B</vt:lpstr>
      <vt:lpstr>Calibri Light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Yoyo Chen</dc:creator>
  <cp:lastModifiedBy>Need Core</cp:lastModifiedBy>
  <cp:revision>204</cp:revision>
  <dcterms:created xsi:type="dcterms:W3CDTF">2014-12-01T14:41:10Z</dcterms:created>
  <dcterms:modified xsi:type="dcterms:W3CDTF">2015-06-16T03:58:27Z</dcterms:modified>
</cp:coreProperties>
</file>