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60" r:id="rId5"/>
    <p:sldId id="258" r:id="rId6"/>
    <p:sldId id="267" r:id="rId7"/>
    <p:sldId id="261" r:id="rId8"/>
    <p:sldId id="265" r:id="rId9"/>
    <p:sldId id="264" r:id="rId10"/>
    <p:sldId id="263" r:id="rId11"/>
    <p:sldId id="274" r:id="rId12"/>
    <p:sldId id="275" r:id="rId13"/>
    <p:sldId id="279" r:id="rId14"/>
    <p:sldId id="268" r:id="rId15"/>
    <p:sldId id="269" r:id="rId16"/>
    <p:sldId id="284" r:id="rId17"/>
    <p:sldId id="290" r:id="rId18"/>
    <p:sldId id="291" r:id="rId19"/>
    <p:sldId id="270" r:id="rId20"/>
    <p:sldId id="311" r:id="rId21"/>
    <p:sldId id="293" r:id="rId22"/>
    <p:sldId id="315" r:id="rId23"/>
    <p:sldId id="316" r:id="rId24"/>
    <p:sldId id="317" r:id="rId25"/>
    <p:sldId id="318" r:id="rId26"/>
    <p:sldId id="283" r:id="rId27"/>
    <p:sldId id="276" r:id="rId28"/>
    <p:sldId id="286" r:id="rId29"/>
    <p:sldId id="277" r:id="rId30"/>
    <p:sldId id="280" r:id="rId31"/>
    <p:sldId id="333" r:id="rId32"/>
    <p:sldId id="271" r:id="rId33"/>
    <p:sldId id="322" r:id="rId34"/>
    <p:sldId id="321" r:id="rId35"/>
    <p:sldId id="308" r:id="rId36"/>
    <p:sldId id="309" r:id="rId37"/>
    <p:sldId id="281" r:id="rId38"/>
    <p:sldId id="299" r:id="rId39"/>
    <p:sldId id="287" r:id="rId40"/>
    <p:sldId id="300" r:id="rId41"/>
    <p:sldId id="285" r:id="rId42"/>
    <p:sldId id="272" r:id="rId43"/>
    <p:sldId id="273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19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68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41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75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174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76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89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191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03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379200" cy="762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08000" y="1052513"/>
            <a:ext cx="11305117" cy="259715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8000" y="3802064"/>
            <a:ext cx="11305117" cy="2598737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3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43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56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1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55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79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73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29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22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8C17B-471C-4F9D-817F-E6B49A1C0219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6FACFF-3530-4243-873C-5EFA5A9471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39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jp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30131" y="1314288"/>
            <a:ext cx="7766936" cy="1646302"/>
          </a:xfrm>
        </p:spPr>
        <p:txBody>
          <a:bodyPr/>
          <a:lstStyle/>
          <a:p>
            <a:pPr algn="ctr"/>
            <a:r>
              <a:rPr lang="zh-TW" altLang="en-US" sz="9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電機機械</a:t>
            </a:r>
            <a:endParaRPr lang="zh-TW" altLang="en-US" sz="9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5" y="3595890"/>
            <a:ext cx="5447364" cy="3103683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1929" y="2177562"/>
            <a:ext cx="3103683" cy="59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53259"/>
              </p:ext>
            </p:extLst>
          </p:nvPr>
        </p:nvGraphicFramePr>
        <p:xfrm>
          <a:off x="981758" y="1144517"/>
          <a:ext cx="11103393" cy="4120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r:id="rId3" imgW="4664964" imgH="1584960" progId="Visio.Drawing.5">
                  <p:embed/>
                </p:oleObj>
              </mc:Choice>
              <mc:Fallback>
                <p:oleObj r:id="rId3" imgW="4664964" imgH="1584960" progId="Visio.Drawing.5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758" y="1144517"/>
                        <a:ext cx="11103393" cy="4120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4298740" y="6211669"/>
            <a:ext cx="4218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　短路試驗	</a:t>
            </a:r>
            <a:endParaRPr lang="zh-TW" altLang="en-US" sz="3600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6" y="2666035"/>
            <a:ext cx="972797" cy="10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變壓器</a:t>
            </a:r>
            <a:r>
              <a:rPr lang="en-US" altLang="zh-TW" dirty="0" smtClean="0"/>
              <a:t>-</a:t>
            </a:r>
            <a:r>
              <a:rPr lang="zh-TW" altLang="en-US" dirty="0" smtClean="0"/>
              <a:t>單相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01" y="1270000"/>
            <a:ext cx="7233796" cy="5422900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29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變壓器</a:t>
            </a:r>
            <a:r>
              <a:rPr lang="en-US" altLang="zh-TW" dirty="0" smtClean="0"/>
              <a:t>-</a:t>
            </a:r>
            <a:r>
              <a:rPr lang="zh-TW" altLang="en-US" dirty="0" smtClean="0"/>
              <a:t>三相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43" y="1269999"/>
            <a:ext cx="7182902" cy="5384747"/>
          </a:xfrm>
        </p:spPr>
      </p:pic>
    </p:spTree>
    <p:extLst>
      <p:ext uri="{BB962C8B-B14F-4D97-AF65-F5344CB8AC3E}">
        <p14:creationId xmlns:p14="http://schemas.microsoft.com/office/powerpoint/2010/main" val="34051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8687" y="279035"/>
            <a:ext cx="8596668" cy="38807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sz="23900" dirty="0"/>
              <a:t>直流機</a:t>
            </a:r>
            <a:endParaRPr lang="en-US" altLang="zh-TW" sz="23900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42" y="2769577"/>
            <a:ext cx="7471673" cy="39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直流機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600" dirty="0" smtClean="0">
                <a:latin typeface="Times New Roman" panose="02020603050405020304" pitchFamily="18" charset="0"/>
              </a:rPr>
              <a:t>(1)</a:t>
            </a:r>
            <a:r>
              <a:rPr lang="zh-TW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原理</a:t>
            </a:r>
            <a:r>
              <a:rPr lang="zh-TW" altLang="en-US" sz="3600" dirty="0" smtClean="0">
                <a:latin typeface="Times New Roman" panose="02020603050405020304" pitchFamily="18" charset="0"/>
              </a:rPr>
              <a:t>：</a:t>
            </a:r>
            <a:br>
              <a:rPr lang="zh-TW" altLang="en-US" sz="3600" dirty="0" smtClean="0">
                <a:latin typeface="Times New Roman" panose="02020603050405020304" pitchFamily="18" charset="0"/>
              </a:rPr>
            </a:br>
            <a:r>
              <a:rPr lang="zh-TW" altLang="en-US" sz="3200" dirty="0">
                <a:latin typeface="Times New Roman" panose="02020603050405020304" pitchFamily="18" charset="0"/>
              </a:rPr>
              <a:t>直流電動機加入直流電源後，電樞因啟動而旋轉，其內部的電樞繞組也隨之旋轉，因而切割主磁極磁通，產生發電效應，並感應產生一電勢。根據</a:t>
            </a:r>
            <a:r>
              <a:rPr lang="zh-TW" altLang="en-US" sz="3200" b="1" dirty="0">
                <a:latin typeface="Times New Roman" panose="02020603050405020304" pitchFamily="18" charset="0"/>
              </a:rPr>
              <a:t>佛</a:t>
            </a:r>
            <a:r>
              <a:rPr lang="zh-TW" altLang="en-US" sz="3200" b="1" dirty="0" smtClean="0">
                <a:latin typeface="Times New Roman" panose="02020603050405020304" pitchFamily="18" charset="0"/>
              </a:rPr>
              <a:t>來明右手</a:t>
            </a:r>
            <a:r>
              <a:rPr lang="zh-TW" altLang="en-US" sz="3200" b="1" dirty="0">
                <a:latin typeface="Times New Roman" panose="02020603050405020304" pitchFamily="18" charset="0"/>
              </a:rPr>
              <a:t>定則</a:t>
            </a:r>
            <a:r>
              <a:rPr lang="zh-TW" altLang="en-US" sz="3200" dirty="0">
                <a:latin typeface="Times New Roman" panose="02020603050405020304" pitchFamily="18" charset="0"/>
              </a:rPr>
              <a:t>可知，其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方向會與外加電源極性相反</a:t>
            </a:r>
            <a:r>
              <a:rPr lang="zh-TW" altLang="en-US" sz="3200" dirty="0" smtClean="0">
                <a:latin typeface="Times New Roman" panose="02020603050405020304" pitchFamily="18" charset="0"/>
              </a:rPr>
              <a:t>， 該電</a:t>
            </a:r>
            <a:r>
              <a:rPr lang="zh-TW" altLang="en-US" sz="3200" dirty="0">
                <a:latin typeface="Times New Roman" panose="02020603050405020304" pitchFamily="18" charset="0"/>
              </a:rPr>
              <a:t>勢稱為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反電勢</a:t>
            </a:r>
            <a:r>
              <a:rPr lang="zh-TW" altLang="en-US" sz="3200" dirty="0">
                <a:latin typeface="Times New Roman" panose="02020603050405020304" pitchFamily="18" charset="0"/>
              </a:rPr>
              <a:t>（</a:t>
            </a:r>
            <a:r>
              <a:rPr lang="en-US" altLang="zh-TW" sz="3200" dirty="0">
                <a:latin typeface="Times New Roman" panose="02020603050405020304" pitchFamily="18" charset="0"/>
              </a:rPr>
              <a:t>Counter or back electromotive force</a:t>
            </a:r>
            <a:r>
              <a:rPr lang="zh-TW" altLang="en-US" sz="3200" dirty="0">
                <a:latin typeface="Times New Roman" panose="02020603050405020304" pitchFamily="18" charset="0"/>
              </a:rPr>
              <a:t>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33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直流機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8" y="1825625"/>
            <a:ext cx="11224847" cy="477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 smtClean="0">
                <a:latin typeface="+mj-ea"/>
                <a:ea typeface="+mj-ea"/>
              </a:rPr>
              <a:t>構造 </a:t>
            </a:r>
            <a:endParaRPr lang="en-US" altLang="zh-TW" sz="32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70C0"/>
                </a:solidFill>
                <a:latin typeface="+mj-ea"/>
                <a:ea typeface="+mj-ea"/>
              </a:rPr>
              <a:t>1.</a:t>
            </a:r>
            <a:r>
              <a:rPr lang="zh-TW" altLang="en-US" sz="3200" dirty="0" smtClean="0">
                <a:solidFill>
                  <a:srgbClr val="0070C0"/>
                </a:solidFill>
                <a:latin typeface="+mj-ea"/>
                <a:ea typeface="+mj-ea"/>
              </a:rPr>
              <a:t>定子</a:t>
            </a:r>
            <a:r>
              <a:rPr lang="zh-TW" altLang="en-US" sz="3200" dirty="0">
                <a:solidFill>
                  <a:srgbClr val="0070C0"/>
                </a:solidFill>
                <a:latin typeface="+mj-ea"/>
                <a:ea typeface="+mj-ea"/>
              </a:rPr>
              <a:t>：電機運轉中，靜止不動的部分</a:t>
            </a:r>
            <a:r>
              <a:rPr lang="zh-TW" altLang="en-US" sz="3200" dirty="0" smtClean="0">
                <a:solidFill>
                  <a:srgbClr val="0070C0"/>
                </a:solidFill>
                <a:latin typeface="+mj-ea"/>
                <a:ea typeface="+mj-ea"/>
              </a:rPr>
              <a:t>。</a:t>
            </a:r>
            <a:endParaRPr lang="en-US" altLang="zh-TW" sz="3200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zh-TW" altLang="en-US" sz="3200" dirty="0" smtClean="0">
                <a:solidFill>
                  <a:srgbClr val="0070C0"/>
                </a:solidFill>
                <a:latin typeface="+mj-ea"/>
                <a:ea typeface="+mj-ea"/>
              </a:rPr>
              <a:t>  組件：</a:t>
            </a:r>
            <a:r>
              <a:rPr lang="zh-TW" altLang="en-US" sz="3200" dirty="0">
                <a:solidFill>
                  <a:srgbClr val="0070C0"/>
                </a:solidFill>
                <a:latin typeface="+mj-ea"/>
                <a:ea typeface="+mj-ea"/>
              </a:rPr>
              <a:t>場軛、托架、主磁極、 磁場繞組、電刷、軸承、中間極</a:t>
            </a:r>
            <a:r>
              <a:rPr lang="zh-TW" altLang="en-US" sz="3200" dirty="0" smtClean="0">
                <a:solidFill>
                  <a:srgbClr val="0070C0"/>
                </a:solidFill>
                <a:latin typeface="+mj-ea"/>
                <a:ea typeface="+mj-ea"/>
              </a:rPr>
              <a:t>、末端</a:t>
            </a:r>
            <a:r>
              <a:rPr lang="zh-TW" altLang="en-US" sz="3200" dirty="0">
                <a:solidFill>
                  <a:srgbClr val="0070C0"/>
                </a:solidFill>
                <a:latin typeface="+mj-ea"/>
                <a:ea typeface="+mj-ea"/>
              </a:rPr>
              <a:t>架</a:t>
            </a:r>
            <a:r>
              <a:rPr lang="zh-TW" altLang="en-US" sz="3200" dirty="0" smtClean="0">
                <a:solidFill>
                  <a:srgbClr val="0070C0"/>
                </a:solidFill>
                <a:latin typeface="+mj-ea"/>
                <a:ea typeface="+mj-ea"/>
              </a:rPr>
              <a:t>等等。 </a:t>
            </a:r>
            <a:endParaRPr lang="en-US" altLang="zh-TW" sz="3200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7030A0"/>
                </a:solidFill>
                <a:latin typeface="+mj-ea"/>
                <a:ea typeface="+mj-ea"/>
              </a:rPr>
              <a:t>2.</a:t>
            </a:r>
            <a:r>
              <a:rPr lang="zh-TW" altLang="en-US" sz="3200" dirty="0" smtClean="0">
                <a:solidFill>
                  <a:srgbClr val="7030A0"/>
                </a:solidFill>
                <a:latin typeface="+mj-ea"/>
                <a:ea typeface="+mj-ea"/>
              </a:rPr>
              <a:t>轉子</a:t>
            </a:r>
            <a:r>
              <a:rPr lang="zh-TW" altLang="en-US" sz="3200" dirty="0">
                <a:solidFill>
                  <a:srgbClr val="7030A0"/>
                </a:solidFill>
                <a:latin typeface="+mj-ea"/>
                <a:ea typeface="+mj-ea"/>
              </a:rPr>
              <a:t>：電機運轉中，會旋轉的部分</a:t>
            </a:r>
            <a:r>
              <a:rPr lang="zh-TW" altLang="en-US" sz="3200" dirty="0" smtClean="0">
                <a:solidFill>
                  <a:srgbClr val="7030A0"/>
                </a:solidFill>
                <a:latin typeface="+mj-ea"/>
                <a:ea typeface="+mj-ea"/>
              </a:rPr>
              <a:t>。</a:t>
            </a:r>
            <a:endParaRPr lang="en-US" altLang="zh-TW" sz="3200" dirty="0" smtClean="0">
              <a:solidFill>
                <a:srgbClr val="7030A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7030A0"/>
                </a:solidFill>
                <a:latin typeface="+mj-ea"/>
                <a:ea typeface="+mj-ea"/>
              </a:rPr>
              <a:t>    組件：</a:t>
            </a:r>
            <a:r>
              <a:rPr lang="zh-TW" altLang="en-US" sz="3200" dirty="0">
                <a:solidFill>
                  <a:srgbClr val="7030A0"/>
                </a:solidFill>
                <a:latin typeface="+mj-ea"/>
                <a:ea typeface="+mj-ea"/>
              </a:rPr>
              <a:t>電樞繞組、電樞鐵心、換 向器、轉軸、風扇</a:t>
            </a:r>
            <a:r>
              <a:rPr lang="zh-TW" altLang="en-US" sz="3200" dirty="0" smtClean="0">
                <a:solidFill>
                  <a:srgbClr val="7030A0"/>
                </a:solidFill>
                <a:latin typeface="+mj-ea"/>
                <a:ea typeface="+mj-ea"/>
              </a:rPr>
              <a:t>等等。</a:t>
            </a:r>
            <a:endParaRPr lang="en-US" altLang="zh-TW" sz="3200" dirty="0" smtClean="0">
              <a:solidFill>
                <a:srgbClr val="7030A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799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160589"/>
            <a:ext cx="9851583" cy="4373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>
                <a:latin typeface="+mj-ea"/>
              </a:rPr>
              <a:t>磁路</a:t>
            </a:r>
            <a:r>
              <a:rPr lang="zh-TW" altLang="en-US" sz="2800" dirty="0">
                <a:latin typeface="+mj-ea"/>
              </a:rPr>
              <a:t>：磁通所流過的路徑，路徑中的組件有磁極、空氣隙、電樞鐵心與場軛。</a:t>
            </a:r>
            <a:endParaRPr lang="en-US" altLang="zh-TW" sz="2800" dirty="0">
              <a:latin typeface="+mj-ea"/>
            </a:endParaRPr>
          </a:p>
          <a:p>
            <a:pPr marL="0" indent="0">
              <a:buNone/>
            </a:pPr>
            <a:r>
              <a:rPr lang="zh-TW" altLang="en-US" sz="4400" b="1" dirty="0">
                <a:latin typeface="+mj-ea"/>
              </a:rPr>
              <a:t>電機角</a:t>
            </a:r>
            <a:r>
              <a:rPr lang="zh-TW" altLang="en-US" sz="2800" dirty="0">
                <a:latin typeface="+mj-ea"/>
              </a:rPr>
              <a:t>：一個磁極的電機角訂為 </a:t>
            </a:r>
            <a:r>
              <a:rPr lang="en-US" altLang="zh-TW" sz="2800" dirty="0">
                <a:solidFill>
                  <a:srgbClr val="FF0000"/>
                </a:solidFill>
                <a:latin typeface="+mj-ea"/>
              </a:rPr>
              <a:t>180 </a:t>
            </a:r>
            <a:r>
              <a:rPr lang="zh-TW" altLang="en-US" sz="2800" dirty="0">
                <a:solidFill>
                  <a:srgbClr val="FF0000"/>
                </a:solidFill>
                <a:latin typeface="+mj-ea"/>
              </a:rPr>
              <a:t>度</a:t>
            </a:r>
            <a:r>
              <a:rPr lang="zh-TW" altLang="en-US" sz="2800" dirty="0">
                <a:latin typeface="+mj-ea"/>
              </a:rPr>
              <a:t>。</a:t>
            </a:r>
            <a:endParaRPr lang="en-US" altLang="zh-TW" sz="2800" dirty="0">
              <a:latin typeface="+mj-ea"/>
            </a:endParaRPr>
          </a:p>
          <a:p>
            <a:pPr marL="0" indent="0">
              <a:buNone/>
            </a:pPr>
            <a:r>
              <a:rPr lang="zh-TW" altLang="en-US" sz="4400" b="1" dirty="0">
                <a:latin typeface="+mj-ea"/>
              </a:rPr>
              <a:t>磁場繞組 </a:t>
            </a:r>
            <a:endParaRPr lang="en-US" altLang="zh-TW" sz="4400" b="1" dirty="0">
              <a:latin typeface="+mj-ea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+mj-ea"/>
              </a:rPr>
              <a:t>分磁場繞組：與電樞繞組並聯，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</a:rPr>
              <a:t>匝數多、線細</a:t>
            </a:r>
            <a:r>
              <a:rPr lang="zh-TW" altLang="en-US" sz="2800" dirty="0">
                <a:latin typeface="+mj-ea"/>
              </a:rPr>
              <a:t>。</a:t>
            </a:r>
            <a:endParaRPr lang="en-US" altLang="zh-TW" sz="2800" dirty="0">
              <a:latin typeface="+mj-ea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accent2"/>
                </a:solidFill>
                <a:latin typeface="+mj-ea"/>
              </a:rPr>
              <a:t>串激場繞組：與電樞繞組串聯，</a:t>
            </a:r>
            <a:r>
              <a:rPr lang="zh-TW" altLang="en-US" sz="2800" b="1" dirty="0">
                <a:solidFill>
                  <a:schemeClr val="accent2"/>
                </a:solidFill>
                <a:latin typeface="+mj-ea"/>
              </a:rPr>
              <a:t>匝數少、線粗</a:t>
            </a:r>
            <a:r>
              <a:rPr lang="zh-TW" altLang="en-US" sz="2800" dirty="0">
                <a:latin typeface="+mj-ea"/>
              </a:rPr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83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直流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電機所使用的電刷可以區分為以下四類：</a:t>
            </a:r>
            <a:b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TW" sz="3200" dirty="0" smtClean="0"/>
              <a:t>1</a:t>
            </a:r>
            <a:r>
              <a:rPr lang="en-US" altLang="zh-TW" sz="3200" dirty="0"/>
              <a:t>.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</a:rPr>
              <a:t>碳質電刷</a:t>
            </a:r>
          </a:p>
          <a:p>
            <a:pPr lvl="1"/>
            <a:r>
              <a:rPr lang="en-US" altLang="zh-TW" sz="3200" dirty="0"/>
              <a:t>2.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</a:rPr>
              <a:t>石墨電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刷</a:t>
            </a:r>
          </a:p>
          <a:p>
            <a:pPr lvl="1"/>
            <a:r>
              <a:rPr lang="en-US" altLang="zh-TW" sz="3200" dirty="0"/>
              <a:t>3.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電化石墨質電刷</a:t>
            </a:r>
          </a:p>
          <a:p>
            <a:pPr lvl="1"/>
            <a:r>
              <a:rPr lang="en-US" altLang="zh-TW" sz="3200" dirty="0"/>
              <a:t>4.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金屬石墨質電刷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7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直流電機所使用的電刷必須其備以下幾種特性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TW" sz="3600" dirty="0" smtClean="0"/>
              <a:t>1</a:t>
            </a:r>
            <a:r>
              <a:rPr lang="en-US" altLang="zh-TW" sz="3600" dirty="0"/>
              <a:t>.</a:t>
            </a:r>
            <a:r>
              <a:rPr lang="zh-TW" altLang="en-US" sz="3600" dirty="0">
                <a:solidFill>
                  <a:srgbClr val="7030A0"/>
                </a:solidFill>
              </a:rPr>
              <a:t>接觸電阻要高</a:t>
            </a:r>
          </a:p>
          <a:p>
            <a:pPr lvl="1"/>
            <a:r>
              <a:rPr lang="en-US" altLang="zh-TW" sz="3600" dirty="0"/>
              <a:t>2.</a:t>
            </a:r>
            <a:r>
              <a:rPr lang="zh-TW" altLang="en-US" sz="3600" dirty="0">
                <a:solidFill>
                  <a:srgbClr val="002060"/>
                </a:solidFill>
              </a:rPr>
              <a:t>質地要均勻</a:t>
            </a:r>
          </a:p>
          <a:p>
            <a:pPr lvl="1"/>
            <a:r>
              <a:rPr lang="en-US" altLang="zh-TW" sz="3600" dirty="0"/>
              <a:t>3.</a:t>
            </a:r>
            <a:r>
              <a:rPr lang="zh-TW" altLang="en-US" sz="3600" dirty="0">
                <a:solidFill>
                  <a:schemeClr val="accent1">
                    <a:lumMod val="50000"/>
                  </a:schemeClr>
                </a:solidFill>
              </a:rPr>
              <a:t>具有潤滑作用</a:t>
            </a:r>
          </a:p>
          <a:p>
            <a:pPr lvl="1"/>
            <a:r>
              <a:rPr lang="en-US" altLang="zh-TW" sz="3600" dirty="0"/>
              <a:t>4.</a:t>
            </a:r>
            <a:r>
              <a:rPr lang="zh-TW" altLang="en-US" sz="3600" dirty="0">
                <a:solidFill>
                  <a:srgbClr val="FFC000"/>
                </a:solidFill>
              </a:rPr>
              <a:t>具有高機械強度</a:t>
            </a:r>
          </a:p>
          <a:p>
            <a:pPr lvl="1"/>
            <a:r>
              <a:rPr lang="en-US" altLang="zh-TW" sz="3600" dirty="0"/>
              <a:t>5.</a:t>
            </a:r>
            <a:r>
              <a:rPr lang="zh-TW" altLang="en-US" sz="3600" dirty="0">
                <a:solidFill>
                  <a:srgbClr val="FF0000"/>
                </a:solidFill>
              </a:rPr>
              <a:t>具備高的載流容量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01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直流機結構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997494" y="1350107"/>
            <a:ext cx="39877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電樞</a:t>
            </a:r>
            <a:r>
              <a:rPr lang="zh-TW" altLang="en-US" sz="3200" dirty="0" smtClean="0"/>
              <a:t>槽</a:t>
            </a:r>
            <a:endParaRPr lang="en-US" altLang="zh-TW" sz="3200" dirty="0" smtClean="0"/>
          </a:p>
          <a:p>
            <a:r>
              <a:rPr lang="zh-TW" altLang="en-US" sz="3200" dirty="0"/>
              <a:t>換向</a:t>
            </a:r>
            <a:r>
              <a:rPr lang="zh-TW" altLang="en-US" sz="3200" dirty="0" smtClean="0"/>
              <a:t>片</a:t>
            </a:r>
            <a:endParaRPr lang="en-US" altLang="zh-TW" sz="3200" dirty="0" smtClean="0"/>
          </a:p>
          <a:p>
            <a:r>
              <a:rPr lang="zh-TW" altLang="en-US" sz="3200" dirty="0"/>
              <a:t>極</a:t>
            </a:r>
            <a:r>
              <a:rPr lang="zh-TW" altLang="en-US" sz="3200" dirty="0" smtClean="0"/>
              <a:t>尖</a:t>
            </a:r>
            <a:endParaRPr lang="en-US" altLang="zh-TW" sz="3200" dirty="0" smtClean="0"/>
          </a:p>
          <a:p>
            <a:r>
              <a:rPr lang="zh-TW" altLang="en-US" sz="3200" dirty="0"/>
              <a:t>主磁極</a:t>
            </a:r>
            <a:r>
              <a:rPr lang="zh-TW" altLang="en-US" sz="3200" dirty="0" smtClean="0"/>
              <a:t>鐵心</a:t>
            </a:r>
            <a:endParaRPr lang="en-US" altLang="zh-TW" sz="3200" dirty="0" smtClean="0"/>
          </a:p>
          <a:p>
            <a:r>
              <a:rPr lang="zh-TW" altLang="en-US" sz="3200" dirty="0"/>
              <a:t>激磁繞</a:t>
            </a:r>
            <a:r>
              <a:rPr lang="zh-TW" altLang="en-US" sz="3200" dirty="0" smtClean="0"/>
              <a:t>組</a:t>
            </a:r>
            <a:endParaRPr lang="en-US" altLang="zh-TW" sz="3200" dirty="0" smtClean="0"/>
          </a:p>
          <a:p>
            <a:r>
              <a:rPr lang="zh-TW" altLang="en-US" sz="3200" dirty="0"/>
              <a:t>換向</a:t>
            </a:r>
            <a:r>
              <a:rPr lang="zh-TW" altLang="en-US" sz="3200" dirty="0" smtClean="0"/>
              <a:t>磁極</a:t>
            </a:r>
            <a:endParaRPr lang="en-US" altLang="zh-TW" sz="3200" dirty="0" smtClean="0"/>
          </a:p>
          <a:p>
            <a:r>
              <a:rPr lang="zh-TW" altLang="en-US" sz="3200" dirty="0"/>
              <a:t>換向磁極繞</a:t>
            </a:r>
            <a:r>
              <a:rPr lang="zh-TW" altLang="en-US" sz="3200" dirty="0" smtClean="0"/>
              <a:t>組</a:t>
            </a:r>
            <a:endParaRPr lang="en-US" altLang="zh-TW" sz="3200" dirty="0" smtClean="0"/>
          </a:p>
          <a:p>
            <a:r>
              <a:rPr lang="zh-TW" altLang="en-US" sz="3200" dirty="0"/>
              <a:t>機殼</a:t>
            </a:r>
            <a:r>
              <a:rPr lang="en-US" altLang="zh-TW" sz="3200" dirty="0"/>
              <a:t>(</a:t>
            </a:r>
            <a:r>
              <a:rPr lang="zh-TW" altLang="en-US" sz="3200" dirty="0"/>
              <a:t>場軛</a:t>
            </a:r>
            <a:r>
              <a:rPr lang="en-US" altLang="zh-TW" sz="3200" dirty="0" smtClean="0"/>
              <a:t>)</a:t>
            </a:r>
          </a:p>
          <a:p>
            <a:r>
              <a:rPr lang="zh-TW" altLang="en-US" sz="3200" dirty="0"/>
              <a:t>電樞鐵心 </a:t>
            </a:r>
            <a:endParaRPr lang="en-US" altLang="zh-TW" sz="3200" dirty="0" smtClean="0"/>
          </a:p>
          <a:p>
            <a:r>
              <a:rPr lang="zh-TW" altLang="en-US" sz="3200" dirty="0"/>
              <a:t>電樞繞組</a:t>
            </a:r>
          </a:p>
        </p:txBody>
      </p:sp>
    </p:spTree>
    <p:extLst>
      <p:ext uri="{BB962C8B-B14F-4D97-AF65-F5344CB8AC3E}">
        <p14:creationId xmlns:p14="http://schemas.microsoft.com/office/powerpoint/2010/main" val="5741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電機機械分類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</a:rPr>
              <a:t>變壓器</a:t>
            </a:r>
            <a:endParaRPr lang="en-US" altLang="zh-TW" sz="4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直流機</a:t>
            </a:r>
            <a:endParaRPr lang="en-US" altLang="zh-TW" sz="4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</a:rPr>
              <a:t>交流機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</a:rPr>
              <a:t>同步機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</a:rPr>
              <a:t>感應機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06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dirty="0" smtClean="0"/>
              <a:t>換向器</a:t>
            </a:r>
            <a:r>
              <a:rPr lang="en-US" altLang="zh-TW" sz="5300" dirty="0" smtClean="0"/>
              <a:t>-</a:t>
            </a:r>
            <a:r>
              <a:rPr lang="zh-TW" altLang="en-US" sz="5300" dirty="0" smtClean="0"/>
              <a:t>構造圖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zh-TW" dirty="0"/>
          </a:p>
        </p:txBody>
      </p:sp>
      <p:sp>
        <p:nvSpPr>
          <p:cNvPr id="1266696" name="Text Box 8"/>
          <p:cNvSpPr txBox="1">
            <a:spLocks noChangeArrowheads="1"/>
          </p:cNvSpPr>
          <p:nvPr/>
        </p:nvSpPr>
        <p:spPr bwMode="auto">
          <a:xfrm>
            <a:off x="2375754" y="5876924"/>
            <a:ext cx="5976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zh-TW" altLang="en-US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換向器</a:t>
            </a:r>
            <a:endParaRPr lang="zh-TW" altLang="en-US" b="1" dirty="0">
              <a:solidFill>
                <a:srgbClr val="18568B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39" y="1146662"/>
            <a:ext cx="5141180" cy="47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6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6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66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直流電機</a:t>
            </a:r>
            <a:r>
              <a:rPr lang="zh-TW" altLang="en-US" dirty="0"/>
              <a:t> </a:t>
            </a:r>
            <a:r>
              <a:rPr lang="zh-TW" altLang="en-US" dirty="0" smtClean="0"/>
              <a:t>相關參數</a:t>
            </a:r>
            <a:endParaRPr lang="zh-TW" altLang="en-US" dirty="0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zh-TW" altLang="en-US" dirty="0"/>
          </a:p>
        </p:txBody>
      </p:sp>
      <p:pic>
        <p:nvPicPr>
          <p:cNvPr id="1324036" name="Picture 4" descr="式3-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0"/>
          <a:stretch/>
        </p:blipFill>
        <p:spPr>
          <a:xfrm>
            <a:off x="577973" y="1234536"/>
            <a:ext cx="4328135" cy="3594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4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直流</a:t>
            </a:r>
            <a:r>
              <a:rPr lang="zh-TW" altLang="en-US" sz="4000" dirty="0"/>
              <a:t>電機的種類</a:t>
            </a:r>
          </a:p>
        </p:txBody>
      </p:sp>
      <p:sp>
        <p:nvSpPr>
          <p:cNvPr id="142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1157551"/>
            <a:ext cx="11305117" cy="25971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 sz="3600" dirty="0" smtClean="0">
                <a:solidFill>
                  <a:srgbClr val="002060"/>
                </a:solidFill>
              </a:rPr>
              <a:t>分</a:t>
            </a:r>
            <a:r>
              <a:rPr lang="zh-TW" altLang="en-US" sz="3600" dirty="0">
                <a:solidFill>
                  <a:srgbClr val="002060"/>
                </a:solidFill>
              </a:rPr>
              <a:t>激直流電機</a:t>
            </a:r>
          </a:p>
        </p:txBody>
      </p:sp>
      <p:pic>
        <p:nvPicPr>
          <p:cNvPr id="1424388" name="Picture 4" descr="圖3-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2695" y="1741318"/>
            <a:ext cx="4785457" cy="43687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757845" y="6165091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rgbClr val="18568B"/>
                </a:solidFill>
                <a:ea typeface="標楷體" panose="03000509000000000000" pitchFamily="65" charset="-120"/>
              </a:rPr>
              <a:t>分激式直流電機接線圖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053254" y="1796315"/>
            <a:ext cx="685800" cy="219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5400000">
            <a:off x="4633545" y="2986496"/>
            <a:ext cx="685800" cy="219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6317362" y="1796315"/>
            <a:ext cx="685800" cy="219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0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2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06784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7.40741E-7 L 0.11368 7.40741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0144 0.104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42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87315" y="1192213"/>
            <a:ext cx="8478838" cy="30289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 sz="3200" dirty="0" smtClean="0">
                <a:solidFill>
                  <a:srgbClr val="7030A0"/>
                </a:solidFill>
              </a:rPr>
              <a:t>他</a:t>
            </a:r>
            <a:r>
              <a:rPr lang="zh-TW" altLang="en-US" sz="3200" dirty="0">
                <a:solidFill>
                  <a:srgbClr val="7030A0"/>
                </a:solidFill>
              </a:rPr>
              <a:t>激直流電機</a:t>
            </a:r>
          </a:p>
        </p:txBody>
      </p:sp>
      <p:pic>
        <p:nvPicPr>
          <p:cNvPr id="1427460" name="Picture 4" descr="圖3-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7231" y="1566130"/>
            <a:ext cx="4248150" cy="391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27463" name="Text Box 7"/>
          <p:cNvSpPr txBox="1">
            <a:spLocks noChangeArrowheads="1"/>
          </p:cNvSpPr>
          <p:nvPr/>
        </p:nvSpPr>
        <p:spPr bwMode="auto">
          <a:xfrm>
            <a:off x="3504406" y="5909897"/>
            <a:ext cx="5256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他</a:t>
            </a:r>
            <a:r>
              <a:rPr lang="zh-TW" altLang="en-US" sz="3200" b="1" dirty="0">
                <a:solidFill>
                  <a:srgbClr val="18568B"/>
                </a:solidFill>
                <a:ea typeface="標楷體" panose="03000509000000000000" pitchFamily="65" charset="-120"/>
              </a:rPr>
              <a:t>激式直流電機接線圖</a:t>
            </a:r>
          </a:p>
        </p:txBody>
      </p:sp>
      <p:sp>
        <p:nvSpPr>
          <p:cNvPr id="2" name="向右箭號 1"/>
          <p:cNvSpPr/>
          <p:nvPr/>
        </p:nvSpPr>
        <p:spPr>
          <a:xfrm>
            <a:off x="4589584" y="2356338"/>
            <a:ext cx="738553" cy="1318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6808177" y="2356338"/>
            <a:ext cx="738553" cy="1318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10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2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4479 0.000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966 -0.000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63" grpId="0"/>
      <p:bldP spid="2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6685" y="431801"/>
            <a:ext cx="8478838" cy="30289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 sz="4000" dirty="0" smtClean="0"/>
              <a:t>串</a:t>
            </a:r>
            <a:r>
              <a:rPr lang="zh-TW" altLang="en-US" sz="4000" dirty="0"/>
              <a:t>激式直流電機</a:t>
            </a:r>
          </a:p>
        </p:txBody>
      </p:sp>
      <p:pic>
        <p:nvPicPr>
          <p:cNvPr id="1430532" name="Picture 4" descr="圖3-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4950" y="1129221"/>
            <a:ext cx="5069986" cy="46630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0535" name="Text Box 7"/>
          <p:cNvSpPr txBox="1">
            <a:spLocks noChangeArrowheads="1"/>
          </p:cNvSpPr>
          <p:nvPr/>
        </p:nvSpPr>
        <p:spPr bwMode="auto">
          <a:xfrm>
            <a:off x="3361837" y="5930903"/>
            <a:ext cx="52562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串</a:t>
            </a:r>
            <a:r>
              <a:rPr lang="zh-TW" altLang="en-US" sz="4400" b="1" dirty="0">
                <a:solidFill>
                  <a:srgbClr val="18568B"/>
                </a:solidFill>
                <a:ea typeface="標楷體" panose="03000509000000000000" pitchFamily="65" charset="-120"/>
              </a:rPr>
              <a:t>激式直流電機</a:t>
            </a:r>
          </a:p>
        </p:txBody>
      </p:sp>
      <p:sp>
        <p:nvSpPr>
          <p:cNvPr id="2" name="向右箭號 1"/>
          <p:cNvSpPr/>
          <p:nvPr/>
        </p:nvSpPr>
        <p:spPr>
          <a:xfrm>
            <a:off x="5743852" y="1695635"/>
            <a:ext cx="1828800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6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0535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436676" name="Picture 4" descr="圖3-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784" y="885336"/>
            <a:ext cx="5273843" cy="40383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6679" name="Picture 7" descr="圖3-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177" y="885336"/>
            <a:ext cx="4716824" cy="4032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6682" name="Text Box 10"/>
          <p:cNvSpPr txBox="1">
            <a:spLocks noChangeArrowheads="1"/>
          </p:cNvSpPr>
          <p:nvPr/>
        </p:nvSpPr>
        <p:spPr bwMode="auto">
          <a:xfrm>
            <a:off x="516473" y="5484230"/>
            <a:ext cx="47164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長</a:t>
            </a:r>
            <a:r>
              <a:rPr lang="zh-TW" altLang="en-US" sz="3200" b="1" dirty="0">
                <a:solidFill>
                  <a:srgbClr val="18568B"/>
                </a:solidFill>
                <a:ea typeface="標楷體" panose="03000509000000000000" pitchFamily="65" charset="-120"/>
              </a:rPr>
              <a:t>分激式直流複激電機</a:t>
            </a:r>
          </a:p>
        </p:txBody>
      </p:sp>
      <p:sp>
        <p:nvSpPr>
          <p:cNvPr id="1436683" name="Text Box 11"/>
          <p:cNvSpPr txBox="1">
            <a:spLocks noChangeArrowheads="1"/>
          </p:cNvSpPr>
          <p:nvPr/>
        </p:nvSpPr>
        <p:spPr bwMode="auto">
          <a:xfrm>
            <a:off x="6240464" y="5484230"/>
            <a:ext cx="4427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短</a:t>
            </a:r>
            <a:r>
              <a:rPr lang="zh-TW" altLang="en-US" sz="3200" b="1" dirty="0">
                <a:solidFill>
                  <a:srgbClr val="18568B"/>
                </a:solidFill>
                <a:ea typeface="標楷體" panose="03000509000000000000" pitchFamily="65" charset="-120"/>
              </a:rPr>
              <a:t>分激式直流複激電機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1349406" y="1340528"/>
            <a:ext cx="1828800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3617757" y="1429305"/>
            <a:ext cx="1229452" cy="204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5400000">
            <a:off x="2677989" y="2216354"/>
            <a:ext cx="1055917" cy="2286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4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6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6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3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3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682" grpId="0"/>
      <p:bldP spid="1436683" grpId="0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直流發電機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7" y="1841294"/>
            <a:ext cx="5762599" cy="43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00" y="1991900"/>
            <a:ext cx="5474660" cy="432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840854" y="6271551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直流多用途電機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239957" y="6311900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直流多用途電機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857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直流永磁式發動機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剖面圖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1" y="1190101"/>
            <a:ext cx="7847860" cy="515418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75668" y="6424189"/>
            <a:ext cx="284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直流永磁式發動機</a:t>
            </a:r>
          </a:p>
        </p:txBody>
      </p:sp>
    </p:spTree>
    <p:extLst>
      <p:ext uri="{BB962C8B-B14F-4D97-AF65-F5344CB8AC3E}">
        <p14:creationId xmlns:p14="http://schemas.microsoft.com/office/powerpoint/2010/main" val="25163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分激式直流電動機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52" y="1175267"/>
            <a:ext cx="6933461" cy="5280498"/>
          </a:xfrm>
        </p:spPr>
      </p:pic>
      <p:sp>
        <p:nvSpPr>
          <p:cNvPr id="3" name="矩形 2"/>
          <p:cNvSpPr/>
          <p:nvPr/>
        </p:nvSpPr>
        <p:spPr>
          <a:xfrm>
            <a:off x="4822885" y="645576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分激式直流電動機</a:t>
            </a:r>
          </a:p>
        </p:txBody>
      </p:sp>
    </p:spTree>
    <p:extLst>
      <p:ext uri="{BB962C8B-B14F-4D97-AF65-F5344CB8AC3E}">
        <p14:creationId xmlns:p14="http://schemas.microsoft.com/office/powerpoint/2010/main" val="8438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直流發電機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92" y="1836457"/>
            <a:ext cx="5762599" cy="43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391" y="1836457"/>
            <a:ext cx="5762599" cy="432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840854" y="6271551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直流永磁電機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257712" y="6271551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直流永磁電機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72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1442" y="314205"/>
            <a:ext cx="8596668" cy="38807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sz="2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變壓器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3037351"/>
            <a:ext cx="5096497" cy="3820649"/>
          </a:xfrm>
          <a:prstGeom prst="rect">
            <a:avLst/>
          </a:prstGeom>
        </p:spPr>
      </p:pic>
      <p:pic>
        <p:nvPicPr>
          <p:cNvPr id="5" name="內容版面配置區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19" y="3037350"/>
            <a:ext cx="5447364" cy="38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47548" y="2505809"/>
            <a:ext cx="8596668" cy="20925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115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交流機</a:t>
            </a:r>
          </a:p>
        </p:txBody>
      </p:sp>
    </p:spTree>
    <p:extLst>
      <p:ext uri="{BB962C8B-B14F-4D97-AF65-F5344CB8AC3E}">
        <p14:creationId xmlns:p14="http://schemas.microsoft.com/office/powerpoint/2010/main" val="29833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發電機原理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在靠近磁鐵凹槽處，裝上兩個繞在軟鐵芯上的 線圈，分別對準磁鐵的兩極。搖轉線圈時，線 圈導線中就感應出交流電。每當線圈轉半周， </a:t>
            </a:r>
            <a:r>
              <a:rPr lang="zh-TW" altLang="en-US" sz="2800" dirty="0">
                <a:solidFill>
                  <a:srgbClr val="FF0000"/>
                </a:solidFill>
              </a:rPr>
              <a:t>線圈對應的磁極就改變一次，電流方向也跟著 改變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>
                <a:solidFill>
                  <a:srgbClr val="FF0000"/>
                </a:solidFill>
              </a:rPr>
              <a:t>發電機</a:t>
            </a:r>
            <a:r>
              <a:rPr lang="en-US" altLang="zh-TW" sz="2800" dirty="0"/>
              <a:t>(generator)</a:t>
            </a:r>
            <a:r>
              <a:rPr lang="zh-TW" altLang="en-US" sz="2800" dirty="0"/>
              <a:t>：</a:t>
            </a:r>
            <a:r>
              <a:rPr lang="zh-TW" altLang="en-US" sz="2800" dirty="0">
                <a:solidFill>
                  <a:srgbClr val="00B0F0"/>
                </a:solidFill>
              </a:rPr>
              <a:t>一種將機械能轉換為電能的設備。</a:t>
            </a:r>
            <a:r>
              <a:rPr lang="zh-TW" altLang="en-US" sz="2800" dirty="0"/>
              <a:t>基本 上可分為直流發電機</a:t>
            </a:r>
            <a:r>
              <a:rPr lang="en-US" altLang="zh-TW" sz="2800" dirty="0"/>
              <a:t>(DC generator)</a:t>
            </a:r>
            <a:r>
              <a:rPr lang="zh-TW" altLang="en-US" sz="2800" dirty="0"/>
              <a:t>與交流發電機</a:t>
            </a:r>
            <a:r>
              <a:rPr lang="en-US" altLang="zh-TW" sz="2800" dirty="0"/>
              <a:t>(AC generator)</a:t>
            </a:r>
            <a:r>
              <a:rPr lang="zh-TW" altLang="en-US" sz="2800" dirty="0"/>
              <a:t>兩種，交流發電機又可分為</a:t>
            </a:r>
            <a:r>
              <a:rPr lang="zh-TW" altLang="en-US" sz="2800" dirty="0">
                <a:solidFill>
                  <a:srgbClr val="FF0000"/>
                </a:solidFill>
              </a:rPr>
              <a:t>單相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en-US" altLang="zh-TW" sz="2800" dirty="0"/>
              <a:t>single phase) </a:t>
            </a:r>
            <a:r>
              <a:rPr lang="zh-TW" altLang="en-US" sz="2800" dirty="0"/>
              <a:t>及</a:t>
            </a:r>
            <a:r>
              <a:rPr lang="zh-TW" altLang="en-US" sz="2800" dirty="0">
                <a:solidFill>
                  <a:srgbClr val="FF0000"/>
                </a:solidFill>
              </a:rPr>
              <a:t>三相</a:t>
            </a:r>
            <a:r>
              <a:rPr lang="en-US" altLang="zh-TW" sz="2800" dirty="0"/>
              <a:t>(three phase)</a:t>
            </a:r>
            <a:r>
              <a:rPr lang="zh-TW" altLang="en-US" sz="2800" dirty="0"/>
              <a:t>兩種。 </a:t>
            </a:r>
          </a:p>
        </p:txBody>
      </p:sp>
    </p:spTree>
    <p:extLst>
      <p:ext uri="{BB962C8B-B14F-4D97-AF65-F5344CB8AC3E}">
        <p14:creationId xmlns:p14="http://schemas.microsoft.com/office/powerpoint/2010/main" val="5240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交流機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69282"/>
            <a:ext cx="8596668" cy="4653449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</a:rPr>
              <a:t>同步電動機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構造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r>
              <a:rPr lang="zh-TW" altLang="en-US" sz="2800" dirty="0"/>
              <a:t>同步電動機構造與同步發電機轉磁式結構相同，定子為電 樞 繞 組，轉子為磁場繞組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 </a:t>
            </a:r>
            <a:r>
              <a:rPr lang="en-US" altLang="zh-TW" sz="2800" dirty="0"/>
              <a:t>(1)</a:t>
            </a:r>
            <a:r>
              <a:rPr lang="zh-TW" altLang="en-US" sz="2800" dirty="0">
                <a:solidFill>
                  <a:srgbClr val="FF0000"/>
                </a:solidFill>
              </a:rPr>
              <a:t>定子</a:t>
            </a:r>
            <a:r>
              <a:rPr lang="zh-TW" altLang="en-US" sz="2800" dirty="0"/>
              <a:t>：電樞繞組，加三相交流電源後，產生同步速率旋轉磁場 於定子鐵心。 </a:t>
            </a:r>
            <a:endParaRPr lang="en-US" altLang="zh-TW" sz="2800" dirty="0" smtClean="0"/>
          </a:p>
          <a:p>
            <a:r>
              <a:rPr lang="en-US" altLang="zh-TW" sz="2800" dirty="0" smtClean="0"/>
              <a:t>(</a:t>
            </a:r>
            <a:r>
              <a:rPr lang="en-US" altLang="zh-TW" sz="2800" dirty="0"/>
              <a:t>2)</a:t>
            </a:r>
            <a:r>
              <a:rPr lang="zh-TW" altLang="en-US" sz="2800" dirty="0">
                <a:solidFill>
                  <a:srgbClr val="FF0000"/>
                </a:solidFill>
              </a:rPr>
              <a:t>轉 子</a:t>
            </a:r>
            <a:r>
              <a:rPr lang="zh-TW" altLang="en-US" sz="2800" dirty="0"/>
              <a:t>：磁場繞組，加直流電源時產生固定磁極。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61080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轉子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：由矽鋼片、主勵磁繞組、阻尼繞組所組成。轉子通常為凸極單層繞組。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阻尼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繞組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位於轉子極面上，一般為銅或鋁合金構成，前後有短路環將所有阻尼條短路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就像 鼠籠式馬達轉子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，依結構可分全阻尼及半阻尼，其功能在限制定子繞組的突增電流及避免並 聯電流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追逐。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主激磁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繞組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：勵磁繞組接受一直流電流在轉子極面上產生相鄰相異的磁極 ： ，磁極數可為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8……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245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同步</a:t>
            </a:r>
            <a:r>
              <a:rPr lang="zh-TW" altLang="en-US" dirty="0"/>
              <a:t>發電機的等效電路</a:t>
            </a:r>
          </a:p>
        </p:txBody>
      </p:sp>
      <p:pic>
        <p:nvPicPr>
          <p:cNvPr id="2533380" name="Picture 4" descr="圖8-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2273" y="1644712"/>
            <a:ext cx="6066386" cy="4259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33382" name="Text Box 6"/>
          <p:cNvSpPr txBox="1">
            <a:spLocks noChangeArrowheads="1"/>
          </p:cNvSpPr>
          <p:nvPr/>
        </p:nvSpPr>
        <p:spPr bwMode="auto">
          <a:xfrm>
            <a:off x="2333260" y="5618285"/>
            <a:ext cx="5976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18568B"/>
                </a:solidFill>
                <a:ea typeface="標楷體" panose="03000509000000000000" pitchFamily="65" charset="-120"/>
              </a:rPr>
              <a:t>同步</a:t>
            </a:r>
            <a:r>
              <a:rPr lang="zh-TW" altLang="en-US" b="1" dirty="0">
                <a:solidFill>
                  <a:srgbClr val="18568B"/>
                </a:solidFill>
                <a:ea typeface="標楷體" panose="03000509000000000000" pitchFamily="65" charset="-120"/>
              </a:rPr>
              <a:t>發電機等效電路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3684233" y="2687675"/>
            <a:ext cx="1828800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338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zh-TW" altLang="en-US" sz="2800" b="1" dirty="0">
                <a:solidFill>
                  <a:srgbClr val="FF0000"/>
                </a:solidFill>
              </a:rPr>
              <a:t>開路特性：</a:t>
            </a:r>
          </a:p>
        </p:txBody>
      </p:sp>
      <p:pic>
        <p:nvPicPr>
          <p:cNvPr id="2558980" name="Picture 4" descr="圖8-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1337" y="1831610"/>
            <a:ext cx="6793652" cy="37599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3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5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256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zh-TW" altLang="en-US" sz="3200" b="1" dirty="0">
                <a:solidFill>
                  <a:srgbClr val="FF0000"/>
                </a:solidFill>
              </a:rPr>
              <a:t>短路實驗：</a:t>
            </a:r>
          </a:p>
        </p:txBody>
      </p:sp>
      <p:pic>
        <p:nvPicPr>
          <p:cNvPr id="2564100" name="Picture 4" descr="圖8-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844675"/>
            <a:ext cx="6911975" cy="368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1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三相同步機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91900"/>
            <a:ext cx="5762599" cy="43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333401" y="1924432"/>
            <a:ext cx="5762599" cy="432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185140" y="6373400"/>
            <a:ext cx="553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三相凸極式同步機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091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7109" y="-246630"/>
            <a:ext cx="5128120" cy="6840580"/>
          </a:xfrm>
        </p:spPr>
      </p:pic>
      <p:sp>
        <p:nvSpPr>
          <p:cNvPr id="3" name="文字方塊 2"/>
          <p:cNvSpPr txBox="1"/>
          <p:nvPr/>
        </p:nvSpPr>
        <p:spPr>
          <a:xfrm>
            <a:off x="3745606" y="5831135"/>
            <a:ext cx="283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三相感應電動機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633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22" y="671147"/>
            <a:ext cx="7760492" cy="4768754"/>
          </a:xfrm>
        </p:spPr>
      </p:pic>
      <p:sp>
        <p:nvSpPr>
          <p:cNvPr id="5" name="文字方塊 4"/>
          <p:cNvSpPr txBox="1"/>
          <p:nvPr/>
        </p:nvSpPr>
        <p:spPr>
          <a:xfrm>
            <a:off x="2830344" y="5622603"/>
            <a:ext cx="429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三相感應電動機剖面圖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278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hlink"/>
                </a:solidFill>
                <a:latin typeface="Times New Roman" panose="02020603050405020304" pitchFamily="18" charset="0"/>
                <a:ea typeface="華康中圓體" pitchFamily="49" charset="-120"/>
              </a:rPr>
              <a:t>理想</a:t>
            </a:r>
            <a:r>
              <a:rPr lang="zh-TW" altLang="en-US" dirty="0" smtClean="0">
                <a:solidFill>
                  <a:schemeClr val="hlink"/>
                </a:solidFill>
                <a:latin typeface="Times New Roman" panose="02020603050405020304" pitchFamily="18" charset="0"/>
                <a:ea typeface="華康中圓體" pitchFamily="49" charset="-120"/>
              </a:rPr>
              <a:t>變壓器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hangingPunct="0"/>
            <a:r>
              <a:rPr kumimoji="0" lang="en-US" altLang="zh-TW" sz="3600" dirty="0" smtClean="0">
                <a:latin typeface="Times New Roman" panose="02020603050405020304" pitchFamily="18" charset="0"/>
                <a:ea typeface="華康中圓體" pitchFamily="49" charset="-120"/>
              </a:rPr>
              <a:t>1.</a:t>
            </a:r>
            <a:r>
              <a:rPr kumimoji="0" lang="zh-TW" altLang="en-US" sz="3600" dirty="0" smtClean="0">
                <a:latin typeface="Times New Roman" panose="02020603050405020304" pitchFamily="18" charset="0"/>
                <a:ea typeface="華康中圓體" pitchFamily="49" charset="-120"/>
              </a:rPr>
              <a:t>鐵心無磁滯損失及渦流損失。</a:t>
            </a:r>
          </a:p>
          <a:p>
            <a:pPr eaLnBrk="0" hangingPunct="0"/>
            <a:r>
              <a:rPr kumimoji="0" lang="en-US" altLang="zh-TW" sz="3600" dirty="0" smtClean="0">
                <a:latin typeface="Times New Roman" panose="02020603050405020304" pitchFamily="18" charset="0"/>
                <a:ea typeface="華康中圓體" pitchFamily="49" charset="-120"/>
              </a:rPr>
              <a:t>2.</a:t>
            </a:r>
            <a:r>
              <a:rPr kumimoji="0" lang="zh-TW" altLang="en-US" sz="3600" dirty="0" smtClean="0">
                <a:latin typeface="Times New Roman" panose="02020603050405020304" pitchFamily="18" charset="0"/>
                <a:ea typeface="華康中圓體" pitchFamily="49" charset="-120"/>
              </a:rPr>
              <a:t>鐵心無磁阻，磁化曲線為直線。</a:t>
            </a:r>
          </a:p>
          <a:p>
            <a:pPr eaLnBrk="0" hangingPunct="0"/>
            <a:r>
              <a:rPr kumimoji="0" lang="en-US" altLang="zh-TW" sz="3600" dirty="0" smtClean="0">
                <a:latin typeface="Times New Roman" panose="02020603050405020304" pitchFamily="18" charset="0"/>
                <a:ea typeface="華康中圓體" pitchFamily="49" charset="-120"/>
              </a:rPr>
              <a:t>3.</a:t>
            </a:r>
            <a:r>
              <a:rPr kumimoji="0" lang="zh-TW" altLang="en-US" sz="3600" dirty="0" smtClean="0">
                <a:latin typeface="Times New Roman" panose="02020603050405020304" pitchFamily="18" charset="0"/>
                <a:ea typeface="華康中圓體" pitchFamily="49" charset="-120"/>
              </a:rPr>
              <a:t>線圈無電阻，無銅損。</a:t>
            </a:r>
          </a:p>
          <a:p>
            <a:pPr eaLnBrk="0" hangingPunct="0"/>
            <a:r>
              <a:rPr kumimoji="0" lang="en-US" altLang="zh-TW" sz="3600" dirty="0" smtClean="0">
                <a:latin typeface="Times New Roman" panose="02020603050405020304" pitchFamily="18" charset="0"/>
                <a:ea typeface="華康中圓體" pitchFamily="49" charset="-120"/>
              </a:rPr>
              <a:t>4.</a:t>
            </a:r>
            <a:r>
              <a:rPr kumimoji="0" lang="zh-TW" altLang="en-US" sz="3600" dirty="0" smtClean="0">
                <a:latin typeface="Times New Roman" panose="02020603050405020304" pitchFamily="18" charset="0"/>
                <a:ea typeface="華康中圓體" pitchFamily="49" charset="-120"/>
              </a:rPr>
              <a:t>磁通完全耦合無漏磁。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61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00" y="275789"/>
            <a:ext cx="7115535" cy="5737476"/>
          </a:xfrm>
        </p:spPr>
      </p:pic>
      <p:sp>
        <p:nvSpPr>
          <p:cNvPr id="3" name="矩形 2"/>
          <p:cNvSpPr/>
          <p:nvPr/>
        </p:nvSpPr>
        <p:spPr>
          <a:xfrm>
            <a:off x="3873472" y="6085466"/>
            <a:ext cx="350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單</a:t>
            </a:r>
            <a:r>
              <a:rPr lang="zh-TW" altLang="en-US" sz="2800" dirty="0" smtClean="0"/>
              <a:t>相</a:t>
            </a:r>
            <a:r>
              <a:rPr lang="zh-TW" altLang="en-US" sz="2800" dirty="0"/>
              <a:t>感應電動機</a:t>
            </a:r>
          </a:p>
        </p:txBody>
      </p:sp>
    </p:spTree>
    <p:extLst>
      <p:ext uri="{BB962C8B-B14F-4D97-AF65-F5344CB8AC3E}">
        <p14:creationId xmlns:p14="http://schemas.microsoft.com/office/powerpoint/2010/main" val="37817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50" y="609601"/>
            <a:ext cx="7219554" cy="5210908"/>
          </a:xfrm>
        </p:spPr>
      </p:pic>
      <p:sp>
        <p:nvSpPr>
          <p:cNvPr id="5" name="文字方塊 4"/>
          <p:cNvSpPr txBox="1"/>
          <p:nvPr/>
        </p:nvSpPr>
        <p:spPr>
          <a:xfrm>
            <a:off x="3868613" y="6114972"/>
            <a:ext cx="429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單</a:t>
            </a:r>
            <a:r>
              <a:rPr lang="zh-TW" altLang="en-US" sz="2800" dirty="0" smtClean="0"/>
              <a:t>相感應電動機剖面圖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07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單相感應電動機的旋轉原理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sz="3200" dirty="0"/>
              <a:t>單相感應電動機的構造，</a:t>
            </a:r>
            <a:r>
              <a:rPr lang="zh-TW" altLang="en-US" sz="3200" dirty="0">
                <a:solidFill>
                  <a:srgbClr val="0000FF"/>
                </a:solidFill>
              </a:rPr>
              <a:t>轉子為</a:t>
            </a:r>
            <a:r>
              <a:rPr lang="zh-TW" altLang="en-US" sz="3200" b="1" dirty="0">
                <a:solidFill>
                  <a:srgbClr val="0000FF"/>
                </a:solidFill>
              </a:rPr>
              <a:t>鼠籠式</a:t>
            </a:r>
            <a:r>
              <a:rPr lang="zh-TW" altLang="en-US" sz="3200" dirty="0" smtClean="0">
                <a:solidFill>
                  <a:srgbClr val="0000FF"/>
                </a:solidFill>
              </a:rPr>
              <a:t>，定子</a:t>
            </a:r>
            <a:r>
              <a:rPr lang="zh-TW" altLang="en-US" sz="3200" dirty="0">
                <a:solidFill>
                  <a:srgbClr val="0000FF"/>
                </a:solidFill>
              </a:rPr>
              <a:t>只有</a:t>
            </a:r>
            <a:r>
              <a:rPr lang="zh-TW" altLang="en-US" sz="3200" b="1" dirty="0">
                <a:solidFill>
                  <a:srgbClr val="0000FF"/>
                </a:solidFill>
              </a:rPr>
              <a:t>單相繞組</a:t>
            </a:r>
            <a:r>
              <a:rPr lang="zh-TW" altLang="en-US" sz="3200" dirty="0"/>
              <a:t>，當</a:t>
            </a:r>
            <a:r>
              <a:rPr lang="zh-TW" altLang="en-US" sz="3200" dirty="0">
                <a:solidFill>
                  <a:srgbClr val="0000FF"/>
                </a:solidFill>
              </a:rPr>
              <a:t>加入單相交流電源時，只能產生交變磁場，不能產生旋轉磁場，故無法啟動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>
                <a:solidFill>
                  <a:srgbClr val="0000FF"/>
                </a:solidFill>
              </a:rPr>
              <a:t>若</a:t>
            </a:r>
            <a:r>
              <a:rPr lang="zh-TW" altLang="en-US" sz="3200" dirty="0">
                <a:solidFill>
                  <a:srgbClr val="0000FF"/>
                </a:solidFill>
              </a:rPr>
              <a:t>以</a:t>
            </a:r>
            <a:r>
              <a:rPr lang="zh-TW" altLang="en-US" sz="3200" b="1" dirty="0">
                <a:solidFill>
                  <a:srgbClr val="0000FF"/>
                </a:solidFill>
              </a:rPr>
              <a:t>外力</a:t>
            </a:r>
            <a:r>
              <a:rPr lang="zh-TW" altLang="en-US" sz="3200" dirty="0">
                <a:solidFill>
                  <a:srgbClr val="0000FF"/>
                </a:solidFill>
              </a:rPr>
              <a:t>將轉子朝某方向啟動後，即能產生轉矩並朝啟動方向維持運轉</a:t>
            </a:r>
            <a:r>
              <a:rPr lang="zh-TW" altLang="en-US" sz="3200" dirty="0"/>
              <a:t>，然而因所產生的是單相脈動轉矩，故運轉時的振動及噪音均較相同容量的三相感應電動機大，而此現象可用</a:t>
            </a:r>
            <a:r>
              <a:rPr lang="zh-TW" altLang="en-US" sz="3200" b="1" dirty="0">
                <a:solidFill>
                  <a:srgbClr val="0000FF"/>
                </a:solidFill>
              </a:rPr>
              <a:t>雙旋轉磁場理論</a:t>
            </a:r>
            <a:r>
              <a:rPr lang="zh-TW" altLang="en-US" sz="3200" dirty="0"/>
              <a:t>來解釋。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42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單相感應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電動機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-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構造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10446386" cy="388077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</a:rPr>
              <a:t>單相感應電動機為了啟動時能產生旋轉磁場，定子繞組有</a:t>
            </a:r>
            <a:r>
              <a:rPr lang="zh-TW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運轉繞組</a:t>
            </a:r>
            <a:r>
              <a:rPr lang="zh-TW" altLang="en-US" sz="3200" dirty="0">
                <a:latin typeface="Times New Roman" panose="02020603050405020304" pitchFamily="18" charset="0"/>
              </a:rPr>
              <a:t>（或稱</a:t>
            </a:r>
            <a:r>
              <a:rPr lang="zh-TW" altLang="en-US" sz="3200" b="1" dirty="0">
                <a:latin typeface="Times New Roman" panose="02020603050405020304" pitchFamily="18" charset="0"/>
              </a:rPr>
              <a:t>主繞組</a:t>
            </a:r>
            <a:r>
              <a:rPr lang="zh-TW" altLang="en-US" sz="3200" dirty="0">
                <a:latin typeface="Times New Roman" panose="02020603050405020304" pitchFamily="18" charset="0"/>
              </a:rPr>
              <a:t>－</a:t>
            </a:r>
            <a:r>
              <a:rPr lang="en-US" altLang="zh-TW" sz="3200" dirty="0">
                <a:latin typeface="Times New Roman" panose="02020603050405020304" pitchFamily="18" charset="0"/>
              </a:rPr>
              <a:t>Main winding</a:t>
            </a:r>
            <a:r>
              <a:rPr lang="zh-TW" altLang="en-US" sz="3200" dirty="0">
                <a:latin typeface="Times New Roman" panose="02020603050405020304" pitchFamily="18" charset="0"/>
              </a:rPr>
              <a:t>）及</a:t>
            </a:r>
            <a:r>
              <a:rPr lang="zh-TW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啟動繞組</a:t>
            </a:r>
            <a:r>
              <a:rPr lang="zh-TW" altLang="en-US" sz="3200" dirty="0">
                <a:latin typeface="Times New Roman" panose="02020603050405020304" pitchFamily="18" charset="0"/>
              </a:rPr>
              <a:t>（或稱</a:t>
            </a:r>
            <a:r>
              <a:rPr lang="zh-TW" altLang="en-US" sz="3200" b="1" dirty="0">
                <a:latin typeface="Times New Roman" panose="02020603050405020304" pitchFamily="18" charset="0"/>
              </a:rPr>
              <a:t>輔助繞組</a:t>
            </a:r>
            <a:r>
              <a:rPr lang="zh-TW" altLang="en-US" sz="3200" dirty="0">
                <a:latin typeface="Times New Roman" panose="02020603050405020304" pitchFamily="18" charset="0"/>
              </a:rPr>
              <a:t>－</a:t>
            </a:r>
            <a:r>
              <a:rPr lang="en-US" altLang="zh-TW" sz="3200" dirty="0">
                <a:latin typeface="Times New Roman" panose="02020603050405020304" pitchFamily="18" charset="0"/>
              </a:rPr>
              <a:t>Auxiliary winding</a:t>
            </a:r>
            <a:r>
              <a:rPr lang="zh-TW" altLang="en-US" sz="3200" dirty="0">
                <a:latin typeface="Times New Roman" panose="02020603050405020304" pitchFamily="18" charset="0"/>
              </a:rPr>
              <a:t>），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兩繞組裝置位置相差 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90°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電機角，及啟動繞組電流 </a:t>
            </a:r>
            <a:r>
              <a:rPr lang="en-US" altLang="zh-TW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TW" sz="3200" i="1" baseline="-25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相位</a:t>
            </a:r>
            <a:r>
              <a:rPr lang="zh-TW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超前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運轉繞組電流 </a:t>
            </a:r>
            <a:r>
              <a:rPr lang="en-US" altLang="zh-TW" sz="32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TW" sz="3200" i="1" baseline="-25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90°</a:t>
            </a:r>
            <a:r>
              <a:rPr lang="zh-TW" altLang="en-US" sz="3200" dirty="0">
                <a:latin typeface="Times New Roman" panose="02020603050405020304" pitchFamily="18" charset="0"/>
              </a:rPr>
              <a:t>，如此即可產生旋轉</a:t>
            </a:r>
            <a:r>
              <a:rPr lang="zh-TW" altLang="en-US" sz="3200" dirty="0" smtClean="0">
                <a:latin typeface="Times New Roman" panose="02020603050405020304" pitchFamily="18" charset="0"/>
              </a:rPr>
              <a:t>磁場</a:t>
            </a:r>
            <a:r>
              <a:rPr lang="zh-TW" altLang="en-US" sz="3200" dirty="0">
                <a:latin typeface="Times New Roman" panose="02020603050405020304" pitchFamily="18" charset="0"/>
              </a:rPr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80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單相感應電動機：</a:t>
            </a:r>
            <a:r>
              <a:rPr lang="zh-TW" altLang="en-US" dirty="0">
                <a:solidFill>
                  <a:srgbClr val="FF0000"/>
                </a:solidFill>
              </a:rPr>
              <a:t>沒有啟動能力，須加啟動繞組使之啟動，依起動法可分為</a:t>
            </a:r>
            <a:r>
              <a:rPr lang="zh-TW" altLang="en-US" dirty="0"/>
              <a:t>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</a:rPr>
              <a:t>分相式電動機</a:t>
            </a:r>
            <a:endParaRPr lang="en-US" altLang="zh-TW" sz="4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電容式電動機</a:t>
            </a:r>
            <a:endParaRPr lang="en-US" altLang="zh-TW" sz="4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蔽極式</a:t>
            </a:r>
            <a:r>
              <a:rPr lang="zh-TW" alt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電動機</a:t>
            </a:r>
          </a:p>
        </p:txBody>
      </p:sp>
    </p:spTree>
    <p:extLst>
      <p:ext uri="{BB962C8B-B14F-4D97-AF65-F5344CB8AC3E}">
        <p14:creationId xmlns:p14="http://schemas.microsoft.com/office/powerpoint/2010/main" val="33468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交流換向</a:t>
            </a:r>
            <a:r>
              <a:rPr lang="zh-TW" altLang="en-US" dirty="0" smtClean="0"/>
              <a:t>電動機</a:t>
            </a:r>
            <a:r>
              <a:rPr lang="en-US" altLang="zh-TW" dirty="0" smtClean="0"/>
              <a:t>:</a:t>
            </a:r>
            <a:r>
              <a:rPr lang="zh-TW" altLang="en-US" dirty="0" smtClean="0">
                <a:solidFill>
                  <a:srgbClr val="FF0000"/>
                </a:solidFill>
              </a:rPr>
              <a:t>採</a:t>
            </a:r>
            <a:r>
              <a:rPr lang="zh-TW" altLang="en-US" dirty="0">
                <a:solidFill>
                  <a:srgbClr val="FF0000"/>
                </a:solidFill>
              </a:rPr>
              <a:t>具有</a:t>
            </a:r>
            <a:r>
              <a:rPr lang="zh-TW" altLang="en-US" dirty="0" smtClean="0">
                <a:solidFill>
                  <a:srgbClr val="FF0000"/>
                </a:solidFill>
              </a:rPr>
              <a:t>換向器及電刷直流轉子</a:t>
            </a:r>
            <a:r>
              <a:rPr lang="zh-TW" altLang="en-US" dirty="0" smtClean="0">
                <a:latin typeface="Times New Roman" panose="02020603050405020304" pitchFamily="18" charset="0"/>
              </a:rPr>
              <a:t>，由啟動之方法可分別為</a:t>
            </a:r>
            <a:r>
              <a:rPr lang="en-US" altLang="zh-TW" dirty="0" smtClean="0">
                <a:latin typeface="Times New Roman" panose="02020603050405020304" pitchFamily="18" charset="0"/>
              </a:rPr>
              <a:t>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串激式電動機</a:t>
            </a:r>
            <a:endParaRPr lang="en-US" altLang="zh-TW" sz="4400" dirty="0" smtClean="0"/>
          </a:p>
          <a:p>
            <a:r>
              <a:rPr lang="zh-TW" altLang="en-US" sz="4400" dirty="0" smtClean="0"/>
              <a:t>推斥式電動機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681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電容啟動式感應電動機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>
                <a:latin typeface="Times New Roman" panose="02020603050405020304" pitchFamily="18" charset="0"/>
              </a:rPr>
              <a:t>電容啟動式感應電動機的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啟動繞組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串聯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一個高電容量且具有極性的電解質啟動電容器 </a:t>
            </a:r>
            <a:r>
              <a:rPr lang="en-US" altLang="zh-TW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TW" sz="3200" i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和離心開關，再與運轉繞組並聯接於單相交流電源</a:t>
            </a:r>
            <a:r>
              <a:rPr lang="zh-TW" altLang="en-US" sz="3200" dirty="0">
                <a:latin typeface="Times New Roman" panose="02020603050405020304" pitchFamily="18" charset="0"/>
              </a:rPr>
              <a:t>。轉子轉速達 </a:t>
            </a:r>
            <a:r>
              <a:rPr lang="en-US" altLang="zh-TW" sz="3200" dirty="0">
                <a:latin typeface="Times New Roman" panose="02020603050405020304" pitchFamily="18" charset="0"/>
              </a:rPr>
              <a:t>75%</a:t>
            </a:r>
            <a:r>
              <a:rPr lang="zh-TW" altLang="en-US" sz="3200" dirty="0">
                <a:latin typeface="Times New Roman" panose="02020603050405020304" pitchFamily="18" charset="0"/>
              </a:rPr>
              <a:t>同步轉速時，離心開關 </a:t>
            </a:r>
            <a:r>
              <a:rPr lang="en-US" altLang="zh-TW" sz="3200" dirty="0">
                <a:latin typeface="Times New Roman" panose="02020603050405020304" pitchFamily="18" charset="0"/>
              </a:rPr>
              <a:t>S.W. </a:t>
            </a:r>
            <a:r>
              <a:rPr lang="zh-TW" altLang="en-US" sz="3200" dirty="0">
                <a:latin typeface="Times New Roman" panose="02020603050405020304" pitchFamily="18" charset="0"/>
              </a:rPr>
              <a:t>的 </a:t>
            </a:r>
            <a:r>
              <a:rPr lang="en-US" altLang="zh-TW" sz="3200" dirty="0">
                <a:latin typeface="Times New Roman" panose="02020603050405020304" pitchFamily="18" charset="0"/>
              </a:rPr>
              <a:t>b </a:t>
            </a:r>
            <a:r>
              <a:rPr lang="zh-TW" altLang="en-US" sz="3200" dirty="0">
                <a:latin typeface="Times New Roman" panose="02020603050405020304" pitchFamily="18" charset="0"/>
              </a:rPr>
              <a:t>接點跳脫切斷，啟動繞組電流，完成啟動並持續運轉。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63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永久電容式感應電動機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err="1">
                <a:latin typeface="Times New Roman" panose="02020603050405020304" pitchFamily="18" charset="0"/>
              </a:rPr>
              <a:t>永久電容式感應電動機的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啟動繞組串聯一個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低電容量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且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無極性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的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浸油紙式電容器</a:t>
            </a:r>
            <a:r>
              <a:rPr lang="zh-TW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i="1" baseline="-25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dirty="0" err="1">
                <a:latin typeface="Times New Roman" panose="02020603050405020304" pitchFamily="18" charset="0"/>
              </a:rPr>
              <a:t>，再與運轉繞組並聯接於單相交流電源</a:t>
            </a:r>
            <a:r>
              <a:rPr lang="en-US" altLang="en-US" sz="2800" dirty="0">
                <a:latin typeface="Times New Roman" panose="02020603050405020304" pitchFamily="18" charset="0"/>
              </a:rPr>
              <a:t>。</a:t>
            </a:r>
            <a:r>
              <a:rPr lang="zh-TW" altLang="en-US" sz="2800" dirty="0">
                <a:latin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電動機在啟動及運轉時，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啟動繞組和電容器均接於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電源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上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。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72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8843" y="845492"/>
            <a:ext cx="8229600" cy="504825"/>
          </a:xfrm>
        </p:spPr>
        <p:txBody>
          <a:bodyPr/>
          <a:lstStyle/>
          <a:p>
            <a:pPr algn="l" eaLnBrk="1" hangingPunct="1">
              <a:lnSpc>
                <a:spcPct val="75000"/>
              </a:lnSpc>
            </a:pP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(2)</a:t>
            </a: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特性</a:t>
            </a:r>
            <a:r>
              <a:rPr lang="zh-TW" altLang="en-US" sz="2800" dirty="0">
                <a:latin typeface="Times New Roman" panose="02020603050405020304" pitchFamily="18" charset="0"/>
              </a:rPr>
              <a:t>：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843" y="1279111"/>
            <a:ext cx="8229600" cy="3876675"/>
          </a:xfrm>
        </p:spPr>
        <p:txBody>
          <a:bodyPr/>
          <a:lstStyle/>
          <a:p>
            <a:pPr marL="400050" indent="-40005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None/>
            </a:pPr>
            <a:r>
              <a:rPr lang="zh-TW" altLang="en-US" sz="2800" dirty="0">
                <a:latin typeface="Times New Roman" panose="02020603050405020304" pitchFamily="18" charset="0"/>
              </a:rPr>
              <a:t>　 </a:t>
            </a:r>
            <a:r>
              <a:rPr lang="en-US" altLang="en-US" sz="2800" dirty="0">
                <a:latin typeface="Times New Roman" panose="02020603050405020304" pitchFamily="18" charset="0"/>
              </a:rPr>
              <a:t>除去離心開關，雖然改善了運轉特性，但為了保護輔助繞組（啟動繞組）在長時間接於電源的狀況下，不致被燒毀，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故須減低流經輔助繞組的電流，會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降低啟動轉矩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。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00050" indent="-40005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None/>
            </a:pPr>
            <a:r>
              <a:rPr lang="en-US" altLang="zh-TW" sz="2800" dirty="0">
                <a:latin typeface="Times New Roman" panose="02020603050405020304" pitchFamily="18" charset="0"/>
              </a:rPr>
              <a:t>(3)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適用</a:t>
            </a:r>
            <a:r>
              <a:rPr lang="en-US" altLang="en-US" sz="2800" dirty="0">
                <a:latin typeface="Times New Roman" panose="02020603050405020304" pitchFamily="18" charset="0"/>
              </a:rPr>
              <a:t>：</a:t>
            </a:r>
            <a:r>
              <a:rPr lang="zh-TW" altLang="en-US" sz="2800" dirty="0">
                <a:latin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電風扇、洗衣機及抽</a:t>
            </a:r>
            <a:r>
              <a:rPr lang="zh-TW" altLang="en-US" sz="2800" dirty="0">
                <a:latin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風機</a:t>
            </a:r>
            <a:r>
              <a:rPr lang="en-US" altLang="en-US" sz="2800" dirty="0">
                <a:latin typeface="Times New Roman" panose="02020603050405020304" pitchFamily="18" charset="0"/>
              </a:rPr>
              <a:t>…等。</a:t>
            </a:r>
            <a:endParaRPr lang="zh-TW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0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雙值電容式感應電動機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160589"/>
            <a:ext cx="8821773" cy="3880773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dirty="0">
                <a:latin typeface="Times New Roman" panose="02020603050405020304" pitchFamily="18" charset="0"/>
              </a:rPr>
              <a:t>雙值電容式感應電動機，具有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兩個電容器，一個專供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啟動用電容器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，另一個作為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啟動及運轉用電容器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lang="zh-TW" altLang="en-US" sz="2800" dirty="0">
                <a:latin typeface="Times New Roman" panose="02020603050405020304" pitchFamily="18" charset="0"/>
              </a:rPr>
              <a:t>。</a:t>
            </a:r>
            <a:r>
              <a:rPr lang="en-US" altLang="zh-TW" sz="2800" i="1" dirty="0"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latin typeface="Times New Roman" panose="02020603050405020304" pitchFamily="18" charset="0"/>
              </a:rPr>
              <a:t>S</a:t>
            </a:r>
            <a:r>
              <a:rPr lang="en-US" altLang="zh-TW" sz="2800" dirty="0">
                <a:latin typeface="Times New Roman" panose="02020603050405020304" pitchFamily="18" charset="0"/>
              </a:rPr>
              <a:t> </a:t>
            </a:r>
            <a:r>
              <a:rPr lang="zh-TW" altLang="en-US" sz="2800" dirty="0">
                <a:latin typeface="Times New Roman" panose="02020603050405020304" pitchFamily="18" charset="0"/>
              </a:rPr>
              <a:t>為高電容量有極性的電解質電容器，串聯離心開關；</a:t>
            </a:r>
            <a:r>
              <a:rPr lang="en-US" altLang="zh-TW" sz="2800" i="1" dirty="0"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latin typeface="Times New Roman" panose="02020603050405020304" pitchFamily="18" charset="0"/>
              </a:rPr>
              <a:t>E</a:t>
            </a:r>
            <a:r>
              <a:rPr lang="en-US" altLang="zh-TW" sz="2800" dirty="0">
                <a:latin typeface="Times New Roman" panose="02020603050405020304" pitchFamily="18" charset="0"/>
              </a:rPr>
              <a:t> </a:t>
            </a:r>
            <a:r>
              <a:rPr lang="zh-TW" altLang="en-US" sz="2800" dirty="0">
                <a:latin typeface="Times New Roman" panose="02020603050405020304" pitchFamily="18" charset="0"/>
              </a:rPr>
              <a:t>為低電容量無極性的浸油紙式電容器，啟動時 </a:t>
            </a:r>
            <a:r>
              <a:rPr lang="en-US" altLang="zh-TW" sz="2800" i="1" dirty="0"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latin typeface="Times New Roman" panose="02020603050405020304" pitchFamily="18" charset="0"/>
              </a:rPr>
              <a:t>S</a:t>
            </a:r>
            <a:r>
              <a:rPr lang="en-US" altLang="zh-TW" sz="2800" dirty="0">
                <a:latin typeface="Times New Roman" panose="02020603050405020304" pitchFamily="18" charset="0"/>
              </a:rPr>
              <a:t> </a:t>
            </a:r>
            <a:r>
              <a:rPr lang="zh-TW" altLang="en-US" sz="2800" dirty="0">
                <a:latin typeface="Times New Roman" panose="02020603050405020304" pitchFamily="18" charset="0"/>
              </a:rPr>
              <a:t>因與 </a:t>
            </a:r>
            <a:r>
              <a:rPr lang="en-US" altLang="zh-TW" sz="2800" i="1" dirty="0">
                <a:latin typeface="Times New Roman" panose="02020603050405020304" pitchFamily="18" charset="0"/>
              </a:rPr>
              <a:t>C</a:t>
            </a:r>
            <a:r>
              <a:rPr lang="en-US" altLang="zh-TW" sz="2800" i="1" baseline="-25000" dirty="0">
                <a:latin typeface="Times New Roman" panose="02020603050405020304" pitchFamily="18" charset="0"/>
              </a:rPr>
              <a:t>E</a:t>
            </a:r>
            <a:r>
              <a:rPr lang="en-US" altLang="zh-TW" sz="2800" dirty="0">
                <a:latin typeface="Times New Roman" panose="02020603050405020304" pitchFamily="18" charset="0"/>
              </a:rPr>
              <a:t> </a:t>
            </a:r>
            <a:r>
              <a:rPr lang="zh-TW" altLang="en-US" sz="2800" dirty="0">
                <a:latin typeface="Times New Roman" panose="02020603050405020304" pitchFamily="18" charset="0"/>
              </a:rPr>
              <a:t>並聯連接，故可提高啟動轉矩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Times New Roman" panose="02020603050405020304" pitchFamily="18" charset="0"/>
            </a:endParaRPr>
          </a:p>
          <a:p>
            <a:r>
              <a:rPr lang="zh-TW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特性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：</a:t>
            </a:r>
            <a:endParaRPr lang="en-US" altLang="zh-TW" sz="2800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Times New Roman" panose="02020603050405020304" pitchFamily="18" charset="0"/>
              </a:rPr>
              <a:t>具有</a:t>
            </a:r>
            <a:r>
              <a:rPr lang="zh-TW" altLang="en-US" sz="2800" dirty="0">
                <a:latin typeface="Times New Roman" panose="02020603050405020304" pitchFamily="18" charset="0"/>
              </a:rPr>
              <a:t>最好的啟動特性及運轉特性</a:t>
            </a:r>
            <a:r>
              <a:rPr lang="zh-TW" altLang="en-US" sz="2800" dirty="0" smtClean="0">
                <a:latin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Times New Roman" panose="02020603050405020304" pitchFamily="18" charset="0"/>
            </a:endParaRPr>
          </a:p>
          <a:p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適用</a:t>
            </a:r>
            <a:r>
              <a:rPr lang="zh-TW" altLang="en-US" sz="2800" dirty="0">
                <a:latin typeface="Times New Roman" panose="02020603050405020304" pitchFamily="18" charset="0"/>
              </a:rPr>
              <a:t>：</a:t>
            </a:r>
            <a:br>
              <a:rPr lang="zh-TW" altLang="en-US" sz="2800" dirty="0">
                <a:latin typeface="Times New Roman" panose="02020603050405020304" pitchFamily="18" charset="0"/>
              </a:rPr>
            </a:br>
            <a:r>
              <a:rPr lang="zh-TW" altLang="en-US" sz="2800" dirty="0">
                <a:latin typeface="Times New Roman" panose="02020603050405020304" pitchFamily="18" charset="0"/>
              </a:rPr>
              <a:t>冷氣機的壓縮機馬達。</a:t>
            </a:r>
          </a:p>
          <a:p>
            <a:endParaRPr lang="zh-TW" altLang="en-US" sz="2800" dirty="0">
              <a:latin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4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變壓器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2400" dirty="0" smtClean="0"/>
              <a:t>型式與結構</a:t>
            </a:r>
            <a:endParaRPr lang="en-US" altLang="zh-TW" sz="24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框架 6"/>
          <p:cNvSpPr/>
          <p:nvPr/>
        </p:nvSpPr>
        <p:spPr>
          <a:xfrm>
            <a:off x="4636654" y="2740530"/>
            <a:ext cx="3454400" cy="3075709"/>
          </a:xfrm>
          <a:prstGeom prst="frame">
            <a:avLst>
              <a:gd name="adj1" fmla="val 19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3389745" y="3583709"/>
            <a:ext cx="1847271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636652" y="4149972"/>
            <a:ext cx="600364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625108" y="4702950"/>
            <a:ext cx="600364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弧形 13"/>
          <p:cNvSpPr/>
          <p:nvPr/>
        </p:nvSpPr>
        <p:spPr>
          <a:xfrm>
            <a:off x="4959926" y="3588044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弧形 14"/>
          <p:cNvSpPr/>
          <p:nvPr/>
        </p:nvSpPr>
        <p:spPr>
          <a:xfrm>
            <a:off x="4955308" y="4141132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弧形 15"/>
          <p:cNvSpPr/>
          <p:nvPr/>
        </p:nvSpPr>
        <p:spPr>
          <a:xfrm>
            <a:off x="4948379" y="4712058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弧形 16"/>
          <p:cNvSpPr/>
          <p:nvPr/>
        </p:nvSpPr>
        <p:spPr>
          <a:xfrm flipH="1">
            <a:off x="4348016" y="4424347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弧形 17"/>
          <p:cNvSpPr/>
          <p:nvPr/>
        </p:nvSpPr>
        <p:spPr>
          <a:xfrm flipH="1">
            <a:off x="4382652" y="3862419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3463636" y="4999611"/>
            <a:ext cx="1173017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7400637" y="3570531"/>
            <a:ext cx="20389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7483761" y="4141132"/>
            <a:ext cx="600364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7486067" y="4691220"/>
            <a:ext cx="600364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弧形 25"/>
          <p:cNvSpPr/>
          <p:nvPr/>
        </p:nvSpPr>
        <p:spPr>
          <a:xfrm flipV="1">
            <a:off x="7795488" y="3853579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弧形 26"/>
          <p:cNvSpPr/>
          <p:nvPr/>
        </p:nvSpPr>
        <p:spPr>
          <a:xfrm flipV="1">
            <a:off x="7804727" y="4403667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弧形 27"/>
          <p:cNvSpPr/>
          <p:nvPr/>
        </p:nvSpPr>
        <p:spPr>
          <a:xfrm flipH="1" flipV="1">
            <a:off x="7183579" y="4125182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弧形 28"/>
          <p:cNvSpPr/>
          <p:nvPr/>
        </p:nvSpPr>
        <p:spPr>
          <a:xfrm flipH="1" flipV="1">
            <a:off x="7183579" y="3572414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>
            <a:off x="8091054" y="4981139"/>
            <a:ext cx="1348511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弧形 30"/>
          <p:cNvSpPr/>
          <p:nvPr/>
        </p:nvSpPr>
        <p:spPr>
          <a:xfrm flipH="1" flipV="1">
            <a:off x="7183579" y="4691220"/>
            <a:ext cx="577274" cy="287553"/>
          </a:xfrm>
          <a:prstGeom prst="arc">
            <a:avLst>
              <a:gd name="adj1" fmla="val 16200000"/>
              <a:gd name="adj2" fmla="val 5541759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017652" y="3031285"/>
            <a:ext cx="2780146" cy="2475345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6092709" y="2985756"/>
            <a:ext cx="490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TW" sz="3200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Φ</a:t>
            </a:r>
            <a:endParaRPr lang="zh-TW" altLang="en-US" sz="3200" dirty="0"/>
          </a:p>
        </p:txBody>
      </p:sp>
      <p:sp>
        <p:nvSpPr>
          <p:cNvPr id="38" name="向右箭號 37"/>
          <p:cNvSpPr/>
          <p:nvPr/>
        </p:nvSpPr>
        <p:spPr>
          <a:xfrm>
            <a:off x="6865250" y="2910495"/>
            <a:ext cx="636657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4550168" y="26585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鐵心</a:t>
            </a:r>
            <a:endParaRPr lang="zh-TW" alt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6023367" y="34482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磁通</a:t>
            </a:r>
            <a:endParaRPr lang="zh-TW" altLang="en-US" dirty="0"/>
          </a:p>
        </p:txBody>
      </p:sp>
      <p:sp>
        <p:nvSpPr>
          <p:cNvPr id="41" name="橢圓 40"/>
          <p:cNvSpPr/>
          <p:nvPr/>
        </p:nvSpPr>
        <p:spPr>
          <a:xfrm>
            <a:off x="2045853" y="3448221"/>
            <a:ext cx="1745461" cy="169457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TW" sz="11500" b="1" dirty="0" smtClean="0">
                <a:ln/>
                <a:solidFill>
                  <a:schemeClr val="accent4"/>
                </a:solidFill>
              </a:rPr>
              <a:t>~</a:t>
            </a:r>
            <a:endParaRPr lang="zh-TW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446494" y="3521936"/>
            <a:ext cx="1743366" cy="16208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負載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3258525" y="30825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5"/>
                </a:solidFill>
              </a:rPr>
              <a:t>一次繞組</a:t>
            </a:r>
            <a:endParaRPr lang="zh-TW" alt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8177540" y="31162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二次繞組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24" y="2201943"/>
            <a:ext cx="972797" cy="1077174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28" y="5329851"/>
            <a:ext cx="972797" cy="10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4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三相感應電動機的功率及轉矩</a:t>
            </a:r>
          </a:p>
        </p:txBody>
      </p:sp>
      <p:pic>
        <p:nvPicPr>
          <p:cNvPr id="4" name="Picture 4" descr="圖5-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633" y="2138823"/>
            <a:ext cx="8596312" cy="27467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三相感應電動機原理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9196428" cy="3880773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原理</a:t>
            </a:r>
            <a:r>
              <a:rPr lang="zh-TW" altLang="en-US" sz="2400" dirty="0"/>
              <a:t>： </a:t>
            </a:r>
            <a:endParaRPr lang="en-US" altLang="zh-TW" sz="2400" dirty="0" smtClean="0"/>
          </a:p>
          <a:p>
            <a:r>
              <a:rPr lang="zh-TW" altLang="en-US" sz="2400" dirty="0" smtClean="0"/>
              <a:t>運轉</a:t>
            </a:r>
            <a:r>
              <a:rPr lang="zh-TW" altLang="en-US" sz="2400" dirty="0"/>
              <a:t>原理：阿拉哥圓盤定理： </a:t>
            </a:r>
            <a:endParaRPr lang="en-US" altLang="zh-TW" sz="2400" dirty="0" smtClean="0"/>
          </a:p>
          <a:p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</a:rPr>
              <a:t>若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磁鐵逆時鐘方向旋轉，則相對於鋁盤順時鐘方向旋轉，由發電機定則可知將產生 電流由鋁盤邊緣流向中心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</a:rPr>
              <a:t>。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0070C0"/>
                </a:solidFill>
              </a:rPr>
              <a:t>當</a:t>
            </a:r>
            <a:r>
              <a:rPr lang="zh-TW" altLang="en-US" sz="2400" dirty="0">
                <a:solidFill>
                  <a:srgbClr val="0070C0"/>
                </a:solidFill>
              </a:rPr>
              <a:t>電流由鋁盤邊緣流向中心處，由電動機定則可知，鋁盤將會跟著順時鐘方向旋轉</a:t>
            </a:r>
            <a:r>
              <a:rPr lang="zh-TW" altLang="en-US" sz="2400" dirty="0"/>
              <a:t>。 </a:t>
            </a:r>
            <a:endParaRPr lang="en-US" altLang="zh-TW" sz="2400" dirty="0" smtClean="0"/>
          </a:p>
          <a:p>
            <a:r>
              <a:rPr lang="zh-TW" altLang="en-US" sz="2400" dirty="0" smtClean="0">
                <a:solidFill>
                  <a:schemeClr val="accent3">
                    <a:lumMod val="75000"/>
                  </a:schemeClr>
                </a:solidFill>
              </a:rPr>
              <a:t>實際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電動機以定子繞阻產旋轉磁場，而以轉子代替圓盤</a:t>
            </a:r>
            <a:r>
              <a:rPr lang="zh-TW" altLang="en-US" sz="2400" dirty="0" smtClean="0">
                <a:solidFill>
                  <a:schemeClr val="accent3">
                    <a:lumMod val="75000"/>
                  </a:schemeClr>
                </a:solidFill>
              </a:rPr>
              <a:t>。</a:t>
            </a:r>
            <a:endParaRPr lang="en-US" altLang="zh-TW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C000"/>
                </a:solidFill>
              </a:rPr>
              <a:t>轉子</a:t>
            </a:r>
            <a:r>
              <a:rPr lang="zh-TW" altLang="en-US" sz="2400" dirty="0">
                <a:solidFill>
                  <a:srgbClr val="FFC000"/>
                </a:solidFill>
              </a:rPr>
              <a:t>方向必與旋轉磁場方向相同，且轉速永遠低於旋轉磁場轉速。</a:t>
            </a:r>
          </a:p>
        </p:txBody>
      </p:sp>
    </p:spTree>
    <p:extLst>
      <p:ext uri="{BB962C8B-B14F-4D97-AF65-F5344CB8AC3E}">
        <p14:creationId xmlns:p14="http://schemas.microsoft.com/office/powerpoint/2010/main" val="27699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1028699" y="2387722"/>
            <a:ext cx="8546124" cy="3406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三相感應電動機係應用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阿拉哥圓盤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之原理，利用定子的</a:t>
            </a:r>
            <a:r>
              <a:rPr lang="zh-TW" altLang="en-US" sz="2400" b="1" dirty="0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旋轉磁場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牽引轉子轉動而達成旋轉之動作。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旋轉磁場</a:t>
            </a:r>
            <a:r>
              <a:rPr lang="en-US" altLang="zh-TW" sz="2400" b="1" dirty="0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定子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的線槽上放置，彼此互隔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120°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電機角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A-A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B-B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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C-C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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等三相繞組。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將三相繞組採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Y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接線或△接線後，並接</a:t>
            </a:r>
            <a:r>
              <a:rPr lang="zh-TW" altLang="en-US" sz="2400" b="1" dirty="0" smtClean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三相交流電源</a:t>
            </a:r>
            <a:endParaRPr lang="zh-TW" altLang="en-US" sz="2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11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標楷體" panose="03000509000000000000" pitchFamily="65" charset="-120"/>
              </a:rPr>
              <a:t>三相旋轉磁場</a:t>
            </a:r>
            <a:endParaRPr lang="zh-TW" alt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TW" sz="2900" dirty="0">
                <a:ea typeface="標楷體" panose="03000509000000000000" pitchFamily="65" charset="-120"/>
              </a:rPr>
              <a:t>  1.</a:t>
            </a:r>
            <a:r>
              <a:rPr lang="zh-TW" altLang="en-US" sz="2900" dirty="0">
                <a:solidFill>
                  <a:srgbClr val="FF33CC"/>
                </a:solidFill>
                <a:ea typeface="標楷體" panose="03000509000000000000" pitchFamily="65" charset="-120"/>
              </a:rPr>
              <a:t>旋轉磁場的綜合磁動勢</a:t>
            </a:r>
            <a:r>
              <a:rPr lang="en-US" altLang="zh-TW" sz="2900" dirty="0">
                <a:solidFill>
                  <a:srgbClr val="FF33CC"/>
                </a:solidFill>
                <a:ea typeface="標楷體" panose="03000509000000000000" pitchFamily="65" charset="-120"/>
              </a:rPr>
              <a:t>F</a:t>
            </a:r>
            <a:r>
              <a:rPr lang="en-US" altLang="zh-TW" sz="2900" baseline="-25000" dirty="0">
                <a:solidFill>
                  <a:srgbClr val="FF33CC"/>
                </a:solidFill>
                <a:ea typeface="標楷體" panose="03000509000000000000" pitchFamily="65" charset="-120"/>
              </a:rPr>
              <a:t>T</a:t>
            </a:r>
            <a:r>
              <a:rPr lang="zh-TW" altLang="en-US" sz="2900" dirty="0">
                <a:solidFill>
                  <a:srgbClr val="FF33CC"/>
                </a:solidFill>
                <a:ea typeface="標楷體" panose="03000509000000000000" pitchFamily="65" charset="-120"/>
              </a:rPr>
              <a:t>為定值</a:t>
            </a:r>
            <a:r>
              <a:rPr lang="zh-TW" altLang="en-US" sz="2900" dirty="0">
                <a:ea typeface="標楷體" panose="03000509000000000000" pitchFamily="65" charset="-120"/>
              </a:rPr>
              <a:t>，等於每相電流最大值所產生之磁動勢</a:t>
            </a:r>
            <a:r>
              <a:rPr lang="en-US" altLang="zh-TW" sz="2900" dirty="0" err="1">
                <a:ea typeface="標楷體" panose="03000509000000000000" pitchFamily="65" charset="-120"/>
              </a:rPr>
              <a:t>F</a:t>
            </a:r>
            <a:r>
              <a:rPr lang="en-US" altLang="zh-TW" sz="2900" baseline="-25000" dirty="0" err="1">
                <a:ea typeface="標楷體" panose="03000509000000000000" pitchFamily="65" charset="-120"/>
              </a:rPr>
              <a:t>m</a:t>
            </a:r>
            <a:r>
              <a:rPr lang="zh-TW" altLang="en-US" sz="2900" dirty="0">
                <a:ea typeface="標楷體" panose="03000509000000000000" pitchFamily="65" charset="-120"/>
              </a:rPr>
              <a:t>的</a:t>
            </a:r>
            <a:r>
              <a:rPr lang="en-US" altLang="zh-TW" sz="2900" dirty="0">
                <a:solidFill>
                  <a:srgbClr val="FF0000"/>
                </a:solidFill>
                <a:ea typeface="標楷體" panose="03000509000000000000" pitchFamily="65" charset="-120"/>
              </a:rPr>
              <a:t>3/2</a:t>
            </a:r>
            <a:r>
              <a:rPr lang="zh-TW" altLang="en-US" sz="2900" dirty="0">
                <a:solidFill>
                  <a:srgbClr val="FF0000"/>
                </a:solidFill>
                <a:ea typeface="標楷體" panose="03000509000000000000" pitchFamily="65" charset="-120"/>
              </a:rPr>
              <a:t>倍</a:t>
            </a:r>
            <a:r>
              <a:rPr lang="zh-TW" altLang="en-US" sz="2900" dirty="0">
                <a:ea typeface="標楷體" panose="03000509000000000000" pitchFamily="65" charset="-120"/>
              </a:rPr>
              <a:t>。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2900" dirty="0">
                <a:ea typeface="標楷體" panose="03000509000000000000" pitchFamily="65" charset="-120"/>
              </a:rPr>
              <a:t>   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2900" dirty="0">
                <a:ea typeface="標楷體" panose="03000509000000000000" pitchFamily="65" charset="-120"/>
              </a:rPr>
              <a:t>  </a:t>
            </a:r>
            <a:r>
              <a:rPr lang="en-US" altLang="zh-TW" sz="2900" dirty="0">
                <a:ea typeface="標楷體" panose="03000509000000000000" pitchFamily="65" charset="-120"/>
              </a:rPr>
              <a:t>2.</a:t>
            </a:r>
            <a:r>
              <a:rPr lang="zh-TW" altLang="en-US" sz="2900" dirty="0">
                <a:solidFill>
                  <a:srgbClr val="00B050"/>
                </a:solidFill>
                <a:ea typeface="標楷體" panose="03000509000000000000" pitchFamily="65" charset="-120"/>
              </a:rPr>
              <a:t>旋轉磁場與三相電流同步，即其速率為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2900" dirty="0">
                <a:ea typeface="標楷體" panose="03000509000000000000" pitchFamily="65" charset="-120"/>
              </a:rPr>
              <a:t>                </a:t>
            </a:r>
            <a:r>
              <a:rPr lang="zh-TW" altLang="en-US" sz="2900" dirty="0" smtClean="0">
                <a:ea typeface="標楷體" panose="03000509000000000000" pitchFamily="65" charset="-120"/>
              </a:rPr>
              <a:t>     稱為</a:t>
            </a:r>
            <a:r>
              <a:rPr lang="zh-TW" altLang="en-US" sz="2900" b="1" dirty="0">
                <a:solidFill>
                  <a:srgbClr val="0000FF"/>
                </a:solidFill>
                <a:ea typeface="標楷體" panose="03000509000000000000" pitchFamily="65" charset="-120"/>
              </a:rPr>
              <a:t>同步速</a:t>
            </a:r>
            <a:r>
              <a:rPr lang="zh-TW" altLang="en-US" sz="2900" dirty="0">
                <a:ea typeface="標楷體" panose="03000509000000000000" pitchFamily="65" charset="-120"/>
              </a:rPr>
              <a:t>。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2900" dirty="0">
                <a:ea typeface="標楷體" panose="03000509000000000000" pitchFamily="65" charset="-120"/>
              </a:rPr>
              <a:t>  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 sz="2900" dirty="0">
                <a:ea typeface="標楷體" panose="03000509000000000000" pitchFamily="65" charset="-120"/>
              </a:rPr>
              <a:t>  </a:t>
            </a:r>
            <a:r>
              <a:rPr lang="en-US" altLang="zh-TW" sz="2900" dirty="0">
                <a:ea typeface="標楷體" panose="03000509000000000000" pitchFamily="65" charset="-120"/>
              </a:rPr>
              <a:t>3.</a:t>
            </a:r>
            <a:r>
              <a:rPr lang="zh-TW" altLang="en-US" sz="2900" dirty="0">
                <a:ea typeface="標楷體" panose="03000509000000000000" pitchFamily="65" charset="-120"/>
              </a:rPr>
              <a:t>旋轉磁場之旋轉方向係由三相繞組的配置位置及電流之</a:t>
            </a:r>
            <a:r>
              <a:rPr lang="zh-TW" altLang="en-US" sz="2900" b="1" dirty="0">
                <a:solidFill>
                  <a:srgbClr val="FF3300"/>
                </a:solidFill>
                <a:ea typeface="標楷體" panose="03000509000000000000" pitchFamily="65" charset="-120"/>
              </a:rPr>
              <a:t>相序</a:t>
            </a:r>
            <a:r>
              <a:rPr lang="zh-TW" altLang="en-US" sz="2900" dirty="0">
                <a:ea typeface="標楷體" panose="03000509000000000000" pitchFamily="65" charset="-120"/>
              </a:rPr>
              <a:t>決定。</a:t>
            </a:r>
            <a:r>
              <a:rPr lang="en-US" altLang="zh-TW" sz="2900" dirty="0">
                <a:solidFill>
                  <a:srgbClr val="9933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900" dirty="0">
                <a:solidFill>
                  <a:srgbClr val="993300"/>
                </a:solidFill>
                <a:ea typeface="標楷體" panose="03000509000000000000" pitchFamily="65" charset="-120"/>
              </a:rPr>
              <a:t>三相電源線對調其中任意兩條電源線，則三相相序改變了，所以旋轉磁場反轉</a:t>
            </a:r>
            <a:r>
              <a:rPr lang="en-US" altLang="zh-TW" sz="2900" dirty="0">
                <a:solidFill>
                  <a:srgbClr val="9933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rgbClr val="993300"/>
                </a:solidFill>
                <a:ea typeface="標楷體" panose="03000509000000000000" pitchFamily="65" charset="-120"/>
              </a:rPr>
              <a:t>。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TW" baseline="-25000" dirty="0">
              <a:solidFill>
                <a:srgbClr val="FF0066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60" y="3711244"/>
            <a:ext cx="136683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217854" y="2221890"/>
            <a:ext cx="11305117" cy="2597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1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謝謝收看</a:t>
            </a:r>
            <a:endParaRPr lang="zh-TW" altLang="en-US" sz="1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0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8854" y="217714"/>
            <a:ext cx="8596668" cy="879566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等效電路</a:t>
            </a:r>
            <a:endParaRPr lang="zh-TW" altLang="en-US"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406794"/>
              </p:ext>
            </p:extLst>
          </p:nvPr>
        </p:nvGraphicFramePr>
        <p:xfrm>
          <a:off x="3340100" y="720725"/>
          <a:ext cx="5113338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r:id="rId3" imgW="3270504" imgH="1726692" progId="Visio.Drawing.5">
                  <p:embed/>
                </p:oleObj>
              </mc:Choice>
              <mc:Fallback>
                <p:oleObj r:id="rId3" imgW="3270504" imgH="1726692" progId="Visio.Drawing.5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720725"/>
                        <a:ext cx="5113338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3807521" y="3402129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　變壓器之等效</a:t>
            </a:r>
            <a:r>
              <a:rPr lang="zh-TW" altLang="en-US" sz="2800" b="1" dirty="0" smtClean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電路</a:t>
            </a:r>
            <a:endParaRPr lang="zh-TW" alt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058091" y="4010297"/>
          <a:ext cx="9444445" cy="232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r:id="rId5" imgW="2589276" imgH="1726692" progId="Visio.Drawing.5">
                  <p:embed/>
                </p:oleObj>
              </mc:Choice>
              <mc:Fallback>
                <p:oleObj r:id="rId5" imgW="2589276" imgH="1726692" progId="Visio.Drawing.5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091" y="4010297"/>
                        <a:ext cx="9444445" cy="2324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3807521" y="6334780"/>
            <a:ext cx="4853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變壓器</a:t>
            </a:r>
            <a:r>
              <a:rPr lang="zh-TW" altLang="en-US" sz="2800" b="1" dirty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之簡化等效電路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2781522" y="4330922"/>
            <a:ext cx="636657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9103903" y="4330922"/>
            <a:ext cx="636657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3585713" y="1097280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7715310" y="1097279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 rot="5400000">
            <a:off x="5782130" y="1383283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5400000">
            <a:off x="4549613" y="4557975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0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  <a:t>開路</a:t>
            </a:r>
            <a:r>
              <a:rPr lang="zh-TW" altLang="en-US" b="1" dirty="0" smtClean="0">
                <a:solidFill>
                  <a:srgbClr val="009999"/>
                </a:solidFill>
                <a:ea typeface="華康中黑體" pitchFamily="49" charset="-120"/>
              </a:rPr>
              <a:t>試驗 求       變壓器鐵損</a:t>
            </a:r>
            <a: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  <a:t/>
            </a:r>
            <a:b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</a:b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b="8356"/>
          <a:stretch/>
        </p:blipFill>
        <p:spPr>
          <a:xfrm>
            <a:off x="1163779" y="1731146"/>
            <a:ext cx="9342436" cy="5051620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3323015" y="821078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163779" y="145593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鐵損的相關參數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348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856657" y="5735254"/>
            <a:ext cx="3280711" cy="680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rgbClr val="663300"/>
                </a:solidFill>
                <a:latin typeface="金梅中行書" pitchFamily="49" charset="-120"/>
                <a:ea typeface="金梅中行書" pitchFamily="49" charset="-120"/>
              </a:rPr>
              <a:t>開路試驗</a:t>
            </a:r>
            <a:endParaRPr lang="zh-TW" alt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470998"/>
              </p:ext>
            </p:extLst>
          </p:nvPr>
        </p:nvGraphicFramePr>
        <p:xfrm>
          <a:off x="354590" y="1270000"/>
          <a:ext cx="11518329" cy="3977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3" imgW="4587240" imgH="1584960" progId="Visio.Drawing.5">
                  <p:embed/>
                </p:oleObj>
              </mc:Choice>
              <mc:Fallback>
                <p:oleObj r:id="rId3" imgW="4587240" imgH="1584960" progId="Visio.Drawing.5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90" y="1270000"/>
                        <a:ext cx="11518329" cy="3977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9" y="2787869"/>
            <a:ext cx="972797" cy="10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  <a:t>短路</a:t>
            </a:r>
            <a:r>
              <a:rPr lang="zh-TW" altLang="en-US" b="1" dirty="0" smtClean="0">
                <a:solidFill>
                  <a:srgbClr val="009999"/>
                </a:solidFill>
                <a:ea typeface="華康中黑體" pitchFamily="49" charset="-120"/>
              </a:rPr>
              <a:t>實驗  求     變壓器銅損</a:t>
            </a:r>
            <a: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  <a:t/>
            </a:r>
            <a:br>
              <a:rPr lang="zh-TW" altLang="en-US" b="1" dirty="0">
                <a:solidFill>
                  <a:srgbClr val="009999"/>
                </a:solidFill>
                <a:ea typeface="華康中黑體" pitchFamily="49" charset="-120"/>
              </a:rPr>
            </a:br>
            <a:endParaRPr lang="zh-TW" altLang="en-US" dirty="0"/>
          </a:p>
        </p:txBody>
      </p:sp>
      <p:sp>
        <p:nvSpPr>
          <p:cNvPr id="4" name="向右箭號 3"/>
          <p:cNvSpPr/>
          <p:nvPr/>
        </p:nvSpPr>
        <p:spPr>
          <a:xfrm>
            <a:off x="3323015" y="821078"/>
            <a:ext cx="443616" cy="2374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01" y="1539536"/>
            <a:ext cx="7486650" cy="51816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46648" y="116346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銅損的相關參數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272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2868</TotalTime>
  <Words>1633</Words>
  <Application>Microsoft Office PowerPoint</Application>
  <PresentationFormat>寬螢幕</PresentationFormat>
  <Paragraphs>156</Paragraphs>
  <Slides>54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9" baseType="lpstr">
      <vt:lpstr>金梅中行書</vt:lpstr>
      <vt:lpstr>華康中黑體</vt:lpstr>
      <vt:lpstr>華康中圓體</vt:lpstr>
      <vt:lpstr>微軟正黑體</vt:lpstr>
      <vt:lpstr>新細明體</vt:lpstr>
      <vt:lpstr>標楷體</vt:lpstr>
      <vt:lpstr>Arial</vt:lpstr>
      <vt:lpstr>Arial</vt:lpstr>
      <vt:lpstr>Symbol</vt:lpstr>
      <vt:lpstr>Times New Roman</vt:lpstr>
      <vt:lpstr>Trebuchet MS</vt:lpstr>
      <vt:lpstr>Wingdings</vt:lpstr>
      <vt:lpstr>Wingdings 3</vt:lpstr>
      <vt:lpstr>多面向</vt:lpstr>
      <vt:lpstr>Visio.Drawing.5</vt:lpstr>
      <vt:lpstr>電機機械</vt:lpstr>
      <vt:lpstr>1.電機機械分類</vt:lpstr>
      <vt:lpstr>PowerPoint 簡報</vt:lpstr>
      <vt:lpstr>理想變壓器</vt:lpstr>
      <vt:lpstr>變壓器</vt:lpstr>
      <vt:lpstr>等效電路</vt:lpstr>
      <vt:lpstr>開路試驗 求       變壓器鐵損 </vt:lpstr>
      <vt:lpstr>PowerPoint 簡報</vt:lpstr>
      <vt:lpstr>短路實驗  求     變壓器銅損 </vt:lpstr>
      <vt:lpstr>PowerPoint 簡報</vt:lpstr>
      <vt:lpstr>變壓器-單相</vt:lpstr>
      <vt:lpstr>變壓器-三相</vt:lpstr>
      <vt:lpstr>PowerPoint 簡報</vt:lpstr>
      <vt:lpstr>直流機</vt:lpstr>
      <vt:lpstr>直流機</vt:lpstr>
      <vt:lpstr>PowerPoint 簡報</vt:lpstr>
      <vt:lpstr>直流電機所使用的電刷可以區分為以下四類： </vt:lpstr>
      <vt:lpstr>直流電機所使用的電刷必須其備以下幾種特性：</vt:lpstr>
      <vt:lpstr>直流機結構</vt:lpstr>
      <vt:lpstr>換向器-構造圖 </vt:lpstr>
      <vt:lpstr>直流電機 相關參數</vt:lpstr>
      <vt:lpstr>直流電機的種類</vt:lpstr>
      <vt:lpstr>PowerPoint 簡報</vt:lpstr>
      <vt:lpstr>PowerPoint 簡報</vt:lpstr>
      <vt:lpstr>PowerPoint 簡報</vt:lpstr>
      <vt:lpstr>直流發電機</vt:lpstr>
      <vt:lpstr>直流永磁式發動機—剖面圖</vt:lpstr>
      <vt:lpstr>分激式直流電動機</vt:lpstr>
      <vt:lpstr>直流發電機</vt:lpstr>
      <vt:lpstr>PowerPoint 簡報</vt:lpstr>
      <vt:lpstr>發電機原理 </vt:lpstr>
      <vt:lpstr>交流機</vt:lpstr>
      <vt:lpstr>PowerPoint 簡報</vt:lpstr>
      <vt:lpstr>同步發電機的等效電路</vt:lpstr>
      <vt:lpstr>PowerPoint 簡報</vt:lpstr>
      <vt:lpstr>PowerPoint 簡報</vt:lpstr>
      <vt:lpstr>三相同步機</vt:lpstr>
      <vt:lpstr>PowerPoint 簡報</vt:lpstr>
      <vt:lpstr>PowerPoint 簡報</vt:lpstr>
      <vt:lpstr>PowerPoint 簡報</vt:lpstr>
      <vt:lpstr>PowerPoint 簡報</vt:lpstr>
      <vt:lpstr>單相感應電動機的旋轉原理</vt:lpstr>
      <vt:lpstr>單相感應電動機-構造</vt:lpstr>
      <vt:lpstr>單相感應電動機：沒有啟動能力，須加啟動繞組使之啟動，依起動法可分為：</vt:lpstr>
      <vt:lpstr>交流換向電動機:採具有換向器及電刷直流轉子，由啟動之方法可分別為:</vt:lpstr>
      <vt:lpstr>電容啟動式感應電動機</vt:lpstr>
      <vt:lpstr>永久電容式感應電動機</vt:lpstr>
      <vt:lpstr>(2)特性：</vt:lpstr>
      <vt:lpstr>雙值電容式感應電動機</vt:lpstr>
      <vt:lpstr>三相感應電動機的功率及轉矩</vt:lpstr>
      <vt:lpstr>三相感應電動機原理</vt:lpstr>
      <vt:lpstr>PowerPoint 簡報</vt:lpstr>
      <vt:lpstr>三相旋轉磁場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電機機械基本概論</dc:title>
  <dc:creator>Max</dc:creator>
  <cp:lastModifiedBy>Max</cp:lastModifiedBy>
  <cp:revision>64</cp:revision>
  <dcterms:created xsi:type="dcterms:W3CDTF">2017-03-15T23:32:33Z</dcterms:created>
  <dcterms:modified xsi:type="dcterms:W3CDTF">2017-05-22T04:52:45Z</dcterms:modified>
</cp:coreProperties>
</file>