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2"/>
  </p:notesMasterIdLst>
  <p:sldIdLst>
    <p:sldId id="256" r:id="rId2"/>
    <p:sldId id="269" r:id="rId3"/>
    <p:sldId id="267" r:id="rId4"/>
    <p:sldId id="257" r:id="rId5"/>
    <p:sldId id="268" r:id="rId6"/>
    <p:sldId id="258" r:id="rId7"/>
    <p:sldId id="259" r:id="rId8"/>
    <p:sldId id="260" r:id="rId9"/>
    <p:sldId id="261" r:id="rId10"/>
    <p:sldId id="262" r:id="rId11"/>
    <p:sldId id="263" r:id="rId12"/>
    <p:sldId id="272" r:id="rId13"/>
    <p:sldId id="276" r:id="rId14"/>
    <p:sldId id="264" r:id="rId15"/>
    <p:sldId id="271" r:id="rId16"/>
    <p:sldId id="275" r:id="rId17"/>
    <p:sldId id="265" r:id="rId18"/>
    <p:sldId id="270" r:id="rId19"/>
    <p:sldId id="274" r:id="rId20"/>
    <p:sldId id="266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8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9FCF5B-5445-4D0A-B1EC-9B343A0A8255}" type="datetimeFigureOut">
              <a:rPr lang="en-US" smtClean="0"/>
              <a:pPr/>
              <a:t>12/18/2009</a:t>
            </a:fld>
            <a:endParaRPr lang="en-S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5D6939-468F-4BE4-9DD7-072FCD6C1E4A}" type="slidenum">
              <a:rPr lang="en-SG" smtClean="0"/>
              <a:pPr/>
              <a:t>‹#›</a:t>
            </a:fld>
            <a:endParaRPr lang="en-S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D6939-468F-4BE4-9DD7-072FCD6C1E4A}" type="slidenum">
              <a:rPr lang="en-SG" smtClean="0"/>
              <a:pPr/>
              <a:t>5</a:t>
            </a:fld>
            <a:endParaRPr lang="en-SG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82D980-7B93-4A5D-912C-4AA8201F41C7}" type="datetimeFigureOut">
              <a:rPr lang="en-US" smtClean="0"/>
              <a:pPr/>
              <a:t>12/18/2009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SG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DE1199-0E33-4A0B-B7F4-952F38DB45E1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82D980-7B93-4A5D-912C-4AA8201F41C7}" type="datetimeFigureOut">
              <a:rPr lang="en-US" smtClean="0"/>
              <a:pPr/>
              <a:t>12/18/2009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DE1199-0E33-4A0B-B7F4-952F38DB45E1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82D980-7B93-4A5D-912C-4AA8201F41C7}" type="datetimeFigureOut">
              <a:rPr lang="en-US" smtClean="0"/>
              <a:pPr/>
              <a:t>12/18/2009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DE1199-0E33-4A0B-B7F4-952F38DB45E1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82D980-7B93-4A5D-912C-4AA8201F41C7}" type="datetimeFigureOut">
              <a:rPr lang="en-US" smtClean="0"/>
              <a:pPr/>
              <a:t>12/18/2009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DE1199-0E33-4A0B-B7F4-952F38DB45E1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82D980-7B93-4A5D-912C-4AA8201F41C7}" type="datetimeFigureOut">
              <a:rPr lang="en-US" smtClean="0"/>
              <a:pPr/>
              <a:t>12/18/2009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DE1199-0E33-4A0B-B7F4-952F38DB45E1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82D980-7B93-4A5D-912C-4AA8201F41C7}" type="datetimeFigureOut">
              <a:rPr lang="en-US" smtClean="0"/>
              <a:pPr/>
              <a:t>12/18/2009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DE1199-0E33-4A0B-B7F4-952F38DB45E1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82D980-7B93-4A5D-912C-4AA8201F41C7}" type="datetimeFigureOut">
              <a:rPr lang="en-US" smtClean="0"/>
              <a:pPr/>
              <a:t>12/18/2009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DE1199-0E33-4A0B-B7F4-952F38DB45E1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82D980-7B93-4A5D-912C-4AA8201F41C7}" type="datetimeFigureOut">
              <a:rPr lang="en-US" smtClean="0"/>
              <a:pPr/>
              <a:t>12/18/2009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DE1199-0E33-4A0B-B7F4-952F38DB45E1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82D980-7B93-4A5D-912C-4AA8201F41C7}" type="datetimeFigureOut">
              <a:rPr lang="en-US" smtClean="0"/>
              <a:pPr/>
              <a:t>12/18/2009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DE1199-0E33-4A0B-B7F4-952F38DB45E1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82D980-7B93-4A5D-912C-4AA8201F41C7}" type="datetimeFigureOut">
              <a:rPr lang="en-US" smtClean="0"/>
              <a:pPr/>
              <a:t>12/18/2009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DE1199-0E33-4A0B-B7F4-952F38DB45E1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82D980-7B93-4A5D-912C-4AA8201F41C7}" type="datetimeFigureOut">
              <a:rPr lang="en-US" smtClean="0"/>
              <a:pPr/>
              <a:t>12/18/2009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DE1199-0E33-4A0B-B7F4-952F38DB45E1}" type="slidenum">
              <a:rPr lang="en-SG" smtClean="0"/>
              <a:pPr/>
              <a:t>‹#›</a:t>
            </a:fld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3082D980-7B93-4A5D-912C-4AA8201F41C7}" type="datetimeFigureOut">
              <a:rPr lang="en-US" smtClean="0"/>
              <a:pPr/>
              <a:t>12/18/2009</a:t>
            </a:fld>
            <a:endParaRPr lang="en-SG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5DE1199-0E33-4A0B-B7F4-952F38DB45E1}" type="slidenum">
              <a:rPr lang="en-SG" smtClean="0"/>
              <a:pPr/>
              <a:t>‹#›</a:t>
            </a:fld>
            <a:endParaRPr lang="en-S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English Grammar</a:t>
            </a:r>
            <a:br>
              <a:rPr lang="en-US" dirty="0" smtClean="0"/>
            </a:br>
            <a:r>
              <a:rPr lang="en-US" sz="3000" dirty="0" smtClean="0"/>
              <a:t>Third Edition</a:t>
            </a:r>
            <a:endParaRPr lang="en-SG" sz="3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850152" cy="253005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sz="2500" dirty="0" smtClean="0"/>
              <a:t>Chapter 4: Future Time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zh-TW" altLang="en-US" dirty="0" smtClean="0"/>
              <a:t>清雲科技大學應用外語系</a:t>
            </a:r>
            <a:endParaRPr lang="en-US" dirty="0" smtClean="0"/>
          </a:p>
          <a:p>
            <a:r>
              <a:rPr lang="zh-TW" alt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副教授</a:t>
            </a:r>
            <a:r>
              <a:rPr lang="en-US" altLang="zh-TW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zh-TW" alt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陳徵蔚</a:t>
            </a:r>
            <a:endParaRPr lang="en-US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358246" cy="1051560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/>
              <a:t>4-4 </a:t>
            </a:r>
            <a:r>
              <a:rPr lang="en-US" altLang="zh-TW" sz="3000" dirty="0" smtClean="0"/>
              <a:t>Using the present progressive and the simple present to express future time</a:t>
            </a:r>
            <a:endParaRPr lang="en-SG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714488"/>
            <a:ext cx="8183880" cy="4786346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2000" dirty="0" smtClean="0"/>
              <a:t>Present Progressive</a:t>
            </a:r>
          </a:p>
          <a:p>
            <a:pPr marL="514350" indent="-514350">
              <a:buNone/>
            </a:pPr>
            <a:endParaRPr lang="en-US" sz="2000" dirty="0" smtClean="0"/>
          </a:p>
          <a:p>
            <a:pPr marL="514350" indent="-514350">
              <a:buAutoNum type="alphaLcParenBoth"/>
            </a:pPr>
            <a:r>
              <a:rPr lang="en-US" sz="3000" dirty="0" smtClean="0"/>
              <a:t>My wife has an appointment with a doctor. She </a:t>
            </a:r>
            <a:r>
              <a:rPr lang="en-US" sz="3000" i="1" dirty="0" smtClean="0">
                <a:solidFill>
                  <a:srgbClr val="0070C0"/>
                </a:solidFill>
              </a:rPr>
              <a:t>is seeing </a:t>
            </a:r>
            <a:r>
              <a:rPr lang="en-US" sz="3000" dirty="0" smtClean="0"/>
              <a:t>Dr. North next Tuesday.</a:t>
            </a:r>
          </a:p>
          <a:p>
            <a:pPr marL="514350" indent="-514350">
              <a:buAutoNum type="alphaLcParenBoth"/>
            </a:pPr>
            <a:endParaRPr lang="en-US" sz="3000" dirty="0" smtClean="0"/>
          </a:p>
          <a:p>
            <a:pPr marL="514350" indent="-514350">
              <a:buAutoNum type="alphaLcParenBoth"/>
            </a:pPr>
            <a:r>
              <a:rPr lang="en-US" sz="3000" dirty="0" smtClean="0"/>
              <a:t>Sam has already made his plans. He </a:t>
            </a:r>
            <a:r>
              <a:rPr lang="en-US" sz="3000" i="1" dirty="0" smtClean="0">
                <a:solidFill>
                  <a:srgbClr val="0070C0"/>
                </a:solidFill>
              </a:rPr>
              <a:t>is leaving </a:t>
            </a:r>
            <a:r>
              <a:rPr lang="en-US" sz="3000" dirty="0" smtClean="0"/>
              <a:t>at noon tomorrow.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286380" y="6429372"/>
            <a:ext cx="3714808" cy="428628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From:</a:t>
            </a:r>
            <a:r>
              <a:rPr kumimoji="0" lang="en-US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English Grammar P.57</a:t>
            </a: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358246" cy="1051560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/>
              <a:t>4-4 </a:t>
            </a:r>
            <a:r>
              <a:rPr lang="en-US" altLang="zh-TW" sz="3000" dirty="0" smtClean="0"/>
              <a:t>Using the present progressive and the simple present to express future time</a:t>
            </a:r>
            <a:endParaRPr lang="en-SG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714488"/>
            <a:ext cx="8183880" cy="4786346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2000" dirty="0" smtClean="0"/>
              <a:t>Simple Present</a:t>
            </a:r>
          </a:p>
          <a:p>
            <a:pPr marL="514350" indent="-514350">
              <a:buNone/>
            </a:pPr>
            <a:endParaRPr lang="en-US" sz="2000" dirty="0" smtClean="0"/>
          </a:p>
          <a:p>
            <a:pPr marL="514350" indent="-514350">
              <a:buNone/>
            </a:pPr>
            <a:endParaRPr lang="en-US" sz="2000" dirty="0" smtClean="0"/>
          </a:p>
          <a:p>
            <a:pPr marL="514350" indent="-514350">
              <a:buNone/>
            </a:pPr>
            <a:r>
              <a:rPr lang="en-US" sz="2200" dirty="0" smtClean="0">
                <a:solidFill>
                  <a:schemeClr val="accent1"/>
                </a:solidFill>
              </a:rPr>
              <a:t>(d)</a:t>
            </a:r>
            <a:r>
              <a:rPr lang="en-US" sz="2000" dirty="0" smtClean="0"/>
              <a:t> </a:t>
            </a:r>
            <a:r>
              <a:rPr lang="en-US" sz="3000" dirty="0" smtClean="0"/>
              <a:t>The museum </a:t>
            </a:r>
            <a:r>
              <a:rPr lang="en-US" sz="3000" i="1" dirty="0" smtClean="0">
                <a:solidFill>
                  <a:srgbClr val="0070C0"/>
                </a:solidFill>
              </a:rPr>
              <a:t>opens</a:t>
            </a:r>
            <a:r>
              <a:rPr lang="en-US" sz="3000" dirty="0" smtClean="0"/>
              <a:t> at ten tomorrow morning.</a:t>
            </a:r>
          </a:p>
          <a:p>
            <a:pPr marL="514350" indent="-514350">
              <a:buNone/>
            </a:pPr>
            <a:endParaRPr lang="en-US" sz="3000" dirty="0" smtClean="0"/>
          </a:p>
          <a:p>
            <a:pPr marL="514350" indent="-514350">
              <a:buNone/>
            </a:pPr>
            <a:r>
              <a:rPr lang="en-US" sz="2200" dirty="0" smtClean="0">
                <a:solidFill>
                  <a:schemeClr val="accent1"/>
                </a:solidFill>
              </a:rPr>
              <a:t>(e)</a:t>
            </a:r>
            <a:r>
              <a:rPr lang="en-US" sz="3000" dirty="0" smtClean="0"/>
              <a:t> Classes </a:t>
            </a:r>
            <a:r>
              <a:rPr lang="en-US" sz="3000" i="1" dirty="0" smtClean="0">
                <a:solidFill>
                  <a:srgbClr val="0070C0"/>
                </a:solidFill>
              </a:rPr>
              <a:t>begin</a:t>
            </a:r>
            <a:r>
              <a:rPr lang="en-US" sz="3000" dirty="0" smtClean="0"/>
              <a:t> next week.</a:t>
            </a:r>
          </a:p>
          <a:p>
            <a:pPr marL="514350" indent="-514350">
              <a:buNone/>
            </a:pPr>
            <a:endParaRPr lang="en-US" sz="2000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286380" y="6429372"/>
            <a:ext cx="3714808" cy="428628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From:</a:t>
            </a:r>
            <a:r>
              <a:rPr kumimoji="0" lang="en-US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English Grammar P.57</a:t>
            </a: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Untitle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1421" r="2069"/>
          <a:stretch>
            <a:fillRect/>
          </a:stretch>
        </p:blipFill>
        <p:spPr>
          <a:xfrm>
            <a:off x="285720" y="985784"/>
            <a:ext cx="8559047" cy="4086289"/>
          </a:xfrm>
        </p:spPr>
      </p:pic>
      <p:pic>
        <p:nvPicPr>
          <p:cNvPr id="5" name="Picture 4" descr="0015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7361987">
            <a:off x="7773069" y="1940898"/>
            <a:ext cx="499796" cy="24064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22669" t="15364" r="26940" b="26042"/>
          <a:stretch>
            <a:fillRect/>
          </a:stretch>
        </p:blipFill>
        <p:spPr>
          <a:xfrm>
            <a:off x="2143108" y="1357298"/>
            <a:ext cx="5324512" cy="3714776"/>
          </a:xfrm>
        </p:spPr>
      </p:pic>
      <p:pic>
        <p:nvPicPr>
          <p:cNvPr id="5" name="Picture 4" descr="0015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57356" y="2500306"/>
            <a:ext cx="557216" cy="26828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358246" cy="1051560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4-5 </a:t>
            </a:r>
            <a:r>
              <a:rPr lang="en-US" altLang="zh-TW" sz="3000" dirty="0" smtClean="0"/>
              <a:t>Future Progressive</a:t>
            </a:r>
            <a:endParaRPr lang="en-SG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357298"/>
            <a:ext cx="8183880" cy="4857784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2000" dirty="0" smtClean="0">
                <a:solidFill>
                  <a:schemeClr val="accent1"/>
                </a:solidFill>
              </a:rPr>
              <a:t>(b) </a:t>
            </a:r>
            <a:r>
              <a:rPr lang="en-US" sz="3000" dirty="0" smtClean="0"/>
              <a:t>Right now I </a:t>
            </a:r>
            <a:r>
              <a:rPr lang="en-US" sz="3000" i="1" dirty="0" smtClean="0">
                <a:solidFill>
                  <a:srgbClr val="0070C0"/>
                </a:solidFill>
              </a:rPr>
              <a:t>am sitting </a:t>
            </a:r>
            <a:r>
              <a:rPr lang="en-US" sz="3000" dirty="0" smtClean="0"/>
              <a:t>in class. At this same time tomorrow, I will be sitting in class.</a:t>
            </a:r>
          </a:p>
          <a:p>
            <a:pPr marL="514350" indent="-514350">
              <a:buNone/>
            </a:pPr>
            <a:endParaRPr lang="en-US" sz="2000" dirty="0" smtClean="0"/>
          </a:p>
          <a:p>
            <a:pPr marL="514350" indent="-514350">
              <a:buNone/>
            </a:pPr>
            <a:r>
              <a:rPr lang="en-US" sz="2000" dirty="0" smtClean="0">
                <a:solidFill>
                  <a:schemeClr val="accent1"/>
                </a:solidFill>
              </a:rPr>
              <a:t>(c) </a:t>
            </a:r>
            <a:r>
              <a:rPr lang="en-US" sz="3000" dirty="0" smtClean="0"/>
              <a:t>Don’t call me at night because I won’t be home. I </a:t>
            </a:r>
            <a:r>
              <a:rPr lang="en-US" sz="3000" i="1" dirty="0" smtClean="0">
                <a:solidFill>
                  <a:srgbClr val="0070C0"/>
                </a:solidFill>
              </a:rPr>
              <a:t>am going to be studying </a:t>
            </a:r>
            <a:r>
              <a:rPr lang="en-US" sz="3000" dirty="0" smtClean="0"/>
              <a:t>at the library.</a:t>
            </a:r>
          </a:p>
          <a:p>
            <a:pPr marL="514350" indent="-514350">
              <a:buNone/>
            </a:pPr>
            <a:endParaRPr lang="en-US" sz="2000" dirty="0" smtClean="0"/>
          </a:p>
          <a:p>
            <a:pPr marL="514350" indent="-514350">
              <a:buNone/>
            </a:pPr>
            <a:r>
              <a:rPr lang="en-US" sz="2000" dirty="0" smtClean="0">
                <a:solidFill>
                  <a:schemeClr val="accent1"/>
                </a:solidFill>
              </a:rPr>
              <a:t>(d) </a:t>
            </a:r>
            <a:r>
              <a:rPr lang="en-US" sz="3000" dirty="0" smtClean="0"/>
              <a:t>Don’t get impatient. She </a:t>
            </a:r>
            <a:r>
              <a:rPr lang="en-US" sz="3000" i="1" dirty="0" smtClean="0">
                <a:solidFill>
                  <a:srgbClr val="0070C0"/>
                </a:solidFill>
              </a:rPr>
              <a:t>will be coming</a:t>
            </a:r>
            <a:r>
              <a:rPr lang="en-US" sz="3000" dirty="0" smtClean="0"/>
              <a:t> soon.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286380" y="6429372"/>
            <a:ext cx="3714808" cy="428628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From:</a:t>
            </a:r>
            <a:r>
              <a:rPr kumimoji="0" lang="en-US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English Grammar P.60</a:t>
            </a: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Untitle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1421" r="2069"/>
          <a:stretch>
            <a:fillRect/>
          </a:stretch>
        </p:blipFill>
        <p:spPr>
          <a:xfrm>
            <a:off x="292474" y="985785"/>
            <a:ext cx="8565806" cy="4089516"/>
          </a:xfrm>
        </p:spPr>
      </p:pic>
      <p:pic>
        <p:nvPicPr>
          <p:cNvPr id="5" name="Picture 4" descr="0015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7494653">
            <a:off x="7064117" y="1939391"/>
            <a:ext cx="499796" cy="24064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21497" t="9505" r="28112" b="16276"/>
          <a:stretch>
            <a:fillRect/>
          </a:stretch>
        </p:blipFill>
        <p:spPr>
          <a:xfrm>
            <a:off x="2428860" y="1214422"/>
            <a:ext cx="4607751" cy="4071966"/>
          </a:xfrm>
        </p:spPr>
      </p:pic>
      <p:pic>
        <p:nvPicPr>
          <p:cNvPr id="5" name="Picture 4" descr="0015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071670" y="2143116"/>
            <a:ext cx="593485" cy="2857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183880" cy="1051560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4-6</a:t>
            </a:r>
            <a:r>
              <a:rPr lang="zh-TW" altLang="en-US" dirty="0" smtClean="0"/>
              <a:t> </a:t>
            </a:r>
            <a:r>
              <a:rPr lang="en-US" altLang="zh-TW" sz="3100" dirty="0" smtClean="0"/>
              <a:t>Future Perfect</a:t>
            </a:r>
            <a:endParaRPr lang="en-SG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571612"/>
            <a:ext cx="8183880" cy="4402266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endParaRPr lang="en-US" sz="2000" dirty="0" smtClean="0"/>
          </a:p>
          <a:p>
            <a:pPr marL="514350" indent="-514350">
              <a:buAutoNum type="alphaLcParenBoth"/>
            </a:pPr>
            <a:r>
              <a:rPr lang="en-US" sz="3000" dirty="0" smtClean="0"/>
              <a:t>I will graduate In June. I will see you in July. By the time I see you, I </a:t>
            </a:r>
            <a:r>
              <a:rPr lang="en-US" sz="3000" i="1" dirty="0" smtClean="0">
                <a:solidFill>
                  <a:srgbClr val="0070C0"/>
                </a:solidFill>
              </a:rPr>
              <a:t>will have graduated.</a:t>
            </a:r>
          </a:p>
          <a:p>
            <a:pPr marL="514350" indent="-514350">
              <a:buAutoNum type="alphaLcParenBoth"/>
            </a:pPr>
            <a:endParaRPr lang="en-US" sz="3000" dirty="0" smtClean="0">
              <a:solidFill>
                <a:schemeClr val="accent1"/>
              </a:solidFill>
            </a:endParaRPr>
          </a:p>
          <a:p>
            <a:pPr marL="514350" indent="-514350">
              <a:buAutoNum type="alphaLcParenBoth"/>
            </a:pPr>
            <a:r>
              <a:rPr lang="en-US" sz="3000" dirty="0" smtClean="0"/>
              <a:t>I</a:t>
            </a:r>
            <a:r>
              <a:rPr lang="en-US" sz="3000" dirty="0" smtClean="0">
                <a:solidFill>
                  <a:schemeClr val="accent1"/>
                </a:solidFill>
              </a:rPr>
              <a:t> </a:t>
            </a:r>
            <a:r>
              <a:rPr lang="en-US" sz="3000" i="1" dirty="0" smtClean="0">
                <a:solidFill>
                  <a:srgbClr val="0070C0"/>
                </a:solidFill>
              </a:rPr>
              <a:t>will have finished </a:t>
            </a:r>
            <a:r>
              <a:rPr lang="en-US" sz="3000" dirty="0" smtClean="0"/>
              <a:t>my home work by the time I go out on a date tonight.</a:t>
            </a:r>
          </a:p>
          <a:p>
            <a:pPr marL="514350" indent="-514350">
              <a:buNone/>
            </a:pPr>
            <a:endParaRPr lang="en-US" sz="2000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286380" y="6429372"/>
            <a:ext cx="3714808" cy="428628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From:</a:t>
            </a:r>
            <a:r>
              <a:rPr kumimoji="0" lang="en-US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English Grammar P.62</a:t>
            </a: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Untitle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1421" r="2069"/>
          <a:stretch>
            <a:fillRect/>
          </a:stretch>
        </p:blipFill>
        <p:spPr>
          <a:xfrm>
            <a:off x="357158" y="985784"/>
            <a:ext cx="8487610" cy="4052183"/>
          </a:xfrm>
        </p:spPr>
      </p:pic>
      <p:pic>
        <p:nvPicPr>
          <p:cNvPr id="5" name="Picture 4" descr="0015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7476244">
            <a:off x="6491881" y="1939625"/>
            <a:ext cx="499796" cy="24064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21497" t="9505" r="28112" b="16276"/>
          <a:stretch>
            <a:fillRect/>
          </a:stretch>
        </p:blipFill>
        <p:spPr>
          <a:xfrm>
            <a:off x="2428860" y="1214422"/>
            <a:ext cx="4607751" cy="4071966"/>
          </a:xfrm>
        </p:spPr>
      </p:pic>
      <p:pic>
        <p:nvPicPr>
          <p:cNvPr id="5" name="Picture 4" descr="0015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071670" y="4357695"/>
            <a:ext cx="593485" cy="2857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31006" t="2752" r="37620" b="3675"/>
          <a:stretch>
            <a:fillRect/>
          </a:stretch>
        </p:blipFill>
        <p:spPr>
          <a:xfrm>
            <a:off x="3143240" y="642918"/>
            <a:ext cx="3143272" cy="5624803"/>
          </a:xfrm>
          <a:effectLst>
            <a:glow rad="139700">
              <a:schemeClr val="accent6">
                <a:satMod val="175000"/>
                <a:alpha val="40000"/>
              </a:schemeClr>
            </a:glow>
            <a:softEdge rad="63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183880" cy="1051560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4-7</a:t>
            </a:r>
            <a:r>
              <a:rPr lang="zh-TW" altLang="en-US" dirty="0" smtClean="0"/>
              <a:t> </a:t>
            </a:r>
            <a:r>
              <a:rPr lang="en-US" altLang="zh-TW" sz="3100" dirty="0" smtClean="0"/>
              <a:t>Future Perfect Progressive</a:t>
            </a:r>
            <a:endParaRPr lang="en-SG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571612"/>
            <a:ext cx="8183880" cy="4572032"/>
          </a:xfrm>
        </p:spPr>
        <p:txBody>
          <a:bodyPr>
            <a:normAutofit lnSpcReduction="10000"/>
          </a:bodyPr>
          <a:lstStyle/>
          <a:p>
            <a:pPr marL="514350" indent="-514350">
              <a:buNone/>
            </a:pPr>
            <a:endParaRPr lang="en-US" sz="2000" dirty="0" smtClean="0"/>
          </a:p>
          <a:p>
            <a:pPr marL="514350" indent="-514350">
              <a:buNone/>
            </a:pPr>
            <a:r>
              <a:rPr lang="en-US" sz="2200" dirty="0" smtClean="0">
                <a:solidFill>
                  <a:schemeClr val="accent1"/>
                </a:solidFill>
              </a:rPr>
              <a:t>(c) </a:t>
            </a:r>
            <a:r>
              <a:rPr lang="en-US" sz="3000" dirty="0" smtClean="0"/>
              <a:t>I will go to bed at ten P.M. Ed will get home at midnight. At midnight I will be sleeping. I </a:t>
            </a:r>
            <a:r>
              <a:rPr lang="en-US" sz="3000" i="1" dirty="0" smtClean="0">
                <a:solidFill>
                  <a:srgbClr val="0070C0"/>
                </a:solidFill>
              </a:rPr>
              <a:t>will have been sleeping </a:t>
            </a:r>
            <a:r>
              <a:rPr lang="en-US" sz="3000" dirty="0" smtClean="0"/>
              <a:t>for two hours by the time Ed gets home.</a:t>
            </a:r>
          </a:p>
          <a:p>
            <a:pPr marL="514350" indent="-514350">
              <a:buNone/>
            </a:pPr>
            <a:endParaRPr lang="en-US" sz="3000" dirty="0" smtClean="0"/>
          </a:p>
          <a:p>
            <a:pPr marL="514350" indent="-514350">
              <a:buNone/>
            </a:pPr>
            <a:r>
              <a:rPr lang="en-US" sz="2200" dirty="0" smtClean="0">
                <a:solidFill>
                  <a:schemeClr val="accent1"/>
                </a:solidFill>
              </a:rPr>
              <a:t>(d) </a:t>
            </a:r>
            <a:r>
              <a:rPr lang="en-US" sz="3000" dirty="0" smtClean="0"/>
              <a:t>When Professor Jones retires next month, he </a:t>
            </a:r>
            <a:r>
              <a:rPr lang="en-US" sz="3000" i="1" dirty="0" smtClean="0">
                <a:solidFill>
                  <a:srgbClr val="0070C0"/>
                </a:solidFill>
              </a:rPr>
              <a:t>will have taught </a:t>
            </a:r>
            <a:r>
              <a:rPr lang="en-US" sz="3000" dirty="0" smtClean="0"/>
              <a:t>for 45 years.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286380" y="6429372"/>
            <a:ext cx="3714808" cy="428628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From:</a:t>
            </a:r>
            <a:r>
              <a:rPr kumimoji="0" lang="en-US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English Grammar P.62</a:t>
            </a: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Untitle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1421" r="2069"/>
          <a:stretch>
            <a:fillRect/>
          </a:stretch>
        </p:blipFill>
        <p:spPr>
          <a:xfrm>
            <a:off x="357158" y="985785"/>
            <a:ext cx="8429684" cy="4024527"/>
          </a:xfrm>
        </p:spPr>
      </p:pic>
      <p:pic>
        <p:nvPicPr>
          <p:cNvPr id="5" name="Picture 4" descr="0015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8004997">
            <a:off x="8278680" y="1867917"/>
            <a:ext cx="499796" cy="24064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/>
              <a:t>4-1</a:t>
            </a:r>
            <a:r>
              <a:rPr lang="zh-TW" altLang="en-US" dirty="0" smtClean="0"/>
              <a:t> </a:t>
            </a:r>
            <a:r>
              <a:rPr lang="en-US" altLang="zh-TW" dirty="0" smtClean="0"/>
              <a:t>Simple Future:</a:t>
            </a:r>
            <a:r>
              <a:rPr lang="zh-TW" altLang="en-US" dirty="0" smtClean="0"/>
              <a:t> </a:t>
            </a:r>
            <a:r>
              <a:rPr lang="en-US" altLang="zh-TW" sz="3100" dirty="0" smtClean="0"/>
              <a:t>will, Be going to</a:t>
            </a:r>
            <a:endParaRPr lang="en-SG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785926"/>
            <a:ext cx="8183880" cy="4187952"/>
          </a:xfrm>
        </p:spPr>
        <p:txBody>
          <a:bodyPr>
            <a:normAutofit/>
          </a:bodyPr>
          <a:lstStyle/>
          <a:p>
            <a:pPr marL="514350" indent="-514350">
              <a:buAutoNum type="alphaLcParenBoth"/>
            </a:pPr>
            <a:r>
              <a:rPr lang="en-US" sz="3000" dirty="0" smtClean="0"/>
              <a:t>Jack </a:t>
            </a:r>
            <a:r>
              <a:rPr lang="en-US" sz="3000" i="1" dirty="0" smtClean="0">
                <a:solidFill>
                  <a:srgbClr val="0070C0"/>
                </a:solidFill>
              </a:rPr>
              <a:t>will finish </a:t>
            </a:r>
            <a:r>
              <a:rPr lang="en-US" sz="3000" dirty="0" smtClean="0"/>
              <a:t>his work tomorrow.</a:t>
            </a:r>
          </a:p>
          <a:p>
            <a:pPr marL="514350" indent="-514350">
              <a:buAutoNum type="alphaLcParenBoth"/>
            </a:pPr>
            <a:endParaRPr lang="en-SG" sz="3000" dirty="0" smtClean="0"/>
          </a:p>
          <a:p>
            <a:pPr marL="514350" indent="-514350">
              <a:buAutoNum type="alphaLcParenBoth"/>
            </a:pPr>
            <a:r>
              <a:rPr lang="en-US" sz="3000" dirty="0" smtClean="0"/>
              <a:t>Jack </a:t>
            </a:r>
            <a:r>
              <a:rPr lang="en-US" sz="3000" i="1" dirty="0" smtClean="0">
                <a:solidFill>
                  <a:srgbClr val="0070C0"/>
                </a:solidFill>
              </a:rPr>
              <a:t>is going to finish </a:t>
            </a:r>
            <a:r>
              <a:rPr lang="en-US" sz="3000" dirty="0" smtClean="0"/>
              <a:t>his work tomorrow.</a:t>
            </a:r>
          </a:p>
          <a:p>
            <a:pPr marL="514350" indent="-514350">
              <a:buAutoNum type="alphaLcParenBoth"/>
            </a:pPr>
            <a:endParaRPr lang="en-US" sz="3000" dirty="0" smtClean="0"/>
          </a:p>
          <a:p>
            <a:pPr marL="514350" indent="-514350">
              <a:buAutoNum type="alphaLcParenBoth"/>
            </a:pPr>
            <a:r>
              <a:rPr lang="en-US" sz="3000" dirty="0" smtClean="0"/>
              <a:t>Anna </a:t>
            </a:r>
            <a:r>
              <a:rPr lang="en-US" sz="3000" i="1" dirty="0" smtClean="0">
                <a:solidFill>
                  <a:srgbClr val="0070C0"/>
                </a:solidFill>
              </a:rPr>
              <a:t>will not be </a:t>
            </a:r>
            <a:r>
              <a:rPr lang="en-US" sz="3000" dirty="0" smtClean="0"/>
              <a:t>there tomorrow.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286380" y="6429372"/>
            <a:ext cx="3714808" cy="428628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From:</a:t>
            </a:r>
            <a:r>
              <a:rPr kumimoji="0" lang="en-US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English Grammar P.51</a:t>
            </a: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6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 l="21497" t="30143" r="29284" b="37760"/>
          <a:stretch>
            <a:fillRect/>
          </a:stretch>
        </p:blipFill>
        <p:spPr>
          <a:xfrm>
            <a:off x="1500166" y="1857364"/>
            <a:ext cx="6390296" cy="250033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183880" cy="1051560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4-2</a:t>
            </a:r>
            <a:r>
              <a:rPr lang="zh-TW" altLang="en-US" dirty="0" smtClean="0"/>
              <a:t> </a:t>
            </a:r>
            <a:r>
              <a:rPr lang="en-US" altLang="zh-TW" sz="3100" dirty="0" smtClean="0"/>
              <a:t>WILL vs. BE GOING TO</a:t>
            </a:r>
            <a:endParaRPr lang="en-SG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571612"/>
            <a:ext cx="8183880" cy="4402266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2000" dirty="0" smtClean="0"/>
              <a:t>To express a Prediction: Use either WILL or BE GOING</a:t>
            </a:r>
            <a:r>
              <a:rPr lang="zh-TW" altLang="en-US" sz="2000" dirty="0" smtClean="0"/>
              <a:t> </a:t>
            </a:r>
            <a:r>
              <a:rPr lang="en-US" altLang="zh-TW" sz="2000" dirty="0" smtClean="0"/>
              <a:t>TO</a:t>
            </a:r>
          </a:p>
          <a:p>
            <a:pPr marL="514350" indent="-514350">
              <a:buNone/>
            </a:pPr>
            <a:endParaRPr lang="en-US" altLang="zh-TW" sz="2000" dirty="0" smtClean="0"/>
          </a:p>
          <a:p>
            <a:pPr marL="514350" indent="-514350">
              <a:buNone/>
            </a:pPr>
            <a:endParaRPr lang="en-US" sz="2000" dirty="0" smtClean="0"/>
          </a:p>
          <a:p>
            <a:pPr marL="514350" indent="-514350">
              <a:buAutoNum type="alphaLcParenBoth"/>
            </a:pPr>
            <a:r>
              <a:rPr lang="en-US" sz="3000" dirty="0" smtClean="0"/>
              <a:t>According to the weather report, it </a:t>
            </a:r>
            <a:r>
              <a:rPr lang="en-US" sz="3000" i="1" dirty="0" smtClean="0">
                <a:solidFill>
                  <a:srgbClr val="0070C0"/>
                </a:solidFill>
              </a:rPr>
              <a:t>will be </a:t>
            </a:r>
            <a:r>
              <a:rPr lang="en-US" sz="3000" dirty="0" smtClean="0"/>
              <a:t>cloudy tomorrow.</a:t>
            </a:r>
          </a:p>
          <a:p>
            <a:pPr marL="514350" indent="-514350">
              <a:buAutoNum type="alphaLcParenBoth"/>
            </a:pPr>
            <a:endParaRPr lang="en-US" sz="3000" dirty="0" smtClean="0"/>
          </a:p>
          <a:p>
            <a:pPr marL="514350" indent="-514350">
              <a:buNone/>
            </a:pPr>
            <a:r>
              <a:rPr lang="en-US" sz="2300" dirty="0" smtClean="0">
                <a:solidFill>
                  <a:schemeClr val="accent1"/>
                </a:solidFill>
              </a:rPr>
              <a:t>(C) </a:t>
            </a:r>
            <a:r>
              <a:rPr lang="en-US" sz="3000" dirty="0" smtClean="0"/>
              <a:t>Watch out! You</a:t>
            </a:r>
            <a:r>
              <a:rPr lang="en-US" sz="3000" i="1" dirty="0" smtClean="0">
                <a:solidFill>
                  <a:srgbClr val="0070C0"/>
                </a:solidFill>
              </a:rPr>
              <a:t>’re going to hurt </a:t>
            </a:r>
            <a:r>
              <a:rPr lang="en-US" sz="3000" dirty="0" smtClean="0"/>
              <a:t>yourself!</a:t>
            </a:r>
          </a:p>
          <a:p>
            <a:pPr marL="514350" indent="-514350">
              <a:buNone/>
            </a:pPr>
            <a:endParaRPr lang="en-US" sz="3000" dirty="0" smtClean="0"/>
          </a:p>
          <a:p>
            <a:pPr marL="514350" indent="-514350">
              <a:buNone/>
            </a:pPr>
            <a:endParaRPr lang="en-US" sz="3000" dirty="0" smtClean="0"/>
          </a:p>
          <a:p>
            <a:pPr marL="514350" indent="-514350">
              <a:buNone/>
            </a:pPr>
            <a:endParaRPr lang="en-US" sz="2000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286380" y="6429372"/>
            <a:ext cx="3714808" cy="428628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From:</a:t>
            </a:r>
            <a:r>
              <a:rPr kumimoji="0" lang="en-US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English Grammar P.52</a:t>
            </a: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183880" cy="1051560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4-2</a:t>
            </a:r>
            <a:r>
              <a:rPr lang="zh-TW" altLang="en-US" dirty="0" smtClean="0"/>
              <a:t> </a:t>
            </a:r>
            <a:r>
              <a:rPr lang="en-US" altLang="zh-TW" sz="3100" dirty="0" smtClean="0"/>
              <a:t>WILL vs. BE GOING TO</a:t>
            </a:r>
            <a:endParaRPr lang="en-SG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571612"/>
            <a:ext cx="8286808" cy="4402266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2000" dirty="0" smtClean="0"/>
              <a:t>To express a Prior Plan: Use only BE GOING TO</a:t>
            </a:r>
            <a:endParaRPr lang="en-US" altLang="zh-TW" sz="2000" dirty="0" smtClean="0"/>
          </a:p>
          <a:p>
            <a:pPr marL="514350" indent="-514350">
              <a:buNone/>
            </a:pPr>
            <a:endParaRPr lang="en-US" altLang="zh-TW" sz="2000" dirty="0" smtClean="0"/>
          </a:p>
          <a:p>
            <a:pPr marL="514350" indent="-514350">
              <a:buNone/>
            </a:pPr>
            <a:endParaRPr lang="en-US" sz="2000" dirty="0" smtClean="0"/>
          </a:p>
          <a:p>
            <a:pPr marL="514350" indent="-514350">
              <a:buNone/>
            </a:pPr>
            <a:r>
              <a:rPr lang="en-US" sz="2200" dirty="0" smtClean="0">
                <a:solidFill>
                  <a:schemeClr val="accent1"/>
                </a:solidFill>
              </a:rPr>
              <a:t>(e)	</a:t>
            </a:r>
            <a:r>
              <a:rPr lang="en-US" sz="3000" dirty="0" smtClean="0"/>
              <a:t>A: Why did you buy this paint?</a:t>
            </a:r>
          </a:p>
          <a:p>
            <a:pPr marL="514350" indent="-514350">
              <a:buNone/>
            </a:pPr>
            <a:r>
              <a:rPr lang="en-US" sz="3000" dirty="0" smtClean="0"/>
              <a:t>    B: I</a:t>
            </a:r>
            <a:r>
              <a:rPr lang="en-US" sz="3000" i="1" dirty="0" smtClean="0">
                <a:solidFill>
                  <a:srgbClr val="0070C0"/>
                </a:solidFill>
              </a:rPr>
              <a:t>’m going to paint </a:t>
            </a:r>
            <a:r>
              <a:rPr lang="en-US" sz="3000" dirty="0" smtClean="0"/>
              <a:t>my bedroom  tomorrow.</a:t>
            </a:r>
          </a:p>
          <a:p>
            <a:pPr marL="514350" indent="-514350">
              <a:buNone/>
            </a:pPr>
            <a:endParaRPr lang="en-US" sz="3000" dirty="0" smtClean="0"/>
          </a:p>
          <a:p>
            <a:pPr marL="514350" indent="-514350">
              <a:buNone/>
            </a:pPr>
            <a:endParaRPr lang="en-US" sz="2000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286380" y="6429372"/>
            <a:ext cx="3714808" cy="428628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From:</a:t>
            </a:r>
            <a:r>
              <a:rPr kumimoji="0" lang="en-US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English Grammar P.52</a:t>
            </a: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183880" cy="1051560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4-2</a:t>
            </a:r>
            <a:r>
              <a:rPr lang="zh-TW" altLang="en-US" dirty="0" smtClean="0"/>
              <a:t> </a:t>
            </a:r>
            <a:r>
              <a:rPr lang="en-US" altLang="zh-TW" sz="3100" dirty="0" smtClean="0"/>
              <a:t>WILL vs. BE GOING TO</a:t>
            </a:r>
            <a:endParaRPr lang="en-SG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571612"/>
            <a:ext cx="8183880" cy="4402266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2000" dirty="0" smtClean="0"/>
              <a:t>To express WILLLINGNESS : Use only WILL</a:t>
            </a:r>
            <a:endParaRPr lang="en-US" altLang="zh-TW" sz="2000" dirty="0" smtClean="0"/>
          </a:p>
          <a:p>
            <a:pPr marL="514350" indent="-514350">
              <a:buNone/>
            </a:pPr>
            <a:endParaRPr lang="en-US" altLang="zh-TW" sz="2000" dirty="0" smtClean="0"/>
          </a:p>
          <a:p>
            <a:pPr marL="514350" indent="-514350">
              <a:buNone/>
            </a:pPr>
            <a:endParaRPr lang="en-US" sz="2000" dirty="0" smtClean="0"/>
          </a:p>
          <a:p>
            <a:pPr marL="514350" indent="-514350">
              <a:buNone/>
            </a:pPr>
            <a:r>
              <a:rPr lang="en-US" sz="2200" dirty="0" smtClean="0">
                <a:solidFill>
                  <a:schemeClr val="accent1"/>
                </a:solidFill>
              </a:rPr>
              <a:t>(g)</a:t>
            </a:r>
            <a:r>
              <a:rPr lang="en-US" sz="3000" dirty="0" smtClean="0"/>
              <a:t>	A: The phone’s ringing.</a:t>
            </a:r>
          </a:p>
          <a:p>
            <a:pPr marL="514350" indent="-514350">
              <a:buNone/>
            </a:pPr>
            <a:r>
              <a:rPr lang="en-US" sz="3000" dirty="0" smtClean="0"/>
              <a:t>    B: I</a:t>
            </a:r>
            <a:r>
              <a:rPr lang="en-US" sz="3000" i="1" dirty="0" smtClean="0">
                <a:solidFill>
                  <a:srgbClr val="0070C0"/>
                </a:solidFill>
              </a:rPr>
              <a:t>’ll get </a:t>
            </a:r>
            <a:r>
              <a:rPr lang="en-US" sz="3000" dirty="0" smtClean="0"/>
              <a:t>it.</a:t>
            </a:r>
          </a:p>
          <a:p>
            <a:pPr marL="514350" indent="-514350">
              <a:buNone/>
            </a:pPr>
            <a:endParaRPr lang="en-US" sz="3000" dirty="0" smtClean="0"/>
          </a:p>
          <a:p>
            <a:pPr marL="514350" indent="-514350">
              <a:buNone/>
            </a:pPr>
            <a:endParaRPr lang="en-US" sz="2000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286380" y="6429372"/>
            <a:ext cx="3714808" cy="428628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From:</a:t>
            </a:r>
            <a:r>
              <a:rPr kumimoji="0" lang="en-US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English Grammar P.52</a:t>
            </a: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/>
              <a:t>4-3 </a:t>
            </a:r>
            <a:r>
              <a:rPr lang="en-US" altLang="zh-TW" sz="3000" dirty="0" smtClean="0"/>
              <a:t>Expressing the future in the clauses</a:t>
            </a:r>
            <a:endParaRPr lang="en-SG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571612"/>
            <a:ext cx="8183880" cy="4786346"/>
          </a:xfrm>
        </p:spPr>
        <p:txBody>
          <a:bodyPr>
            <a:normAutofit/>
          </a:bodyPr>
          <a:lstStyle/>
          <a:p>
            <a:pPr marL="514350" indent="-514350">
              <a:buAutoNum type="alphaLcParenBoth"/>
            </a:pPr>
            <a:r>
              <a:rPr lang="en-US" sz="3000" dirty="0" smtClean="0"/>
              <a:t>Bob will come soon. When Bob </a:t>
            </a:r>
            <a:r>
              <a:rPr lang="en-US" sz="3000" i="1" dirty="0" smtClean="0">
                <a:solidFill>
                  <a:srgbClr val="0070C0"/>
                </a:solidFill>
              </a:rPr>
              <a:t>comes</a:t>
            </a:r>
            <a:r>
              <a:rPr lang="en-US" sz="3000" dirty="0" smtClean="0"/>
              <a:t>, we will see him.</a:t>
            </a:r>
          </a:p>
          <a:p>
            <a:pPr marL="514350" indent="-514350">
              <a:buAutoNum type="alphaLcParenBoth"/>
            </a:pPr>
            <a:endParaRPr lang="en-US" sz="3000" dirty="0" smtClean="0"/>
          </a:p>
          <a:p>
            <a:pPr marL="514350" indent="-514350">
              <a:buNone/>
            </a:pPr>
            <a:r>
              <a:rPr lang="en-US" sz="2500" dirty="0" smtClean="0">
                <a:solidFill>
                  <a:schemeClr val="accent1"/>
                </a:solidFill>
              </a:rPr>
              <a:t>(f) </a:t>
            </a:r>
            <a:r>
              <a:rPr lang="en-US" sz="3000" dirty="0" smtClean="0"/>
              <a:t>While I </a:t>
            </a:r>
            <a:r>
              <a:rPr lang="en-US" sz="3000" i="1" dirty="0" smtClean="0">
                <a:solidFill>
                  <a:srgbClr val="0070C0"/>
                </a:solidFill>
              </a:rPr>
              <a:t>am traveling </a:t>
            </a:r>
            <a:r>
              <a:rPr lang="en-US" sz="3000" dirty="0" smtClean="0"/>
              <a:t>in the Europe next year, I’m going to save money by staying in youth hotels.</a:t>
            </a:r>
          </a:p>
          <a:p>
            <a:pPr marL="514350" indent="-514350">
              <a:buNone/>
            </a:pPr>
            <a:endParaRPr lang="en-US" sz="3000" dirty="0" smtClean="0"/>
          </a:p>
          <a:p>
            <a:pPr marL="514350" indent="-514350">
              <a:buNone/>
            </a:pPr>
            <a:r>
              <a:rPr lang="en-US" sz="2500" dirty="0" smtClean="0">
                <a:solidFill>
                  <a:schemeClr val="accent1"/>
                </a:solidFill>
              </a:rPr>
              <a:t>(h) </a:t>
            </a:r>
            <a:r>
              <a:rPr lang="en-US" sz="3000" dirty="0" smtClean="0"/>
              <a:t>I will go to bed after I </a:t>
            </a:r>
            <a:r>
              <a:rPr lang="en-US" sz="3000" i="1" dirty="0" smtClean="0">
                <a:solidFill>
                  <a:srgbClr val="0070C0"/>
                </a:solidFill>
              </a:rPr>
              <a:t>have finished </a:t>
            </a:r>
            <a:r>
              <a:rPr lang="en-US" sz="3000" dirty="0" smtClean="0"/>
              <a:t>my work.</a:t>
            </a:r>
          </a:p>
          <a:p>
            <a:pPr marL="514350" indent="-514350">
              <a:buAutoNum type="alphaLcParenBoth"/>
            </a:pPr>
            <a:endParaRPr lang="en-US" sz="3000" dirty="0" smtClean="0"/>
          </a:p>
          <a:p>
            <a:pPr marL="514350" indent="-514350">
              <a:buNone/>
            </a:pPr>
            <a:endParaRPr lang="en-US" sz="2000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286380" y="6429372"/>
            <a:ext cx="3714808" cy="428628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From:</a:t>
            </a:r>
            <a:r>
              <a:rPr kumimoji="0" lang="en-US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English Grammar P.55</a:t>
            </a: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63</TotalTime>
  <Words>503</Words>
  <Application>Microsoft Office PowerPoint</Application>
  <PresentationFormat>On-screen Show (4:3)</PresentationFormat>
  <Paragraphs>80</Paragraphs>
  <Slides>20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Aspect</vt:lpstr>
      <vt:lpstr>English Grammar Third Edition</vt:lpstr>
      <vt:lpstr>Slide 2</vt:lpstr>
      <vt:lpstr>Slide 3</vt:lpstr>
      <vt:lpstr>4-1 Simple Future: will, Be going to</vt:lpstr>
      <vt:lpstr>Slide 5</vt:lpstr>
      <vt:lpstr>4-2 WILL vs. BE GOING TO</vt:lpstr>
      <vt:lpstr>4-2 WILL vs. BE GOING TO</vt:lpstr>
      <vt:lpstr>4-2 WILL vs. BE GOING TO</vt:lpstr>
      <vt:lpstr>4-3 Expressing the future in the clauses</vt:lpstr>
      <vt:lpstr>4-4 Using the present progressive and the simple present to express future time</vt:lpstr>
      <vt:lpstr>4-4 Using the present progressive and the simple present to express future time</vt:lpstr>
      <vt:lpstr>Slide 12</vt:lpstr>
      <vt:lpstr>Slide 13</vt:lpstr>
      <vt:lpstr>4-5 Future Progressive</vt:lpstr>
      <vt:lpstr>Slide 15</vt:lpstr>
      <vt:lpstr>Slide 16</vt:lpstr>
      <vt:lpstr>4-6 Future Perfect</vt:lpstr>
      <vt:lpstr>Slide 18</vt:lpstr>
      <vt:lpstr>Slide 19</vt:lpstr>
      <vt:lpstr>4-7 Future Perfect Progressive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Grammar Third Edition</dc:title>
  <dc:creator>James</dc:creator>
  <cp:lastModifiedBy>James</cp:lastModifiedBy>
  <cp:revision>11</cp:revision>
  <dcterms:created xsi:type="dcterms:W3CDTF">2009-12-14T03:02:22Z</dcterms:created>
  <dcterms:modified xsi:type="dcterms:W3CDTF">2009-12-17T16:32:23Z</dcterms:modified>
</cp:coreProperties>
</file>