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8" r:id="rId3"/>
    <p:sldId id="267" r:id="rId4"/>
    <p:sldId id="273" r:id="rId5"/>
    <p:sldId id="260" r:id="rId6"/>
    <p:sldId id="268" r:id="rId7"/>
    <p:sldId id="276" r:id="rId8"/>
    <p:sldId id="257" r:id="rId9"/>
    <p:sldId id="258" r:id="rId10"/>
    <p:sldId id="259" r:id="rId11"/>
    <p:sldId id="261" r:id="rId12"/>
    <p:sldId id="270" r:id="rId13"/>
    <p:sldId id="274" r:id="rId14"/>
    <p:sldId id="262" r:id="rId15"/>
    <p:sldId id="271" r:id="rId16"/>
    <p:sldId id="277" r:id="rId17"/>
    <p:sldId id="263" r:id="rId18"/>
    <p:sldId id="264" r:id="rId19"/>
    <p:sldId id="265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94660"/>
  </p:normalViewPr>
  <p:slideViewPr>
    <p:cSldViewPr>
      <p:cViewPr varScale="1">
        <p:scale>
          <a:sx n="69" d="100"/>
          <a:sy n="69" d="100"/>
        </p:scale>
        <p:origin x="-11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1CE7A-EDE0-4359-A12E-925D566DD04A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A9C21-73E8-4E60-94E6-E4ADD1A74486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A9C21-73E8-4E60-94E6-E4ADD1A74486}" type="slidenum">
              <a:rPr lang="en-SG" smtClean="0"/>
              <a:pPr/>
              <a:t>19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SG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S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F6C1713-A692-4EB7-9AF7-3EDD70A169DE}" type="datetimeFigureOut">
              <a:rPr lang="en-US" smtClean="0"/>
              <a:pPr/>
              <a:t>12/18/2009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D6C8E7-6761-46FD-9BEF-7C2DCF4C0C27}" type="slidenum">
              <a:rPr lang="en-SG" smtClean="0"/>
              <a:pPr/>
              <a:t>‹#›</a:t>
            </a:fld>
            <a:endParaRPr lang="en-SG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en-US" sz="4500" dirty="0" smtClean="0"/>
              <a:t>English Grammar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500" dirty="0" smtClean="0"/>
              <a:t>Third Edition</a:t>
            </a:r>
            <a:endParaRPr lang="en-SG" sz="25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28860" y="4572008"/>
            <a:ext cx="6277020" cy="1643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4348" y="2857496"/>
            <a:ext cx="7715304" cy="30003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SG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295400" y="2857496"/>
            <a:ext cx="6400800" cy="335758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500" dirty="0" smtClean="0">
                <a:solidFill>
                  <a:srgbClr val="002060"/>
                </a:solidFill>
              </a:rPr>
              <a:t>Chapter </a:t>
            </a:r>
            <a:r>
              <a:rPr lang="en-US" altLang="zh-TW" sz="2500" dirty="0" smtClean="0">
                <a:solidFill>
                  <a:srgbClr val="002060"/>
                </a:solidFill>
              </a:rPr>
              <a:t>2</a:t>
            </a:r>
            <a:r>
              <a:rPr lang="en-US" sz="2500" dirty="0" smtClean="0">
                <a:solidFill>
                  <a:srgbClr val="002060"/>
                </a:solidFill>
              </a:rPr>
              <a:t>: </a:t>
            </a:r>
          </a:p>
          <a:p>
            <a:r>
              <a:rPr lang="en-US" altLang="zh-TW" sz="2000" dirty="0" smtClean="0">
                <a:solidFill>
                  <a:srgbClr val="002060"/>
                </a:solidFill>
              </a:rPr>
              <a:t>Present and past, </a:t>
            </a:r>
          </a:p>
          <a:p>
            <a:r>
              <a:rPr lang="en-US" altLang="zh-TW" sz="2000" dirty="0" smtClean="0">
                <a:solidFill>
                  <a:srgbClr val="002060"/>
                </a:solidFill>
              </a:rPr>
              <a:t>simple and progressive</a:t>
            </a:r>
            <a:endParaRPr lang="en-US" sz="2000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zh-TW" altLang="en-US" dirty="0" smtClean="0">
                <a:solidFill>
                  <a:srgbClr val="002060"/>
                </a:solidFill>
              </a:rPr>
              <a:t>清雲科技大學應用外語系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zh-TW" altLang="en-US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副教授</a:t>
            </a:r>
            <a:r>
              <a:rPr lang="en-US" altLang="zh-TW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陳徵蔚</a:t>
            </a:r>
            <a:endParaRPr lang="en-US" altLang="zh-TW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2-4 AM/IS/ARE BEING + Adj.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(a) Ann </a:t>
            </a:r>
            <a:r>
              <a:rPr lang="en-US" sz="3000" i="1" dirty="0" smtClean="0">
                <a:solidFill>
                  <a:srgbClr val="0070C0"/>
                </a:solidFill>
              </a:rPr>
              <a:t>is sick </a:t>
            </a:r>
            <a:r>
              <a:rPr lang="en-US" sz="3000" dirty="0" smtClean="0"/>
              <a:t>today. </a:t>
            </a:r>
          </a:p>
          <a:p>
            <a:pPr>
              <a:buNone/>
            </a:pPr>
            <a:endParaRPr lang="en-US" sz="3000" dirty="0"/>
          </a:p>
          <a:p>
            <a:pPr marL="514350" indent="-514350">
              <a:buNone/>
            </a:pPr>
            <a:r>
              <a:rPr lang="en-US" sz="3000" dirty="0" smtClean="0"/>
              <a:t>(b) Jack doesn’t feel well, but he refuse to see a doctor.   He </a:t>
            </a:r>
            <a:r>
              <a:rPr lang="en-US" sz="3000" i="1" dirty="0" smtClean="0">
                <a:solidFill>
                  <a:srgbClr val="0070C0"/>
                </a:solidFill>
              </a:rPr>
              <a:t>is being foolish.</a:t>
            </a:r>
          </a:p>
          <a:p>
            <a:pPr>
              <a:buNone/>
            </a:pPr>
            <a:endParaRPr lang="en-US" sz="3000" dirty="0"/>
          </a:p>
          <a:p>
            <a:pPr>
              <a:buNone/>
            </a:pPr>
            <a:r>
              <a:rPr lang="en-US" sz="3000" dirty="0" smtClean="0"/>
              <a:t>(d) incorrect: Mr. Smith is being old.</a:t>
            </a:r>
          </a:p>
          <a:p>
            <a:pPr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correct: Mr. Smith </a:t>
            </a:r>
            <a:r>
              <a:rPr lang="en-US" sz="3000" i="1" dirty="0" smtClean="0">
                <a:solidFill>
                  <a:srgbClr val="0070C0"/>
                </a:solidFill>
              </a:rPr>
              <a:t>is old</a:t>
            </a:r>
            <a:r>
              <a:rPr lang="en-US" sz="3000" dirty="0" smtClean="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P.17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34400" cy="628632"/>
          </a:xfrm>
        </p:spPr>
        <p:txBody>
          <a:bodyPr>
            <a:normAutofit fontScale="90000"/>
          </a:bodyPr>
          <a:lstStyle/>
          <a:p>
            <a:r>
              <a:rPr lang="en-US" altLang="zh-TW" sz="3700" dirty="0" smtClean="0"/>
              <a:t>2-8 Troublesome Verb: </a:t>
            </a:r>
            <a:r>
              <a:rPr lang="en-US" altLang="zh-TW" sz="2000" dirty="0" smtClean="0"/>
              <a:t>RAISE/RISE,SET/SIT,LAY/LIE</a:t>
            </a:r>
            <a:endParaRPr lang="en-SG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4" y="1231578"/>
          <a:ext cx="8858312" cy="51978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357718"/>
                <a:gridCol w="4500594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TRANSITIVE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INTRANSITIVE</a:t>
                      </a:r>
                      <a:endParaRPr lang="en-SG" dirty="0"/>
                    </a:p>
                  </a:txBody>
                  <a:tcPr/>
                </a:tc>
              </a:tr>
              <a:tr h="1420190"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en-US" i="1" baseline="0" dirty="0" smtClean="0"/>
                        <a:t>raise, raised, raised</a:t>
                      </a:r>
                    </a:p>
                    <a:p>
                      <a:pPr marL="342900" indent="-342900">
                        <a:buAutoNum type="alphaLcParenBoth"/>
                      </a:pPr>
                      <a:endParaRPr lang="en-US" i="1" baseline="0" dirty="0" smtClean="0"/>
                    </a:p>
                    <a:p>
                      <a:pPr marL="342900" indent="-342900">
                        <a:buNone/>
                      </a:pPr>
                      <a:r>
                        <a:rPr lang="en-US" sz="3000" baseline="0" dirty="0" smtClean="0"/>
                        <a:t>Tom </a:t>
                      </a:r>
                      <a:r>
                        <a:rPr lang="en-US" sz="3000" i="1" baseline="0" dirty="0" smtClean="0">
                          <a:solidFill>
                            <a:srgbClr val="0070C0"/>
                          </a:solidFill>
                        </a:rPr>
                        <a:t>raised</a:t>
                      </a:r>
                      <a:r>
                        <a:rPr lang="en-US" sz="3000" baseline="0" dirty="0" smtClean="0"/>
                        <a:t> his hand.</a:t>
                      </a:r>
                      <a:endParaRPr lang="en-SG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(b) </a:t>
                      </a:r>
                      <a:r>
                        <a:rPr lang="en-US" i="1" dirty="0" smtClean="0"/>
                        <a:t>rise, rose,</a:t>
                      </a:r>
                      <a:r>
                        <a:rPr lang="en-US" i="1" baseline="0" dirty="0" smtClean="0"/>
                        <a:t> risen</a:t>
                      </a:r>
                    </a:p>
                    <a:p>
                      <a:endParaRPr lang="en-US" i="1" baseline="0" dirty="0" smtClean="0"/>
                    </a:p>
                    <a:p>
                      <a:r>
                        <a:rPr lang="en-US" sz="3000" baseline="0" dirty="0" smtClean="0"/>
                        <a:t>The sun </a:t>
                      </a:r>
                      <a:r>
                        <a:rPr lang="en-US" sz="3000" i="1" baseline="0" dirty="0" smtClean="0">
                          <a:solidFill>
                            <a:srgbClr val="0070C0"/>
                          </a:solidFill>
                        </a:rPr>
                        <a:t>rises</a:t>
                      </a:r>
                      <a:r>
                        <a:rPr lang="en-US" sz="3000" baseline="0" dirty="0" smtClean="0"/>
                        <a:t> in the east.</a:t>
                      </a:r>
                      <a:endParaRPr lang="en-SG" sz="3000" dirty="0"/>
                    </a:p>
                  </a:txBody>
                  <a:tcPr/>
                </a:tc>
              </a:tr>
              <a:tr h="1857388">
                <a:tc>
                  <a:txBody>
                    <a:bodyPr/>
                    <a:lstStyle/>
                    <a:p>
                      <a:r>
                        <a:rPr lang="en-US" dirty="0" smtClean="0"/>
                        <a:t>(c) </a:t>
                      </a:r>
                      <a:r>
                        <a:rPr lang="en-US" i="1" dirty="0" smtClean="0"/>
                        <a:t>set, set, set</a:t>
                      </a:r>
                    </a:p>
                    <a:p>
                      <a:endParaRPr lang="en-US" i="1" dirty="0" smtClean="0"/>
                    </a:p>
                    <a:p>
                      <a:r>
                        <a:rPr lang="en-US" sz="3000" dirty="0" smtClean="0"/>
                        <a:t>I will </a:t>
                      </a:r>
                      <a:r>
                        <a:rPr lang="en-US" sz="3000" i="1" dirty="0" smtClean="0">
                          <a:solidFill>
                            <a:srgbClr val="0070C0"/>
                          </a:solidFill>
                        </a:rPr>
                        <a:t>set</a:t>
                      </a:r>
                      <a:r>
                        <a:rPr lang="en-US" sz="3000" dirty="0" smtClean="0"/>
                        <a:t> the book on the desk.</a:t>
                      </a:r>
                      <a:endParaRPr lang="en-SG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(d) </a:t>
                      </a:r>
                      <a:r>
                        <a:rPr lang="en-US" i="1" dirty="0" smtClean="0"/>
                        <a:t>sit, sat, sat</a:t>
                      </a:r>
                    </a:p>
                    <a:p>
                      <a:endParaRPr lang="en-US" i="1" dirty="0" smtClean="0"/>
                    </a:p>
                    <a:p>
                      <a:r>
                        <a:rPr lang="en-US" sz="3000" dirty="0" smtClean="0"/>
                        <a:t>I </a:t>
                      </a:r>
                      <a:r>
                        <a:rPr lang="en-US" sz="3000" i="1" dirty="0" smtClean="0">
                          <a:solidFill>
                            <a:srgbClr val="0070C0"/>
                          </a:solidFill>
                        </a:rPr>
                        <a:t>sit</a:t>
                      </a:r>
                      <a:r>
                        <a:rPr lang="en-US" sz="3000" dirty="0" smtClean="0"/>
                        <a:t> in the front row.</a:t>
                      </a:r>
                      <a:endParaRPr lang="en-SG" sz="3000" dirty="0"/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r>
                        <a:rPr lang="en-US" dirty="0" smtClean="0"/>
                        <a:t>(e) </a:t>
                      </a:r>
                      <a:r>
                        <a:rPr lang="en-US" i="1" dirty="0" smtClean="0"/>
                        <a:t>lay, laid, laid</a:t>
                      </a:r>
                    </a:p>
                    <a:p>
                      <a:endParaRPr lang="en-US" i="1" dirty="0" smtClean="0"/>
                    </a:p>
                    <a:p>
                      <a:r>
                        <a:rPr lang="en-US" sz="3000" dirty="0" smtClean="0"/>
                        <a:t>I am </a:t>
                      </a:r>
                      <a:r>
                        <a:rPr lang="en-US" sz="3000" i="1" dirty="0" smtClean="0">
                          <a:solidFill>
                            <a:srgbClr val="0070C0"/>
                          </a:solidFill>
                        </a:rPr>
                        <a:t>laying</a:t>
                      </a:r>
                      <a:r>
                        <a:rPr lang="en-US" sz="3000" dirty="0" smtClean="0"/>
                        <a:t> the book on the desk.</a:t>
                      </a:r>
                      <a:endParaRPr lang="en-SG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(f) </a:t>
                      </a:r>
                      <a:r>
                        <a:rPr lang="en-US" i="1" dirty="0" smtClean="0"/>
                        <a:t>lie,**lay, lain</a:t>
                      </a:r>
                    </a:p>
                    <a:p>
                      <a:endParaRPr lang="en-US" i="1" dirty="0" smtClean="0"/>
                    </a:p>
                    <a:p>
                      <a:r>
                        <a:rPr lang="en-US" sz="3000" dirty="0" smtClean="0"/>
                        <a:t>He is </a:t>
                      </a:r>
                      <a:r>
                        <a:rPr lang="en-US" sz="3000" i="1" dirty="0" smtClean="0">
                          <a:solidFill>
                            <a:srgbClr val="0070C0"/>
                          </a:solidFill>
                        </a:rPr>
                        <a:t>lying</a:t>
                      </a:r>
                      <a:r>
                        <a:rPr lang="en-US" sz="3000" dirty="0" smtClean="0"/>
                        <a:t> on his bed.</a:t>
                      </a:r>
                      <a:endParaRPr lang="en-SG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P.26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b="1" dirty="0" smtClean="0"/>
              <a:t/>
            </a:r>
            <a:br>
              <a:rPr lang="en-SG" b="1" dirty="0" smtClean="0"/>
            </a:br>
            <a:endParaRPr lang="en-SG" dirty="0"/>
          </a:p>
        </p:txBody>
      </p:sp>
      <p:pic>
        <p:nvPicPr>
          <p:cNvPr id="10" name="Content Placeholder 9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62" r="1562"/>
          <a:stretch>
            <a:fillRect/>
          </a:stretch>
        </p:blipFill>
        <p:spPr>
          <a:xfrm>
            <a:off x="0" y="357166"/>
            <a:ext cx="9144000" cy="5286412"/>
          </a:xfrm>
        </p:spPr>
      </p:pic>
      <p:pic>
        <p:nvPicPr>
          <p:cNvPr id="11" name="Picture 10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314505">
            <a:off x="2768953" y="1526856"/>
            <a:ext cx="545282" cy="262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616" t="2740" r="22740" b="13699"/>
          <a:stretch>
            <a:fillRect/>
          </a:stretch>
        </p:blipFill>
        <p:spPr>
          <a:xfrm>
            <a:off x="1785918" y="928670"/>
            <a:ext cx="5907103" cy="4804444"/>
          </a:xfrm>
        </p:spPr>
      </p:pic>
      <p:pic>
        <p:nvPicPr>
          <p:cNvPr id="7" name="Picture 6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890138">
            <a:off x="1580416" y="2986569"/>
            <a:ext cx="685798" cy="3301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2-9 Simple Past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785926"/>
            <a:ext cx="8503920" cy="3473588"/>
          </a:xfrm>
        </p:spPr>
        <p:txBody>
          <a:bodyPr/>
          <a:lstStyle/>
          <a:p>
            <a:pPr marL="514350" indent="-514350">
              <a:buNone/>
            </a:pPr>
            <a:r>
              <a:rPr lang="en-US" sz="3000" dirty="0" smtClean="0"/>
              <a:t>(a)I </a:t>
            </a:r>
            <a:r>
              <a:rPr lang="en-US" sz="3000" i="1" dirty="0" smtClean="0">
                <a:solidFill>
                  <a:srgbClr val="0070C0"/>
                </a:solidFill>
              </a:rPr>
              <a:t>walked</a:t>
            </a:r>
            <a:r>
              <a:rPr lang="en-US" sz="3000" dirty="0" smtClean="0"/>
              <a:t> to school yesterday.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(c) I </a:t>
            </a:r>
            <a:r>
              <a:rPr lang="en-US" sz="3000" i="1" dirty="0" smtClean="0">
                <a:solidFill>
                  <a:srgbClr val="0070C0"/>
                </a:solidFill>
              </a:rPr>
              <a:t>bought</a:t>
            </a:r>
            <a:r>
              <a:rPr lang="en-US" sz="3000" dirty="0" smtClean="0"/>
              <a:t> a new car three days ago.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(d) Rita </a:t>
            </a:r>
            <a:r>
              <a:rPr lang="en-US" sz="3000" i="1" dirty="0" smtClean="0">
                <a:solidFill>
                  <a:srgbClr val="0070C0"/>
                </a:solidFill>
              </a:rPr>
              <a:t>stood</a:t>
            </a:r>
            <a:r>
              <a:rPr lang="en-US" sz="3000" dirty="0" smtClean="0"/>
              <a:t> under a tree when it </a:t>
            </a:r>
            <a:r>
              <a:rPr lang="en-US" sz="3000" i="1" dirty="0" smtClean="0">
                <a:solidFill>
                  <a:srgbClr val="0070C0"/>
                </a:solidFill>
              </a:rPr>
              <a:t>began</a:t>
            </a:r>
            <a:r>
              <a:rPr lang="en-US" sz="3000" dirty="0" smtClean="0"/>
              <a:t> to rain.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S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P.27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b="1" dirty="0" smtClean="0"/>
              <a:t/>
            </a:r>
            <a:br>
              <a:rPr lang="en-SG" b="1" dirty="0" smtClean="0"/>
            </a:br>
            <a:endParaRPr lang="en-SG" dirty="0"/>
          </a:p>
        </p:txBody>
      </p:sp>
      <p:pic>
        <p:nvPicPr>
          <p:cNvPr id="10" name="Content Placeholder 9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62" r="1562"/>
          <a:stretch>
            <a:fillRect/>
          </a:stretch>
        </p:blipFill>
        <p:spPr>
          <a:xfrm>
            <a:off x="0" y="357166"/>
            <a:ext cx="9144000" cy="5286412"/>
          </a:xfrm>
        </p:spPr>
      </p:pic>
      <p:pic>
        <p:nvPicPr>
          <p:cNvPr id="11" name="Picture 10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314505">
            <a:off x="2197448" y="1598294"/>
            <a:ext cx="545282" cy="262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2291" t="14301" r="26791" b="25542"/>
          <a:stretch>
            <a:fillRect/>
          </a:stretch>
        </p:blipFill>
        <p:spPr>
          <a:xfrm>
            <a:off x="1643042" y="1000108"/>
            <a:ext cx="6147495" cy="4357718"/>
          </a:xfrm>
        </p:spPr>
      </p:pic>
      <p:pic>
        <p:nvPicPr>
          <p:cNvPr id="6" name="Picture 5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89" y="1857364"/>
            <a:ext cx="593485" cy="28575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2-10 Past </a:t>
            </a:r>
            <a:r>
              <a:rPr lang="en-US" dirty="0" smtClean="0"/>
              <a:t>Progressive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000" dirty="0" smtClean="0"/>
              <a:t>(g) I </a:t>
            </a:r>
            <a:r>
              <a:rPr lang="en-US" sz="3000" i="1" dirty="0" smtClean="0">
                <a:solidFill>
                  <a:srgbClr val="0070C0"/>
                </a:solidFill>
              </a:rPr>
              <a:t>was walking </a:t>
            </a:r>
            <a:r>
              <a:rPr lang="en-US" sz="3000" dirty="0" smtClean="0"/>
              <a:t>down the street when it began to rain.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(j) At eight o’clock last night, I </a:t>
            </a:r>
            <a:r>
              <a:rPr lang="en-US" sz="3000" i="1" dirty="0" smtClean="0">
                <a:solidFill>
                  <a:srgbClr val="0070C0"/>
                </a:solidFill>
              </a:rPr>
              <a:t>was studying</a:t>
            </a:r>
            <a:r>
              <a:rPr lang="en-US" sz="3000" dirty="0" smtClean="0"/>
              <a:t>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(</a:t>
            </a:r>
            <a:r>
              <a:rPr lang="en-US" sz="3000" dirty="0" err="1" smtClean="0"/>
              <a:t>i</a:t>
            </a:r>
            <a:r>
              <a:rPr lang="en-US" sz="3000" dirty="0" smtClean="0"/>
              <a:t>) While I </a:t>
            </a:r>
            <a:r>
              <a:rPr lang="en-US" sz="3000" i="1" dirty="0" smtClean="0">
                <a:solidFill>
                  <a:srgbClr val="0070C0"/>
                </a:solidFill>
              </a:rPr>
              <a:t>was studying </a:t>
            </a:r>
            <a:r>
              <a:rPr lang="en-US" sz="3000" dirty="0" smtClean="0"/>
              <a:t>in one room of our apartment, my roommate </a:t>
            </a:r>
            <a:r>
              <a:rPr lang="en-US" sz="3000" i="1" dirty="0" smtClean="0">
                <a:solidFill>
                  <a:srgbClr val="0070C0"/>
                </a:solidFill>
              </a:rPr>
              <a:t>was having </a:t>
            </a:r>
            <a:r>
              <a:rPr lang="en-US" sz="3000" dirty="0" smtClean="0"/>
              <a:t>a party in the other room.</a:t>
            </a:r>
          </a:p>
          <a:p>
            <a:pPr marL="514350" indent="-514350">
              <a:buNone/>
            </a:pPr>
            <a:endParaRPr lang="en-SG" sz="3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P.28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86874" cy="9018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2-11 Using progressive verbs with </a:t>
            </a:r>
            <a:br>
              <a:rPr lang="en-US" dirty="0" smtClean="0"/>
            </a:br>
            <a:r>
              <a:rPr lang="en-US" dirty="0" smtClean="0"/>
              <a:t>Always to complain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785926"/>
            <a:ext cx="8503920" cy="4572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000" dirty="0" smtClean="0"/>
              <a:t>(a) Mary </a:t>
            </a:r>
            <a:r>
              <a:rPr lang="en-US" sz="3000" i="1" dirty="0" smtClean="0">
                <a:solidFill>
                  <a:srgbClr val="0070C0"/>
                </a:solidFill>
              </a:rPr>
              <a:t>always leaves </a:t>
            </a:r>
            <a:r>
              <a:rPr lang="en-US" sz="3000" dirty="0" smtClean="0"/>
              <a:t>for school at 7:45.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3000" dirty="0" smtClean="0"/>
              <a:t>(b) Mary </a:t>
            </a:r>
            <a:r>
              <a:rPr lang="en-US" sz="3000" i="1" dirty="0" smtClean="0">
                <a:solidFill>
                  <a:srgbClr val="0070C0"/>
                </a:solidFill>
              </a:rPr>
              <a:t>is always leaving </a:t>
            </a:r>
            <a:r>
              <a:rPr lang="en-US" sz="3000" dirty="0" smtClean="0"/>
              <a:t>her dirty socks on the floor for me to pick up! Who does she think I am ? Her maid?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en-SG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P.30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714488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(c) I </a:t>
            </a:r>
            <a:r>
              <a:rPr lang="en-US" sz="3000" i="1" dirty="0" smtClean="0">
                <a:solidFill>
                  <a:srgbClr val="0070C0"/>
                </a:solidFill>
              </a:rPr>
              <a:t>am always/ forever/ constantly picking </a:t>
            </a:r>
            <a:r>
              <a:rPr lang="en-US" sz="3000" dirty="0" smtClean="0"/>
              <a:t>up Mary’s dirty socks!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(d) I didn’t like having Sam for my roommate last year. He </a:t>
            </a:r>
            <a:r>
              <a:rPr lang="en-US" sz="3000" i="1" dirty="0" smtClean="0">
                <a:solidFill>
                  <a:srgbClr val="0070C0"/>
                </a:solidFill>
              </a:rPr>
              <a:t>was always leaving </a:t>
            </a:r>
            <a:r>
              <a:rPr lang="en-US" sz="3000" dirty="0" smtClean="0"/>
              <a:t>his dirty clothes on the floor.</a:t>
            </a:r>
            <a:endParaRPr lang="en-SG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P.30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5559" t="2247" r="7355" b="3371"/>
          <a:stretch>
            <a:fillRect/>
          </a:stretch>
        </p:blipFill>
        <p:spPr bwMode="auto">
          <a:xfrm>
            <a:off x="2928925" y="428604"/>
            <a:ext cx="3437529" cy="6143668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  <a:prstDash val="sysDot"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9732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2-12 Using expressions of place </a:t>
            </a:r>
            <a:br>
              <a:rPr lang="en-US" dirty="0" smtClean="0"/>
            </a:br>
            <a:r>
              <a:rPr lang="en-US" dirty="0" smtClean="0"/>
              <a:t>with progressive verbs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(b) - Where’s Kay?</a:t>
            </a:r>
          </a:p>
          <a:p>
            <a:pPr>
              <a:buNone/>
            </a:pPr>
            <a:r>
              <a:rPr lang="en-US" dirty="0" smtClean="0"/>
              <a:t>      - She</a:t>
            </a:r>
            <a:r>
              <a:rPr lang="en-US" i="1" dirty="0" smtClean="0">
                <a:solidFill>
                  <a:srgbClr val="0070C0"/>
                </a:solidFill>
              </a:rPr>
              <a:t>’s</a:t>
            </a:r>
            <a:r>
              <a:rPr lang="en-US" dirty="0" smtClean="0"/>
              <a:t> in her room </a:t>
            </a:r>
            <a:r>
              <a:rPr lang="en-US" i="1" dirty="0" smtClean="0">
                <a:solidFill>
                  <a:srgbClr val="0070C0"/>
                </a:solidFill>
              </a:rPr>
              <a:t>studying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(d) – What was Jack doing when you arrived?</a:t>
            </a:r>
          </a:p>
          <a:p>
            <a:pPr>
              <a:buNone/>
            </a:pPr>
            <a:r>
              <a:rPr lang="en-US" dirty="0" smtClean="0"/>
              <a:t>      - He </a:t>
            </a:r>
            <a:r>
              <a:rPr lang="en-US" i="1" dirty="0" smtClean="0">
                <a:solidFill>
                  <a:srgbClr val="0070C0"/>
                </a:solidFill>
              </a:rPr>
              <a:t>was reading </a:t>
            </a:r>
            <a:r>
              <a:rPr lang="en-US" dirty="0" smtClean="0"/>
              <a:t>a book in bed.</a:t>
            </a:r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b="1" dirty="0" smtClean="0"/>
              <a:t/>
            </a:r>
            <a:br>
              <a:rPr lang="en-SG" b="1" dirty="0" smtClean="0"/>
            </a:br>
            <a:endParaRPr lang="en-SG" dirty="0"/>
          </a:p>
        </p:txBody>
      </p:sp>
      <p:pic>
        <p:nvPicPr>
          <p:cNvPr id="10" name="Content Placeholder 9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62" r="1562"/>
          <a:stretch>
            <a:fillRect/>
          </a:stretch>
        </p:blipFill>
        <p:spPr>
          <a:xfrm>
            <a:off x="0" y="357166"/>
            <a:ext cx="9144000" cy="5286412"/>
          </a:xfrm>
        </p:spPr>
      </p:pic>
      <p:pic>
        <p:nvPicPr>
          <p:cNvPr id="11" name="Picture 10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314505">
            <a:off x="5695451" y="1471075"/>
            <a:ext cx="623705" cy="300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616" t="2740" r="22740" b="13699"/>
          <a:stretch>
            <a:fillRect/>
          </a:stretch>
        </p:blipFill>
        <p:spPr>
          <a:xfrm>
            <a:off x="1785918" y="928670"/>
            <a:ext cx="5907103" cy="4804444"/>
          </a:xfrm>
        </p:spPr>
      </p:pic>
      <p:pic>
        <p:nvPicPr>
          <p:cNvPr id="7" name="Picture 6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890138">
            <a:off x="1508976" y="843428"/>
            <a:ext cx="685798" cy="3301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503920" cy="2473456"/>
          </a:xfrm>
        </p:spPr>
        <p:txBody>
          <a:bodyPr/>
          <a:lstStyle/>
          <a:p>
            <a:pPr marL="514350" indent="-514350">
              <a:buNone/>
            </a:pPr>
            <a:r>
              <a:rPr lang="en-US" sz="3000" dirty="0" smtClean="0"/>
              <a:t>(a) The average person </a:t>
            </a:r>
            <a:r>
              <a:rPr lang="en-US" sz="3000" i="1" dirty="0" smtClean="0">
                <a:solidFill>
                  <a:srgbClr val="0070C0"/>
                </a:solidFill>
              </a:rPr>
              <a:t>breathes</a:t>
            </a:r>
            <a:r>
              <a:rPr lang="en-US" sz="3000" dirty="0" smtClean="0"/>
              <a:t> 21,600 times a day.</a:t>
            </a:r>
          </a:p>
          <a:p>
            <a:pPr marL="514350" indent="-514350"/>
            <a:endParaRPr lang="en-SG" sz="3000" dirty="0" smtClean="0"/>
          </a:p>
          <a:p>
            <a:pPr marL="514350" indent="-514350">
              <a:buNone/>
            </a:pPr>
            <a:r>
              <a:rPr lang="en-US" sz="3000" dirty="0" smtClean="0"/>
              <a:t>(e)I </a:t>
            </a:r>
            <a:r>
              <a:rPr lang="en-US" sz="3000" i="1" dirty="0" smtClean="0">
                <a:solidFill>
                  <a:srgbClr val="0070C0"/>
                </a:solidFill>
              </a:rPr>
              <a:t>get</a:t>
            </a:r>
            <a:r>
              <a:rPr lang="en-US" sz="3000" dirty="0" smtClean="0"/>
              <a:t> up at seven every morning.</a:t>
            </a:r>
          </a:p>
          <a:p>
            <a:endParaRPr lang="en-SG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P.13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72"/>
          </a:xfrm>
        </p:spPr>
        <p:txBody>
          <a:bodyPr>
            <a:normAutofit/>
          </a:bodyPr>
          <a:lstStyle/>
          <a:p>
            <a:r>
              <a:rPr lang="en-US" dirty="0" smtClean="0"/>
              <a:t>2-1 Simple Present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b="1" dirty="0" smtClean="0"/>
              <a:t/>
            </a:r>
            <a:br>
              <a:rPr lang="en-SG" b="1" dirty="0" smtClean="0"/>
            </a:br>
            <a:endParaRPr lang="en-SG" dirty="0"/>
          </a:p>
        </p:txBody>
      </p:sp>
      <p:pic>
        <p:nvPicPr>
          <p:cNvPr id="10" name="Content Placeholder 9" descr="Untit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562" r="1562"/>
          <a:stretch>
            <a:fillRect/>
          </a:stretch>
        </p:blipFill>
        <p:spPr>
          <a:xfrm>
            <a:off x="0" y="357166"/>
            <a:ext cx="9144000" cy="5286412"/>
          </a:xfrm>
        </p:spPr>
      </p:pic>
      <p:pic>
        <p:nvPicPr>
          <p:cNvPr id="11" name="Picture 10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314505">
            <a:off x="5126406" y="1584699"/>
            <a:ext cx="545282" cy="2625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22291" t="14301" r="26791" b="25542"/>
          <a:stretch>
            <a:fillRect/>
          </a:stretch>
        </p:blipFill>
        <p:spPr>
          <a:xfrm>
            <a:off x="1643042" y="1000108"/>
            <a:ext cx="6147495" cy="4357718"/>
          </a:xfrm>
        </p:spPr>
      </p:pic>
      <p:pic>
        <p:nvPicPr>
          <p:cNvPr id="6" name="Picture 5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1428736"/>
            <a:ext cx="573700" cy="2762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72"/>
          </a:xfrm>
        </p:spPr>
        <p:txBody>
          <a:bodyPr>
            <a:normAutofit/>
          </a:bodyPr>
          <a:lstStyle/>
          <a:p>
            <a:r>
              <a:rPr lang="en-US" dirty="0" smtClean="0"/>
              <a:t>2-2 Present Progressive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8229600" cy="2571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(h) I need an umbrella because it </a:t>
            </a:r>
            <a:r>
              <a:rPr lang="en-US" sz="3000" i="1" dirty="0" smtClean="0">
                <a:solidFill>
                  <a:srgbClr val="0070C0"/>
                </a:solidFill>
              </a:rPr>
              <a:t>is raining</a:t>
            </a:r>
            <a:r>
              <a:rPr lang="en-US" sz="3000" dirty="0" smtClean="0"/>
              <a:t>.</a:t>
            </a:r>
          </a:p>
          <a:p>
            <a:pPr>
              <a:buNone/>
            </a:pPr>
            <a:endParaRPr lang="en-US" sz="3000" dirty="0"/>
          </a:p>
          <a:p>
            <a:pPr>
              <a:buNone/>
            </a:pPr>
            <a:r>
              <a:rPr lang="en-US" sz="3000" dirty="0" smtClean="0"/>
              <a:t>(K) John </a:t>
            </a:r>
            <a:r>
              <a:rPr lang="en-US" sz="3000" i="1" dirty="0" smtClean="0">
                <a:solidFill>
                  <a:srgbClr val="0070C0"/>
                </a:solidFill>
              </a:rPr>
              <a:t>is trying</a:t>
            </a:r>
            <a:r>
              <a:rPr lang="en-US" sz="3000" i="1" dirty="0" smtClean="0"/>
              <a:t> </a:t>
            </a:r>
            <a:r>
              <a:rPr lang="en-US" sz="3000" dirty="0" smtClean="0"/>
              <a:t>to improve his work habits.</a:t>
            </a:r>
            <a:endParaRPr lang="en-SG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P.13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2-3 </a:t>
            </a:r>
            <a:r>
              <a:rPr lang="en-US" dirty="0" err="1" smtClean="0"/>
              <a:t>Stative</a:t>
            </a:r>
            <a:r>
              <a:rPr lang="en-US" dirty="0" smtClean="0"/>
              <a:t> Verbs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411481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000" dirty="0" smtClean="0"/>
              <a:t>(a) Yum! This food </a:t>
            </a:r>
            <a:r>
              <a:rPr lang="en-US" sz="3000" i="1" dirty="0" smtClean="0">
                <a:solidFill>
                  <a:srgbClr val="0070C0"/>
                </a:solidFill>
              </a:rPr>
              <a:t>tastes</a:t>
            </a:r>
            <a:r>
              <a:rPr lang="en-US" sz="3000" dirty="0" smtClean="0"/>
              <a:t> good. I </a:t>
            </a:r>
            <a:r>
              <a:rPr lang="en-US" sz="3000" i="1" dirty="0" smtClean="0">
                <a:solidFill>
                  <a:srgbClr val="0070C0"/>
                </a:solidFill>
              </a:rPr>
              <a:t>like</a:t>
            </a:r>
            <a:r>
              <a:rPr lang="en-US" sz="3000" dirty="0" smtClean="0"/>
              <a:t> it very much.</a:t>
            </a:r>
          </a:p>
          <a:p>
            <a:pPr marL="514350" indent="-514350">
              <a:buAutoNum type="alphaLcParenBoth"/>
            </a:pPr>
            <a:endParaRPr lang="en-US" sz="3000" dirty="0"/>
          </a:p>
          <a:p>
            <a:pPr marL="514350" indent="-514350">
              <a:buNone/>
            </a:pPr>
            <a:r>
              <a:rPr lang="en-US" sz="3000" dirty="0" smtClean="0"/>
              <a:t>(c) The chef is in his kitchen. He </a:t>
            </a:r>
            <a:r>
              <a:rPr lang="en-US" sz="3000" i="1" dirty="0" smtClean="0">
                <a:solidFill>
                  <a:srgbClr val="0070C0"/>
                </a:solidFill>
              </a:rPr>
              <a:t>is tasting </a:t>
            </a:r>
            <a:r>
              <a:rPr lang="en-US" sz="3000" dirty="0" smtClean="0"/>
              <a:t>the sauce.</a:t>
            </a:r>
          </a:p>
          <a:p>
            <a:pPr marL="514350" indent="-514350">
              <a:buAutoNum type="alphaLcParenBoth"/>
            </a:pPr>
            <a:endParaRPr lang="en-US" sz="3000" dirty="0"/>
          </a:p>
          <a:p>
            <a:pPr marL="514350" indent="-514350">
              <a:buNone/>
            </a:pPr>
            <a:r>
              <a:rPr lang="en-US" sz="3000" dirty="0" smtClean="0"/>
              <a:t>(d) It </a:t>
            </a:r>
            <a:r>
              <a:rPr lang="en-US" sz="3000" i="1" dirty="0" smtClean="0">
                <a:solidFill>
                  <a:srgbClr val="0070C0"/>
                </a:solidFill>
              </a:rPr>
              <a:t>taste</a:t>
            </a:r>
            <a:r>
              <a:rPr lang="en-US" sz="3000" dirty="0" smtClean="0"/>
              <a:t> too salty.</a:t>
            </a:r>
            <a:endParaRPr lang="en-SG" sz="3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43568" y="6429373"/>
            <a:ext cx="3200432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latin typeface="+mj-lt"/>
                <a:ea typeface="+mj-ea"/>
                <a:cs typeface="+mj-cs"/>
              </a:rPr>
              <a:t>From: English Grammar P.15</a:t>
            </a:r>
            <a:endParaRPr kumimoji="0" lang="en-SG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</TotalTime>
  <Words>542</Words>
  <Application>Microsoft Office PowerPoint</Application>
  <PresentationFormat>On-screen Show (4:3)</PresentationFormat>
  <Paragraphs>95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English Grammar Third Edition</vt:lpstr>
      <vt:lpstr>Slide 2</vt:lpstr>
      <vt:lpstr> </vt:lpstr>
      <vt:lpstr>Slide 4</vt:lpstr>
      <vt:lpstr>2-1 Simple Present</vt:lpstr>
      <vt:lpstr> </vt:lpstr>
      <vt:lpstr>Slide 7</vt:lpstr>
      <vt:lpstr>2-2 Present Progressive</vt:lpstr>
      <vt:lpstr>2-3 Stative Verbs</vt:lpstr>
      <vt:lpstr>2-4 AM/IS/ARE BEING + Adj.</vt:lpstr>
      <vt:lpstr>2-8 Troublesome Verb: RAISE/RISE,SET/SIT,LAY/LIE</vt:lpstr>
      <vt:lpstr> </vt:lpstr>
      <vt:lpstr>Slide 13</vt:lpstr>
      <vt:lpstr>2-9 Simple Past</vt:lpstr>
      <vt:lpstr> </vt:lpstr>
      <vt:lpstr>Slide 16</vt:lpstr>
      <vt:lpstr>2-10 Past Progressive</vt:lpstr>
      <vt:lpstr>2-11 Using progressive verbs with  Always to complain</vt:lpstr>
      <vt:lpstr>Slide 19</vt:lpstr>
      <vt:lpstr>2-12 Using expressions of place  with progressive verbs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2-1 Simple Present</dc:title>
  <dc:creator>James</dc:creator>
  <cp:lastModifiedBy>James</cp:lastModifiedBy>
  <cp:revision>29</cp:revision>
  <dcterms:created xsi:type="dcterms:W3CDTF">2009-12-13T14:01:33Z</dcterms:created>
  <dcterms:modified xsi:type="dcterms:W3CDTF">2009-12-17T16:35:47Z</dcterms:modified>
</cp:coreProperties>
</file>