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4" r:id="rId3"/>
    <p:sldId id="264" r:id="rId4"/>
    <p:sldId id="272" r:id="rId5"/>
    <p:sldId id="257" r:id="rId6"/>
    <p:sldId id="258" r:id="rId7"/>
    <p:sldId id="259" r:id="rId8"/>
    <p:sldId id="273" r:id="rId9"/>
    <p:sldId id="260" r:id="rId10"/>
    <p:sldId id="261" r:id="rId11"/>
    <p:sldId id="268" r:id="rId12"/>
    <p:sldId id="270" r:id="rId13"/>
    <p:sldId id="262" r:id="rId14"/>
    <p:sldId id="271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CDE1-62B1-4AE5-B890-8629B7889C38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A453317-048A-4223-8253-66F54B7B25D8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CDE1-62B1-4AE5-B890-8629B7889C38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3317-048A-4223-8253-66F54B7B25D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CDE1-62B1-4AE5-B890-8629B7889C38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3317-048A-4223-8253-66F54B7B25D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CDE1-62B1-4AE5-B890-8629B7889C38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3317-048A-4223-8253-66F54B7B25D8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CDE1-62B1-4AE5-B890-8629B7889C38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SG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A453317-048A-4223-8253-66F54B7B25D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CDE1-62B1-4AE5-B890-8629B7889C38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3317-048A-4223-8253-66F54B7B25D8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CDE1-62B1-4AE5-B890-8629B7889C38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3317-048A-4223-8253-66F54B7B25D8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CDE1-62B1-4AE5-B890-8629B7889C38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3317-048A-4223-8253-66F54B7B25D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CDE1-62B1-4AE5-B890-8629B7889C38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3317-048A-4223-8253-66F54B7B25D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CDE1-62B1-4AE5-B890-8629B7889C38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3317-048A-4223-8253-66F54B7B25D8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CDE1-62B1-4AE5-B890-8629B7889C38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A453317-048A-4223-8253-66F54B7B25D8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777CDE1-62B1-4AE5-B890-8629B7889C38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S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A453317-048A-4223-8253-66F54B7B25D8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37187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3000" b="1" dirty="0" smtClean="0"/>
              <a:t>Chapter 3 : </a:t>
            </a:r>
          </a:p>
          <a:p>
            <a:r>
              <a:rPr lang="en-US" b="1" dirty="0" smtClean="0"/>
              <a:t>Prefect and Prefect Progressive Tenses</a:t>
            </a:r>
          </a:p>
          <a:p>
            <a:endParaRPr lang="en-US" dirty="0" smtClean="0"/>
          </a:p>
          <a:p>
            <a:endParaRPr lang="en-US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清雲科技大學應用外語系</a:t>
            </a:r>
            <a:endParaRPr lang="en-US" sz="20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副教授</a:t>
            </a:r>
            <a:r>
              <a:rPr lang="en-US" altLang="zh-TW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陳徵蔚</a:t>
            </a:r>
            <a:endParaRPr lang="en-US" altLang="zh-TW" sz="20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English Grammar</a:t>
            </a:r>
            <a:br>
              <a:rPr lang="en-US" altLang="zh-TW" dirty="0" smtClean="0"/>
            </a:br>
            <a:r>
              <a:rPr lang="en-US" altLang="zh-TW" sz="3000" dirty="0" smtClean="0"/>
              <a:t>Third Edition</a:t>
            </a:r>
            <a:endParaRPr lang="en-SG" sz="3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28662" y="1071546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000" dirty="0" smtClean="0"/>
          </a:p>
          <a:p>
            <a:pPr marL="514350" indent="-514350">
              <a:buAutoNum type="alphaLcParenR" startAt="7"/>
            </a:pPr>
            <a:r>
              <a:rPr lang="en-US" sz="3000" dirty="0" smtClean="0"/>
              <a:t>I </a:t>
            </a:r>
            <a:r>
              <a:rPr lang="en-US" sz="3000" i="1" dirty="0" smtClean="0">
                <a:solidFill>
                  <a:srgbClr val="0070C0"/>
                </a:solidFill>
              </a:rPr>
              <a:t>have been thinking </a:t>
            </a:r>
            <a:r>
              <a:rPr lang="en-US" sz="3000" dirty="0" smtClean="0"/>
              <a:t>about changing my major.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71500" indent="-571500">
              <a:buAutoNum type="romanLcParenR"/>
            </a:pPr>
            <a:r>
              <a:rPr lang="en-US" sz="3000" dirty="0" smtClean="0"/>
              <a:t>My back hurts, so I </a:t>
            </a:r>
            <a:r>
              <a:rPr lang="en-US" sz="3000" i="1" dirty="0" smtClean="0">
                <a:solidFill>
                  <a:srgbClr val="0070C0"/>
                </a:solidFill>
              </a:rPr>
              <a:t>have been sleeping </a:t>
            </a:r>
            <a:r>
              <a:rPr lang="en-US" sz="3000" dirty="0" smtClean="0"/>
              <a:t>on the floor lately. The bed is too soft.</a:t>
            </a:r>
          </a:p>
          <a:p>
            <a:pPr marL="571500" indent="-571500">
              <a:buAutoNum type="romanLcParenR"/>
            </a:pPr>
            <a:endParaRPr lang="en-US" sz="3000" dirty="0" smtClean="0"/>
          </a:p>
          <a:p>
            <a:pPr marL="571500" indent="-571500">
              <a:buAutoNum type="alphaLcParenR" startAt="11"/>
            </a:pPr>
            <a:r>
              <a:rPr lang="en-US" sz="3000" dirty="0" smtClean="0"/>
              <a:t>He </a:t>
            </a:r>
            <a:r>
              <a:rPr lang="en-US" sz="3000" i="1" dirty="0" smtClean="0">
                <a:solidFill>
                  <a:srgbClr val="0070C0"/>
                </a:solidFill>
              </a:rPr>
              <a:t>has been working </a:t>
            </a:r>
            <a:r>
              <a:rPr lang="en-US" sz="3000" dirty="0" smtClean="0"/>
              <a:t>at the same store for ten years.</a:t>
            </a:r>
          </a:p>
          <a:p>
            <a:pPr marL="571500" indent="-571500">
              <a:buAutoNum type="alphaLcParenR" startAt="11"/>
            </a:pPr>
            <a:endParaRPr lang="en-US" sz="3000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929322" y="6429396"/>
            <a:ext cx="3214678" cy="42860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altLang="zh-TW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P.42</a:t>
            </a: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Untitle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821" r="1539"/>
          <a:stretch>
            <a:fillRect/>
          </a:stretch>
        </p:blipFill>
        <p:spPr>
          <a:xfrm>
            <a:off x="142844" y="1500174"/>
            <a:ext cx="8786842" cy="3714776"/>
          </a:xfrm>
        </p:spPr>
      </p:pic>
      <p:pic>
        <p:nvPicPr>
          <p:cNvPr id="9" name="Picture 8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837791">
            <a:off x="1646725" y="2345853"/>
            <a:ext cx="444344" cy="21394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4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20468" t="8463" r="26797" b="17317"/>
          <a:stretch>
            <a:fillRect/>
          </a:stretch>
        </p:blipFill>
        <p:spPr>
          <a:xfrm>
            <a:off x="1643042" y="928670"/>
            <a:ext cx="5921835" cy="5000660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317500"/>
          </a:effectLst>
        </p:spPr>
      </p:pic>
      <p:pic>
        <p:nvPicPr>
          <p:cNvPr id="5" name="Picture 4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1751530"/>
            <a:ext cx="645138" cy="31062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1143000"/>
          </a:xfrm>
        </p:spPr>
        <p:txBody>
          <a:bodyPr/>
          <a:lstStyle/>
          <a:p>
            <a:r>
              <a:rPr lang="en-US" dirty="0" smtClean="0"/>
              <a:t>3-3 Past Prefect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28662" y="1571612"/>
            <a:ext cx="7772400" cy="4572000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en-US" sz="3000" dirty="0" smtClean="0"/>
              <a:t>Sam </a:t>
            </a:r>
            <a:r>
              <a:rPr lang="en-US" sz="3000" i="1" dirty="0" smtClean="0">
                <a:solidFill>
                  <a:srgbClr val="0070C0"/>
                </a:solidFill>
              </a:rPr>
              <a:t>had</a:t>
            </a:r>
            <a:r>
              <a:rPr lang="en-US" sz="3000" dirty="0" smtClean="0"/>
              <a:t> already </a:t>
            </a:r>
            <a:r>
              <a:rPr lang="en-US" sz="3000" i="1" dirty="0" smtClean="0">
                <a:solidFill>
                  <a:srgbClr val="0070C0"/>
                </a:solidFill>
              </a:rPr>
              <a:t>left</a:t>
            </a:r>
            <a:r>
              <a:rPr lang="en-US" sz="3000" dirty="0" smtClean="0"/>
              <a:t> by the time Ann got there.</a:t>
            </a:r>
          </a:p>
          <a:p>
            <a:pPr marL="514350" indent="-514350">
              <a:buAutoNum type="alphaLcParenR"/>
            </a:pPr>
            <a:endParaRPr lang="en-US" sz="3000" dirty="0" smtClean="0"/>
          </a:p>
          <a:p>
            <a:pPr marL="514350" indent="-514350">
              <a:buNone/>
            </a:pPr>
            <a:r>
              <a:rPr lang="en-US" sz="3000" dirty="0" smtClean="0">
                <a:solidFill>
                  <a:schemeClr val="accent1"/>
                </a:solidFill>
              </a:rPr>
              <a:t>c)	</a:t>
            </a:r>
            <a:r>
              <a:rPr lang="en-US" sz="3000" dirty="0" smtClean="0"/>
              <a:t>Sam </a:t>
            </a:r>
            <a:r>
              <a:rPr lang="en-US" sz="3000" i="1" dirty="0" smtClean="0">
                <a:solidFill>
                  <a:srgbClr val="0070C0"/>
                </a:solidFill>
              </a:rPr>
              <a:t>had</a:t>
            </a:r>
            <a:r>
              <a:rPr lang="en-US" sz="3000" dirty="0" smtClean="0"/>
              <a:t> already </a:t>
            </a:r>
            <a:r>
              <a:rPr lang="en-US" sz="3000" i="1" dirty="0" smtClean="0">
                <a:solidFill>
                  <a:srgbClr val="0070C0"/>
                </a:solidFill>
              </a:rPr>
              <a:t>left</a:t>
            </a:r>
            <a:r>
              <a:rPr lang="en-US" sz="3000" dirty="0" smtClean="0"/>
              <a:t> when Ann got there.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r>
              <a:rPr lang="en-US" sz="3000" dirty="0" smtClean="0">
                <a:solidFill>
                  <a:schemeClr val="accent1"/>
                </a:solidFill>
              </a:rPr>
              <a:t>e)	</a:t>
            </a:r>
            <a:r>
              <a:rPr lang="en-US" sz="3000" dirty="0" smtClean="0"/>
              <a:t>Sam </a:t>
            </a:r>
            <a:r>
              <a:rPr lang="en-US" sz="3000" i="1" dirty="0" smtClean="0">
                <a:solidFill>
                  <a:srgbClr val="0070C0"/>
                </a:solidFill>
              </a:rPr>
              <a:t>left</a:t>
            </a:r>
            <a:r>
              <a:rPr lang="en-US" sz="3000" dirty="0" smtClean="0"/>
              <a:t> </a:t>
            </a:r>
            <a:r>
              <a:rPr lang="en-US" sz="3000" b="1" dirty="0" smtClean="0">
                <a:solidFill>
                  <a:srgbClr val="00B0F0"/>
                </a:solidFill>
              </a:rPr>
              <a:t>before</a:t>
            </a:r>
            <a:r>
              <a:rPr lang="en-US" sz="3000" dirty="0" smtClean="0"/>
              <a:t> Ann got there.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r>
              <a:rPr lang="en-US" sz="3000" dirty="0" smtClean="0">
                <a:solidFill>
                  <a:schemeClr val="accent1"/>
                </a:solidFill>
              </a:rPr>
              <a:t>f)	</a:t>
            </a:r>
            <a:r>
              <a:rPr lang="en-US" sz="3000" b="1" dirty="0" smtClean="0">
                <a:solidFill>
                  <a:srgbClr val="00B0F0"/>
                </a:solidFill>
              </a:rPr>
              <a:t>After</a:t>
            </a:r>
            <a:r>
              <a:rPr lang="en-US" sz="3000" dirty="0" smtClean="0"/>
              <a:t> the guests had </a:t>
            </a:r>
            <a:r>
              <a:rPr lang="en-US" sz="3000" i="1" dirty="0" smtClean="0">
                <a:solidFill>
                  <a:srgbClr val="0070C0"/>
                </a:solidFill>
              </a:rPr>
              <a:t>left</a:t>
            </a:r>
            <a:r>
              <a:rPr lang="en-US" sz="3000" dirty="0" smtClean="0"/>
              <a:t>, I went to bed.</a:t>
            </a:r>
            <a:endParaRPr lang="en-SG" sz="30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000760" y="6429396"/>
            <a:ext cx="3143240" cy="42860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altLang="zh-TW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P.45</a:t>
            </a: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4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20468" t="8463" r="26797" b="17317"/>
          <a:stretch>
            <a:fillRect/>
          </a:stretch>
        </p:blipFill>
        <p:spPr>
          <a:xfrm>
            <a:off x="1643042" y="928670"/>
            <a:ext cx="5921835" cy="5000660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317500"/>
          </a:effectLst>
        </p:spPr>
      </p:pic>
      <p:pic>
        <p:nvPicPr>
          <p:cNvPr id="5" name="Picture 4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4000504"/>
            <a:ext cx="645138" cy="31062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7772400" cy="1143000"/>
          </a:xfrm>
        </p:spPr>
        <p:txBody>
          <a:bodyPr/>
          <a:lstStyle/>
          <a:p>
            <a:r>
              <a:rPr lang="en-US" dirty="0" smtClean="0"/>
              <a:t>3-4 Past Perfect Progressive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28662" y="1571612"/>
            <a:ext cx="7772400" cy="4572000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The police </a:t>
            </a:r>
            <a:r>
              <a:rPr lang="en-US" i="1" dirty="0" smtClean="0">
                <a:solidFill>
                  <a:srgbClr val="0070C0"/>
                </a:solidFill>
              </a:rPr>
              <a:t>had been looking </a:t>
            </a:r>
            <a:r>
              <a:rPr lang="en-US" dirty="0" smtClean="0"/>
              <a:t>for the criminal </a:t>
            </a:r>
            <a:r>
              <a:rPr lang="en-US" i="1" dirty="0" smtClean="0">
                <a:solidFill>
                  <a:srgbClr val="00B0F0"/>
                </a:solidFill>
              </a:rPr>
              <a:t>for</a:t>
            </a:r>
            <a:r>
              <a:rPr lang="en-US" dirty="0" smtClean="0"/>
              <a:t> two years before they caught him.</a:t>
            </a:r>
          </a:p>
          <a:p>
            <a:pPr marL="514350" indent="-514350">
              <a:buFont typeface="+mj-lt"/>
              <a:buAutoNum type="alphaLcParenR"/>
            </a:pPr>
            <a:endParaRPr lang="en-US" dirty="0" smtClean="0"/>
          </a:p>
          <a:p>
            <a:pPr marL="514350" indent="-514350">
              <a:buAutoNum type="alphaLcParenR" startAt="3"/>
            </a:pPr>
            <a:r>
              <a:rPr lang="en-US" dirty="0" smtClean="0"/>
              <a:t>When Judy got home, her hair was still wet because she </a:t>
            </a:r>
            <a:r>
              <a:rPr lang="en-US" i="1" dirty="0" smtClean="0">
                <a:solidFill>
                  <a:srgbClr val="0070C0"/>
                </a:solidFill>
              </a:rPr>
              <a:t>had been swimming</a:t>
            </a:r>
            <a:r>
              <a:rPr lang="en-US" dirty="0" smtClean="0"/>
              <a:t>.</a:t>
            </a:r>
          </a:p>
          <a:p>
            <a:pPr marL="514350" indent="-514350">
              <a:buAutoNum type="alphaLcParenR" startAt="3"/>
            </a:pPr>
            <a:endParaRPr lang="en-US" dirty="0" smtClean="0"/>
          </a:p>
          <a:p>
            <a:pPr marL="514350" indent="-514350">
              <a:buAutoNum type="alphaLcParenR" startAt="3"/>
            </a:pPr>
            <a:r>
              <a:rPr lang="en-US" dirty="0" smtClean="0"/>
              <a:t>I went to Jane’s house after the funeral. Her eyes were red because she </a:t>
            </a:r>
            <a:r>
              <a:rPr lang="en-US" i="1" dirty="0" smtClean="0">
                <a:solidFill>
                  <a:srgbClr val="0070C0"/>
                </a:solidFill>
              </a:rPr>
              <a:t>had been crying</a:t>
            </a:r>
            <a:r>
              <a:rPr lang="en-US" dirty="0" smtClean="0"/>
              <a:t>.		</a:t>
            </a:r>
            <a:endParaRPr lang="en-SG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929322" y="6429396"/>
            <a:ext cx="3214678" cy="42860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altLang="zh-TW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P.47</a:t>
            </a: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28672" r="35000"/>
          <a:stretch>
            <a:fillRect/>
          </a:stretch>
        </p:blipFill>
        <p:spPr>
          <a:xfrm>
            <a:off x="2786050" y="428604"/>
            <a:ext cx="3590064" cy="592935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Untitle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821" r="1539"/>
          <a:stretch>
            <a:fillRect/>
          </a:stretch>
        </p:blipFill>
        <p:spPr>
          <a:xfrm>
            <a:off x="142844" y="1500174"/>
            <a:ext cx="8786842" cy="3714776"/>
          </a:xfrm>
        </p:spPr>
      </p:pic>
      <p:pic>
        <p:nvPicPr>
          <p:cNvPr id="9" name="Picture 8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837791">
            <a:off x="4432807" y="2345853"/>
            <a:ext cx="444344" cy="21394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4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20468" t="8463" r="26797" b="17317"/>
          <a:stretch>
            <a:fillRect/>
          </a:stretch>
        </p:blipFill>
        <p:spPr>
          <a:xfrm>
            <a:off x="1643042" y="928670"/>
            <a:ext cx="5921835" cy="5000660"/>
          </a:xfrm>
          <a:effectLst>
            <a:glow rad="63500">
              <a:srgbClr val="7030A0">
                <a:alpha val="40000"/>
              </a:srgbClr>
            </a:glow>
            <a:softEdge rad="317500"/>
          </a:effectLst>
        </p:spPr>
      </p:pic>
      <p:pic>
        <p:nvPicPr>
          <p:cNvPr id="5" name="Picture 4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1285860"/>
            <a:ext cx="645138" cy="31062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3-1 Present Perfect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endParaRPr lang="en-US" sz="30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3000" dirty="0" smtClean="0"/>
              <a:t>They </a:t>
            </a:r>
            <a:r>
              <a:rPr lang="en-US" sz="3000" i="1" dirty="0" smtClean="0">
                <a:solidFill>
                  <a:srgbClr val="0070C0"/>
                </a:solidFill>
              </a:rPr>
              <a:t>have moved </a:t>
            </a:r>
            <a:r>
              <a:rPr lang="en-US" sz="3000" dirty="0" smtClean="0"/>
              <a:t>into a new apartment.</a:t>
            </a:r>
          </a:p>
          <a:p>
            <a:pPr marL="514350" indent="-514350">
              <a:buFont typeface="+mj-lt"/>
              <a:buAutoNum type="alphaLcParenR"/>
            </a:pPr>
            <a:endParaRPr lang="en-US" sz="30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3000" i="1" dirty="0" smtClean="0">
                <a:solidFill>
                  <a:srgbClr val="0070C0"/>
                </a:solidFill>
              </a:rPr>
              <a:t>Have</a:t>
            </a:r>
            <a:r>
              <a:rPr lang="en-US" sz="3000" dirty="0" smtClean="0"/>
              <a:t> you </a:t>
            </a:r>
            <a:r>
              <a:rPr lang="en-US" sz="3000" dirty="0" smtClean="0">
                <a:solidFill>
                  <a:srgbClr val="00B0F0"/>
                </a:solidFill>
              </a:rPr>
              <a:t>ever</a:t>
            </a:r>
            <a:r>
              <a:rPr lang="en-US" sz="3000" dirty="0" smtClean="0"/>
              <a:t> </a:t>
            </a:r>
            <a:r>
              <a:rPr lang="en-US" sz="3000" i="1" dirty="0" smtClean="0">
                <a:solidFill>
                  <a:srgbClr val="0070C0"/>
                </a:solidFill>
              </a:rPr>
              <a:t>visited</a:t>
            </a:r>
            <a:r>
              <a:rPr lang="en-US" sz="3000" dirty="0" smtClean="0"/>
              <a:t> Mexico?</a:t>
            </a:r>
          </a:p>
          <a:p>
            <a:pPr marL="514350" indent="-514350">
              <a:buFont typeface="+mj-lt"/>
              <a:buAutoNum type="alphaLcParenR"/>
            </a:pPr>
            <a:endParaRPr lang="en-US" sz="30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3000" dirty="0" smtClean="0"/>
              <a:t>I </a:t>
            </a:r>
            <a:r>
              <a:rPr lang="en-US" sz="3000" i="1" dirty="0" smtClean="0">
                <a:solidFill>
                  <a:srgbClr val="0070C0"/>
                </a:solidFill>
              </a:rPr>
              <a:t>have </a:t>
            </a:r>
            <a:r>
              <a:rPr lang="en-US" sz="3000" i="1" dirty="0" smtClean="0">
                <a:solidFill>
                  <a:srgbClr val="00B0F0"/>
                </a:solidFill>
              </a:rPr>
              <a:t>never</a:t>
            </a:r>
            <a:r>
              <a:rPr lang="en-US" sz="3000" i="1" dirty="0" smtClean="0">
                <a:solidFill>
                  <a:srgbClr val="0070C0"/>
                </a:solidFill>
              </a:rPr>
              <a:t> seen </a:t>
            </a:r>
            <a:r>
              <a:rPr lang="en-US" sz="3000" dirty="0" smtClean="0"/>
              <a:t>snow.</a:t>
            </a:r>
            <a:endParaRPr lang="en-SG" sz="3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000760" y="6429396"/>
            <a:ext cx="3143240" cy="42860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altLang="zh-TW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P.36</a:t>
            </a: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 startAt="8"/>
            </a:pPr>
            <a:r>
              <a:rPr lang="en-US" sz="3000" dirty="0" smtClean="0"/>
              <a:t>We </a:t>
            </a:r>
            <a:r>
              <a:rPr lang="en-US" sz="3000" i="1" dirty="0" smtClean="0">
                <a:solidFill>
                  <a:srgbClr val="0070C0"/>
                </a:solidFill>
              </a:rPr>
              <a:t>have had </a:t>
            </a:r>
            <a:r>
              <a:rPr lang="en-US" sz="3000" dirty="0" smtClean="0"/>
              <a:t>four tests </a:t>
            </a:r>
            <a:r>
              <a:rPr lang="en-US" sz="3000" dirty="0" smtClean="0">
                <a:solidFill>
                  <a:srgbClr val="00B0F0"/>
                </a:solidFill>
              </a:rPr>
              <a:t>so far </a:t>
            </a:r>
            <a:r>
              <a:rPr lang="en-US" sz="3000" dirty="0" smtClean="0"/>
              <a:t>this semester.</a:t>
            </a:r>
          </a:p>
          <a:p>
            <a:pPr marL="514350" indent="-514350">
              <a:buAutoNum type="alphaLcParenR" startAt="8"/>
            </a:pPr>
            <a:endParaRPr lang="en-US" sz="3000" dirty="0" smtClean="0"/>
          </a:p>
          <a:p>
            <a:pPr marL="514350" indent="-514350">
              <a:buAutoNum type="alphaLcParenR" startAt="8"/>
            </a:pPr>
            <a:r>
              <a:rPr lang="en-US" sz="3000" dirty="0" smtClean="0"/>
              <a:t>I </a:t>
            </a:r>
            <a:r>
              <a:rPr lang="en-US" sz="3000" i="1" dirty="0" smtClean="0">
                <a:solidFill>
                  <a:srgbClr val="0070C0"/>
                </a:solidFill>
              </a:rPr>
              <a:t>have written </a:t>
            </a:r>
            <a:r>
              <a:rPr lang="en-US" sz="3000" dirty="0" smtClean="0"/>
              <a:t>my wife a letter every other day </a:t>
            </a:r>
            <a:r>
              <a:rPr lang="en-US" sz="3000" dirty="0" smtClean="0">
                <a:solidFill>
                  <a:srgbClr val="00B0F0"/>
                </a:solidFill>
              </a:rPr>
              <a:t>for</a:t>
            </a:r>
            <a:r>
              <a:rPr lang="en-US" sz="3000" dirty="0" smtClean="0"/>
              <a:t> the last two weeks.</a:t>
            </a:r>
          </a:p>
          <a:p>
            <a:pPr marL="514350" indent="-514350">
              <a:buAutoNum type="alphaLcParenR" startAt="8"/>
            </a:pPr>
            <a:endParaRPr lang="en-US" sz="3000" dirty="0" smtClean="0"/>
          </a:p>
          <a:p>
            <a:pPr marL="514350" indent="-514350">
              <a:buAutoNum type="alphaLcParenR" startAt="8"/>
            </a:pPr>
            <a:r>
              <a:rPr lang="en-US" sz="3000" dirty="0" smtClean="0"/>
              <a:t>I </a:t>
            </a:r>
            <a:r>
              <a:rPr lang="en-US" sz="3000" i="1" dirty="0" smtClean="0">
                <a:solidFill>
                  <a:srgbClr val="0070C0"/>
                </a:solidFill>
              </a:rPr>
              <a:t>have met </a:t>
            </a:r>
            <a:r>
              <a:rPr lang="en-US" sz="3000" dirty="0" smtClean="0"/>
              <a:t>many people </a:t>
            </a:r>
            <a:r>
              <a:rPr lang="en-US" sz="3000" dirty="0" smtClean="0">
                <a:solidFill>
                  <a:srgbClr val="00B0F0"/>
                </a:solidFill>
              </a:rPr>
              <a:t>since</a:t>
            </a:r>
            <a:r>
              <a:rPr lang="en-US" sz="3000" dirty="0" smtClean="0"/>
              <a:t> I came here in June.  </a:t>
            </a:r>
            <a:endParaRPr lang="en-SG" sz="3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929322" y="6429396"/>
            <a:ext cx="3214678" cy="42860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altLang="zh-TW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P.36</a:t>
            </a: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 startAt="12"/>
            </a:pPr>
            <a:r>
              <a:rPr lang="en-US" sz="3000" dirty="0" smtClean="0"/>
              <a:t>I </a:t>
            </a:r>
            <a:r>
              <a:rPr lang="en-US" sz="3000" i="1" dirty="0" smtClean="0">
                <a:solidFill>
                  <a:srgbClr val="0070C0"/>
                </a:solidFill>
              </a:rPr>
              <a:t>have been </a:t>
            </a:r>
            <a:r>
              <a:rPr lang="en-US" sz="3000" dirty="0" smtClean="0"/>
              <a:t>here </a:t>
            </a:r>
            <a:r>
              <a:rPr lang="en-US" sz="3000" i="1" dirty="0" smtClean="0">
                <a:solidFill>
                  <a:srgbClr val="00B0F0"/>
                </a:solidFill>
              </a:rPr>
              <a:t>since</a:t>
            </a:r>
            <a:r>
              <a:rPr lang="en-US" sz="3000" dirty="0" smtClean="0"/>
              <a:t> seven o’clock</a:t>
            </a:r>
          </a:p>
          <a:p>
            <a:pPr marL="514350" indent="-514350">
              <a:buAutoNum type="alphaLcParenR" startAt="12"/>
            </a:pPr>
            <a:endParaRPr lang="en-US" sz="3000" dirty="0" smtClean="0"/>
          </a:p>
          <a:p>
            <a:pPr marL="514350" indent="-514350">
              <a:buAutoNum type="alphaLcParenR" startAt="12"/>
            </a:pPr>
            <a:r>
              <a:rPr lang="en-US" sz="3000" dirty="0" smtClean="0"/>
              <a:t>We </a:t>
            </a:r>
            <a:r>
              <a:rPr lang="en-US" sz="3000" i="1" dirty="0" smtClean="0">
                <a:solidFill>
                  <a:srgbClr val="0070C0"/>
                </a:solidFill>
              </a:rPr>
              <a:t>have been </a:t>
            </a:r>
            <a:r>
              <a:rPr lang="en-US" sz="3000" dirty="0" smtClean="0"/>
              <a:t>here </a:t>
            </a:r>
            <a:r>
              <a:rPr lang="en-US" sz="3000" i="1" dirty="0" smtClean="0">
                <a:solidFill>
                  <a:srgbClr val="00B0F0"/>
                </a:solidFill>
              </a:rPr>
              <a:t>for</a:t>
            </a:r>
            <a:r>
              <a:rPr lang="en-US" sz="3000" dirty="0" smtClean="0"/>
              <a:t> two weeks.</a:t>
            </a:r>
          </a:p>
          <a:p>
            <a:pPr marL="514350" indent="-514350">
              <a:buAutoNum type="alphaLcParenR" startAt="12"/>
            </a:pPr>
            <a:endParaRPr lang="en-US" sz="3000" dirty="0" smtClean="0"/>
          </a:p>
          <a:p>
            <a:pPr marL="514350" indent="-514350">
              <a:buAutoNum type="alphaLcParenR" startAt="12"/>
            </a:pPr>
            <a:r>
              <a:rPr lang="en-US" sz="3000" dirty="0" smtClean="0"/>
              <a:t>I </a:t>
            </a:r>
            <a:r>
              <a:rPr lang="en-US" sz="3000" i="1" dirty="0" smtClean="0">
                <a:solidFill>
                  <a:srgbClr val="0070C0"/>
                </a:solidFill>
              </a:rPr>
              <a:t>have had </a:t>
            </a:r>
            <a:r>
              <a:rPr lang="en-US" sz="3000" dirty="0" smtClean="0"/>
              <a:t>this same pair of shoes </a:t>
            </a:r>
            <a:r>
              <a:rPr lang="en-US" sz="3000" i="1" dirty="0" smtClean="0">
                <a:solidFill>
                  <a:srgbClr val="00B0F0"/>
                </a:solidFill>
              </a:rPr>
              <a:t>for</a:t>
            </a:r>
            <a:r>
              <a:rPr lang="en-US" sz="3000" dirty="0" smtClean="0"/>
              <a:t> three years.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929322" y="6429396"/>
            <a:ext cx="3214678" cy="42860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altLang="zh-TW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P.36</a:t>
            </a: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4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20468" t="8463" r="26797" b="17317"/>
          <a:stretch>
            <a:fillRect/>
          </a:stretch>
        </p:blipFill>
        <p:spPr>
          <a:xfrm>
            <a:off x="1643042" y="928670"/>
            <a:ext cx="5921835" cy="5000660"/>
          </a:xfrm>
          <a:effectLst>
            <a:glow rad="63500">
              <a:srgbClr val="7030A0">
                <a:alpha val="40000"/>
              </a:srgbClr>
            </a:glow>
            <a:softEdge rad="317500"/>
          </a:effectLst>
        </p:spPr>
      </p:pic>
      <p:pic>
        <p:nvPicPr>
          <p:cNvPr id="5" name="Picture 4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3071810"/>
            <a:ext cx="645138" cy="31062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1143000"/>
          </a:xfrm>
        </p:spPr>
        <p:txBody>
          <a:bodyPr/>
          <a:lstStyle/>
          <a:p>
            <a:r>
              <a:rPr lang="en-US" dirty="0" smtClean="0"/>
              <a:t>3-2 Present Perfect Progressive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28662" y="1500174"/>
            <a:ext cx="7772400" cy="4572000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/>
              <a:t>Right now I am sitting at my desk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3000" dirty="0" smtClean="0"/>
              <a:t>I </a:t>
            </a:r>
            <a:r>
              <a:rPr lang="en-US" sz="3000" i="1" dirty="0" smtClean="0">
                <a:solidFill>
                  <a:srgbClr val="0070C0"/>
                </a:solidFill>
              </a:rPr>
              <a:t>have been </a:t>
            </a:r>
            <a:r>
              <a:rPr lang="en-US" sz="3000" dirty="0" smtClean="0"/>
              <a:t>sitting here </a:t>
            </a:r>
            <a:r>
              <a:rPr lang="en-US" sz="3000" i="1" dirty="0" smtClean="0">
                <a:solidFill>
                  <a:srgbClr val="00B0F0"/>
                </a:solidFill>
              </a:rPr>
              <a:t>since</a:t>
            </a:r>
            <a:r>
              <a:rPr lang="en-US" sz="3000" dirty="0" smtClean="0"/>
              <a:t> seven o’clock.</a:t>
            </a:r>
          </a:p>
          <a:p>
            <a:pPr marL="514350" indent="-514350">
              <a:buFont typeface="+mj-lt"/>
              <a:buAutoNum type="alphaLcParenR"/>
            </a:pPr>
            <a:endParaRPr lang="en-US" sz="30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3000" dirty="0" smtClean="0"/>
              <a:t>I </a:t>
            </a:r>
            <a:r>
              <a:rPr lang="en-US" sz="3000" i="1" dirty="0" smtClean="0">
                <a:solidFill>
                  <a:srgbClr val="0070C0"/>
                </a:solidFill>
              </a:rPr>
              <a:t>have been</a:t>
            </a:r>
            <a:r>
              <a:rPr lang="en-US" sz="3000" dirty="0" smtClean="0"/>
              <a:t> sitting here </a:t>
            </a:r>
            <a:r>
              <a:rPr lang="en-US" sz="3000" i="1" dirty="0" smtClean="0">
                <a:solidFill>
                  <a:srgbClr val="00B0F0"/>
                </a:solidFill>
              </a:rPr>
              <a:t>for</a:t>
            </a:r>
            <a:r>
              <a:rPr lang="en-US" sz="3000" dirty="0" smtClean="0"/>
              <a:t> two hours.</a:t>
            </a:r>
          </a:p>
          <a:p>
            <a:pPr marL="514350" indent="-514350">
              <a:buFont typeface="+mj-lt"/>
              <a:buAutoNum type="alphaLcParenR"/>
            </a:pPr>
            <a:endParaRPr lang="en-US" sz="30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3000" dirty="0" smtClean="0"/>
              <a:t>You </a:t>
            </a:r>
            <a:r>
              <a:rPr lang="en-US" sz="3000" i="1" dirty="0" smtClean="0">
                <a:solidFill>
                  <a:srgbClr val="0070C0"/>
                </a:solidFill>
              </a:rPr>
              <a:t>have been </a:t>
            </a:r>
            <a:r>
              <a:rPr lang="en-US" sz="3000" dirty="0" smtClean="0"/>
              <a:t>studying </a:t>
            </a:r>
            <a:r>
              <a:rPr lang="en-US" sz="3000" i="1" dirty="0" smtClean="0">
                <a:solidFill>
                  <a:srgbClr val="00B0F0"/>
                </a:solidFill>
              </a:rPr>
              <a:t>for</a:t>
            </a:r>
            <a:r>
              <a:rPr lang="en-US" sz="3000" dirty="0" smtClean="0"/>
              <a:t> five straight hours. Why don’t you take a break?</a:t>
            </a:r>
            <a:endParaRPr lang="en-SG" sz="30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929322" y="6429396"/>
            <a:ext cx="3214678" cy="42860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altLang="zh-TW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P.42</a:t>
            </a: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88</TotalTime>
  <Words>309</Words>
  <Application>Microsoft Office PowerPoint</Application>
  <PresentationFormat>On-screen Show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Equity</vt:lpstr>
      <vt:lpstr>English Grammar Third Edition</vt:lpstr>
      <vt:lpstr>Slide 2</vt:lpstr>
      <vt:lpstr>Slide 3</vt:lpstr>
      <vt:lpstr>Slide 4</vt:lpstr>
      <vt:lpstr>3-1 Present Perfect</vt:lpstr>
      <vt:lpstr>Slide 6</vt:lpstr>
      <vt:lpstr>Slide 7</vt:lpstr>
      <vt:lpstr>Slide 8</vt:lpstr>
      <vt:lpstr>3-2 Present Perfect Progressive</vt:lpstr>
      <vt:lpstr>Slide 10</vt:lpstr>
      <vt:lpstr>Slide 11</vt:lpstr>
      <vt:lpstr>Slide 12</vt:lpstr>
      <vt:lpstr>3-3 Past Prefect</vt:lpstr>
      <vt:lpstr>Slide 14</vt:lpstr>
      <vt:lpstr>3-4 Past Perfect Progressive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Grammar Third Edition</dc:title>
  <dc:creator>James</dc:creator>
  <cp:lastModifiedBy>James</cp:lastModifiedBy>
  <cp:revision>12</cp:revision>
  <dcterms:created xsi:type="dcterms:W3CDTF">2009-12-13T16:22:25Z</dcterms:created>
  <dcterms:modified xsi:type="dcterms:W3CDTF">2009-12-17T16:31:29Z</dcterms:modified>
</cp:coreProperties>
</file>