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5" r:id="rId1"/>
  </p:sldMasterIdLst>
  <p:notesMasterIdLst>
    <p:notesMasterId r:id="rId32"/>
  </p:notesMasterIdLst>
  <p:handoutMasterIdLst>
    <p:handoutMasterId r:id="rId33"/>
  </p:handoutMasterIdLst>
  <p:sldIdLst>
    <p:sldId id="256" r:id="rId2"/>
    <p:sldId id="476" r:id="rId3"/>
    <p:sldId id="487" r:id="rId4"/>
    <p:sldId id="477" r:id="rId5"/>
    <p:sldId id="478" r:id="rId6"/>
    <p:sldId id="484" r:id="rId7"/>
    <p:sldId id="479" r:id="rId8"/>
    <p:sldId id="481" r:id="rId9"/>
    <p:sldId id="480" r:id="rId10"/>
    <p:sldId id="483" r:id="rId11"/>
    <p:sldId id="485" r:id="rId12"/>
    <p:sldId id="486" r:id="rId13"/>
    <p:sldId id="488" r:id="rId14"/>
    <p:sldId id="490" r:id="rId15"/>
    <p:sldId id="491" r:id="rId16"/>
    <p:sldId id="492" r:id="rId17"/>
    <p:sldId id="489" r:id="rId18"/>
    <p:sldId id="493" r:id="rId19"/>
    <p:sldId id="495" r:id="rId20"/>
    <p:sldId id="494" r:id="rId21"/>
    <p:sldId id="496" r:id="rId22"/>
    <p:sldId id="497" r:id="rId23"/>
    <p:sldId id="498" r:id="rId24"/>
    <p:sldId id="505" r:id="rId25"/>
    <p:sldId id="499" r:id="rId26"/>
    <p:sldId id="500" r:id="rId27"/>
    <p:sldId id="501" r:id="rId28"/>
    <p:sldId id="502" r:id="rId29"/>
    <p:sldId id="503" r:id="rId30"/>
    <p:sldId id="504" r:id="rId31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800000"/>
    <a:srgbClr val="006600"/>
    <a:srgbClr val="CCFF99"/>
    <a:srgbClr val="FFFFCC"/>
    <a:srgbClr val="00FF00"/>
    <a:srgbClr val="6666FF"/>
    <a:srgbClr val="00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6527" autoAdjust="0"/>
  </p:normalViewPr>
  <p:slideViewPr>
    <p:cSldViewPr>
      <p:cViewPr varScale="1">
        <p:scale>
          <a:sx n="108" d="100"/>
          <a:sy n="108" d="100"/>
        </p:scale>
        <p:origin x="14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76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fld id="{30F97615-B349-4C5E-802C-F568CCD0DB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794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fld id="{ADED8813-74BE-40CB-9496-39D86B11EB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626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271463" y="276226"/>
            <a:ext cx="8621712" cy="6305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" name="Picture 40" descr="10_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6" y="304800"/>
            <a:ext cx="47339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3162300"/>
            <a:ext cx="7124700" cy="381000"/>
          </a:xfrm>
          <a:noFill/>
        </p:spPr>
        <p:txBody>
          <a:bodyPr/>
          <a:lstStyle>
            <a:lvl1pPr algn="l">
              <a:defRPr sz="3800" b="1" baseline="0">
                <a:solidFill>
                  <a:schemeClr val="tx1"/>
                </a:solidFill>
                <a:latin typeface="Georgia" pitchFamily="18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4343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aseline="0">
                <a:solidFill>
                  <a:srgbClr val="000000"/>
                </a:solidFill>
                <a:latin typeface="Georgia" pitchFamily="18" charset="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4638" y="6605590"/>
            <a:ext cx="2133600" cy="16827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572251"/>
            <a:ext cx="2133600" cy="214313"/>
          </a:xfrm>
        </p:spPr>
        <p:txBody>
          <a:bodyPr/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890147D-CC06-4ED5-8C17-87C0024BDD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71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8369E-854D-4645-88D4-A6A9339E48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83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CF03-1D58-48AD-9FE1-CC557E67BD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106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28601"/>
            <a:ext cx="44958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03BF-BE64-4633-ABA7-98363EF3B9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589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>
                <a:solidFill>
                  <a:srgbClr val="00009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rgbClr val="000099"/>
              </a:buClr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654F2-7BA4-4D29-A27F-BD0C9A190D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40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65A48-40AF-43FE-83A4-D0791B93CE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61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BD6D-08D5-4259-9875-D97E3D6028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69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21AA4-4279-4400-8DDF-E10B4C729F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96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905500" y="6534152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57900" y="6467476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A22D5-456F-47B2-9A8F-73472BE7DF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69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905500" y="6534152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057900" y="6467476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AC78-694C-4966-90C2-523DF032E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709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3ADCA-5C15-4862-9740-DAEDB5080A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57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B821-EEA2-4313-911B-30714B2C2F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262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5" descr="10_back_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295400"/>
            <a:ext cx="3324225" cy="520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1"/>
          <p:cNvSpPr>
            <a:spLocks noChangeArrowheads="1"/>
          </p:cNvSpPr>
          <p:nvPr/>
        </p:nvSpPr>
        <p:spPr bwMode="auto">
          <a:xfrm>
            <a:off x="228600" y="561975"/>
            <a:ext cx="8686800" cy="59150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" name="Rectangle 55"/>
          <p:cNvSpPr>
            <a:spLocks noChangeArrowheads="1"/>
          </p:cNvSpPr>
          <p:nvPr/>
        </p:nvSpPr>
        <p:spPr bwMode="white">
          <a:xfrm>
            <a:off x="5981700" y="6667501"/>
            <a:ext cx="3009900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858000" y="6500813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94977E8B-62BC-403B-AF27-2497A18219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228601"/>
            <a:ext cx="4495800" cy="563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pic>
        <p:nvPicPr>
          <p:cNvPr id="1032" name="Picture 74" descr="09_ic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38125"/>
            <a:ext cx="622300" cy="7604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51" r:id="rId2"/>
    <p:sldLayoutId id="2147484052" r:id="rId3"/>
    <p:sldLayoutId id="2147484053" r:id="rId4"/>
    <p:sldLayoutId id="2147484054" r:id="rId5"/>
    <p:sldLayoutId id="2147484061" r:id="rId6"/>
    <p:sldLayoutId id="2147484062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Georgia" pitchFamily="18" charset="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Georg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Georg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Georg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Georgia" pitchFamily="18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Georgia" pitchFamily="18" charset="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 b="1">
          <a:solidFill>
            <a:srgbClr val="0000CC"/>
          </a:solidFill>
          <a:latin typeface="Georgia" pitchFamily="18" charset="0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2060"/>
          </a:solidFill>
          <a:latin typeface="Georgia" pitchFamily="18" charset="0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2"/>
          </a:solidFill>
          <a:latin typeface="Georgia" pitchFamily="18" charset="0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Georgia" pitchFamily="18" charset="0"/>
          <a:ea typeface="標楷體" pitchFamily="65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75" y="2708920"/>
            <a:ext cx="6480720" cy="1487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zh-TW" altLang="en-US" sz="4800" dirty="0" smtClean="0">
                <a:latin typeface="Century Gothic" pitchFamily="34" charset="0"/>
              </a:rPr>
              <a:t>資源與環境管理</a:t>
            </a:r>
            <a:r>
              <a:rPr lang="en-US" altLang="zh-TW" sz="2200" dirty="0" smtClean="0">
                <a:latin typeface="Century Gothic" pitchFamily="34" charset="0"/>
              </a:rPr>
              <a:t/>
            </a:r>
            <a:br>
              <a:rPr lang="en-US" altLang="zh-TW" sz="2200" dirty="0" smtClean="0">
                <a:latin typeface="Century Gothic" pitchFamily="34" charset="0"/>
              </a:rPr>
            </a:br>
            <a:r>
              <a:rPr lang="en-US" altLang="zh-TW" sz="2200" dirty="0" smtClean="0">
                <a:latin typeface="Century Gothic" pitchFamily="34" charset="0"/>
              </a:rPr>
              <a:t/>
            </a:r>
            <a:br>
              <a:rPr lang="en-US" altLang="zh-TW" sz="2200" dirty="0" smtClean="0">
                <a:latin typeface="Century Gothic" pitchFamily="34" charset="0"/>
              </a:rPr>
            </a:br>
            <a:r>
              <a:rPr lang="en-US" altLang="zh-TW" sz="3200" dirty="0" smtClean="0"/>
              <a:t>Section 2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600" dirty="0" smtClean="0"/>
              <a:t>環境經濟學概</a:t>
            </a:r>
            <a:r>
              <a:rPr lang="zh-TW" altLang="en-US" sz="3600" dirty="0"/>
              <a:t>論</a:t>
            </a:r>
            <a:endParaRPr lang="zh-TW" altLang="en-US" sz="3600" dirty="0" smtClean="0"/>
          </a:p>
        </p:txBody>
      </p:sp>
      <p:sp>
        <p:nvSpPr>
          <p:cNvPr id="2" name="矩形 1"/>
          <p:cNvSpPr/>
          <p:nvPr/>
        </p:nvSpPr>
        <p:spPr>
          <a:xfrm>
            <a:off x="971600" y="5067079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0000"/>
                </a:solidFill>
                <a:ea typeface="微軟正黑體" panose="020B0604030504040204" pitchFamily="34" charset="-120"/>
              </a:rPr>
              <a:t>參考：</a:t>
            </a:r>
            <a:endParaRPr lang="en-US" altLang="zh-TW" b="1" dirty="0" smtClean="0">
              <a:solidFill>
                <a:srgbClr val="000000"/>
              </a:solidFill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rgbClr val="000000"/>
                </a:solidFill>
                <a:ea typeface="微軟正黑體" panose="020B0604030504040204" pitchFamily="34" charset="-120"/>
              </a:rPr>
              <a:t>Ahmad </a:t>
            </a:r>
            <a:r>
              <a:rPr lang="en-US" altLang="zh-TW" b="1" dirty="0">
                <a:solidFill>
                  <a:srgbClr val="000000"/>
                </a:solidFill>
                <a:ea typeface="微軟正黑體" panose="020B0604030504040204" pitchFamily="34" charset="-120"/>
              </a:rPr>
              <a:t>M </a:t>
            </a:r>
            <a:r>
              <a:rPr lang="en-US" altLang="zh-TW" b="1" dirty="0" err="1">
                <a:solidFill>
                  <a:srgbClr val="000000"/>
                </a:solidFill>
                <a:ea typeface="微軟正黑體" panose="020B0604030504040204" pitchFamily="34" charset="-120"/>
              </a:rPr>
              <a:t>Haussen</a:t>
            </a:r>
            <a:r>
              <a:rPr lang="en-US" altLang="zh-TW" b="1" dirty="0">
                <a:solidFill>
                  <a:srgbClr val="000000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000000"/>
                </a:solidFill>
                <a:ea typeface="微軟正黑體" panose="020B0604030504040204" pitchFamily="34" charset="-120"/>
              </a:rPr>
              <a:t>著、陳凱俐 譯 </a:t>
            </a:r>
            <a:r>
              <a:rPr lang="en-US" altLang="zh-TW" b="1" dirty="0">
                <a:solidFill>
                  <a:srgbClr val="000000"/>
                </a:solidFill>
                <a:ea typeface="微軟正黑體" panose="020B0604030504040204" pitchFamily="34" charset="-120"/>
              </a:rPr>
              <a:t>(2001)</a:t>
            </a:r>
            <a:r>
              <a:rPr lang="zh-TW" altLang="en-US" b="1" dirty="0" smtClean="0">
                <a:solidFill>
                  <a:srgbClr val="000000"/>
                </a:solidFill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solidFill>
                <a:srgbClr val="000000"/>
              </a:solidFill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000000"/>
                </a:solidFill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000000"/>
                </a:solidFill>
                <a:ea typeface="微軟正黑體" panose="020B0604030504040204" pitchFamily="34" charset="-120"/>
              </a:rPr>
              <a:t>環境經濟學原理</a:t>
            </a:r>
            <a:r>
              <a:rPr lang="en-US" altLang="zh-TW" b="1" dirty="0">
                <a:solidFill>
                  <a:srgbClr val="000000"/>
                </a:solidFill>
                <a:ea typeface="微軟正黑體" panose="020B0604030504040204" pitchFamily="34" charset="-120"/>
              </a:rPr>
              <a:t>—</a:t>
            </a:r>
            <a:r>
              <a:rPr lang="zh-TW" altLang="en-US" b="1" dirty="0">
                <a:solidFill>
                  <a:srgbClr val="000000"/>
                </a:solidFill>
                <a:ea typeface="微軟正黑體" panose="020B0604030504040204" pitchFamily="34" charset="-120"/>
              </a:rPr>
              <a:t>經濟學、生態學與公共政策」</a:t>
            </a:r>
            <a:endParaRPr lang="en-US" altLang="zh-TW" b="1" dirty="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dirty="0" smtClean="0">
                <a:solidFill>
                  <a:srgbClr val="000099"/>
                </a:solidFill>
              </a:rPr>
              <a:t>經濟社會與自然環境</a:t>
            </a:r>
            <a:endParaRPr lang="zh-TW" altLang="en-US" sz="3600" dirty="0">
              <a:solidFill>
                <a:srgbClr val="00009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pSp>
        <p:nvGrpSpPr>
          <p:cNvPr id="37" name="群組 36"/>
          <p:cNvGrpSpPr/>
          <p:nvPr/>
        </p:nvGrpSpPr>
        <p:grpSpPr>
          <a:xfrm>
            <a:off x="1331640" y="2998478"/>
            <a:ext cx="6768752" cy="3197969"/>
            <a:chOff x="1144098" y="1628800"/>
            <a:chExt cx="6956294" cy="3413993"/>
          </a:xfrm>
        </p:grpSpPr>
        <p:sp>
          <p:nvSpPr>
            <p:cNvPr id="6" name="文字方塊 5"/>
            <p:cNvSpPr txBox="1"/>
            <p:nvPr/>
          </p:nvSpPr>
          <p:spPr>
            <a:xfrm>
              <a:off x="4015819" y="1628800"/>
              <a:ext cx="1512168" cy="461665"/>
            </a:xfrm>
            <a:prstGeom prst="rect">
              <a:avLst/>
            </a:prstGeom>
            <a:solidFill>
              <a:srgbClr val="A50021"/>
            </a:solidFill>
            <a:ln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生產要素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91974" y="3082897"/>
              <a:ext cx="1512168" cy="461665"/>
            </a:xfrm>
            <a:prstGeom prst="rect">
              <a:avLst/>
            </a:prstGeom>
            <a:solidFill>
              <a:srgbClr val="660066"/>
            </a:solidFill>
            <a:ln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廢棄物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588224" y="2780928"/>
              <a:ext cx="1512168" cy="1200329"/>
            </a:xfrm>
            <a:prstGeom prst="rect">
              <a:avLst/>
            </a:prstGeom>
            <a:solidFill>
              <a:srgbClr val="0000CC"/>
            </a:solidFill>
            <a:ln/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經濟社會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144098" y="2742888"/>
              <a:ext cx="1512168" cy="1200329"/>
            </a:xfrm>
            <a:prstGeom prst="rect">
              <a:avLst/>
            </a:prstGeom>
            <a:solidFill>
              <a:srgbClr val="006600"/>
            </a:solidFill>
            <a:ln/>
            <a:effectLst>
              <a:outerShdw blurRad="508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自然資源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991974" y="4581128"/>
              <a:ext cx="1512168" cy="461665"/>
            </a:xfrm>
            <a:prstGeom prst="rect">
              <a:avLst/>
            </a:prstGeom>
            <a:solidFill>
              <a:srgbClr val="CC3300"/>
            </a:solidFill>
            <a:ln/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環境美質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2" name="肘形接點 11"/>
            <p:cNvCxnSpPr/>
            <p:nvPr/>
          </p:nvCxnSpPr>
          <p:spPr bwMode="auto">
            <a:xfrm flipV="1">
              <a:off x="1900182" y="1844825"/>
              <a:ext cx="2091792" cy="868741"/>
            </a:xfrm>
            <a:prstGeom prst="bentConnector3">
              <a:avLst>
                <a:gd name="adj1" fmla="val -23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接點 18"/>
            <p:cNvCxnSpPr/>
            <p:nvPr/>
          </p:nvCxnSpPr>
          <p:spPr bwMode="auto">
            <a:xfrm>
              <a:off x="5527987" y="1859632"/>
              <a:ext cx="1816321" cy="921296"/>
            </a:xfrm>
            <a:prstGeom prst="bentConnector3">
              <a:avLst>
                <a:gd name="adj1" fmla="val 100344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接點 22"/>
            <p:cNvCxnSpPr/>
            <p:nvPr/>
          </p:nvCxnSpPr>
          <p:spPr bwMode="auto">
            <a:xfrm flipV="1">
              <a:off x="5513569" y="3981257"/>
              <a:ext cx="1830739" cy="830703"/>
            </a:xfrm>
            <a:prstGeom prst="bentConnector3">
              <a:avLst>
                <a:gd name="adj1" fmla="val 99947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接點 25"/>
            <p:cNvCxnSpPr/>
            <p:nvPr/>
          </p:nvCxnSpPr>
          <p:spPr bwMode="auto">
            <a:xfrm>
              <a:off x="1900182" y="3943217"/>
              <a:ext cx="2091792" cy="868743"/>
            </a:xfrm>
            <a:prstGeom prst="bentConnector3">
              <a:avLst>
                <a:gd name="adj1" fmla="val -924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H="1">
              <a:off x="2627784" y="3328391"/>
              <a:ext cx="1364190" cy="0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endCxn id="7" idx="3"/>
            </p:cNvCxnSpPr>
            <p:nvPr/>
          </p:nvCxnSpPr>
          <p:spPr bwMode="auto">
            <a:xfrm flipH="1" flipV="1">
              <a:off x="5504142" y="3313730"/>
              <a:ext cx="1084082" cy="14661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內容版面配置區 2"/>
          <p:cNvSpPr txBox="1">
            <a:spLocks/>
          </p:cNvSpPr>
          <p:nvPr/>
        </p:nvSpPr>
        <p:spPr>
          <a:xfrm>
            <a:off x="467544" y="862447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Georgia" pitchFamily="18" charset="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600" b="1">
                <a:solidFill>
                  <a:srgbClr val="0000CC"/>
                </a:solidFill>
                <a:latin typeface="Georgia" pitchFamily="18" charset="0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2060"/>
                </a:solidFill>
                <a:latin typeface="Georgia" pitchFamily="18" charset="0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2"/>
                </a:solidFill>
                <a:latin typeface="Georgia" pitchFamily="18" charset="0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2"/>
                </a:solidFill>
                <a:latin typeface="Georgia" pitchFamily="18" charset="0"/>
                <a:ea typeface="標楷體" pitchFamily="65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zh-TW" altLang="en-US" kern="0" dirty="0" smtClean="0"/>
              <a:t>自然資源和人類經濟是兩個相互關聯的系統</a:t>
            </a:r>
            <a:endParaRPr kumimoji="0" lang="en-US" altLang="zh-TW" kern="0" dirty="0" smtClean="0"/>
          </a:p>
          <a:p>
            <a:pPr lvl="1"/>
            <a:r>
              <a:rPr kumimoji="0" lang="zh-TW" altLang="en-US" kern="0" dirty="0" smtClean="0"/>
              <a:t>生產要素的使用</a:t>
            </a:r>
            <a:endParaRPr kumimoji="0" lang="en-US" altLang="zh-TW" kern="0" dirty="0" smtClean="0"/>
          </a:p>
          <a:p>
            <a:pPr lvl="1"/>
            <a:r>
              <a:rPr kumimoji="0" lang="zh-TW" altLang="en-US" kern="0" dirty="0" smtClean="0"/>
              <a:t>廢棄物排放</a:t>
            </a:r>
            <a:endParaRPr kumimoji="0" lang="en-US" altLang="zh-TW" kern="0" dirty="0" smtClean="0"/>
          </a:p>
          <a:p>
            <a:pPr lvl="1"/>
            <a:r>
              <a:rPr kumimoji="0" lang="zh-TW" altLang="en-US" kern="0" dirty="0" smtClean="0"/>
              <a:t>環境美質的消</a:t>
            </a:r>
            <a:r>
              <a:rPr kumimoji="0" lang="zh-TW" altLang="en-US" kern="0" dirty="0"/>
              <a:t>費</a:t>
            </a:r>
            <a:endParaRPr kumimoji="0" lang="en-US" altLang="zh-TW" kern="0" dirty="0" smtClean="0"/>
          </a:p>
        </p:txBody>
      </p:sp>
    </p:spTree>
    <p:extLst>
      <p:ext uri="{BB962C8B-B14F-4D97-AF65-F5344CB8AC3E}">
        <p14:creationId xmlns:p14="http://schemas.microsoft.com/office/powerpoint/2010/main" val="13791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800" dirty="0">
                <a:solidFill>
                  <a:srgbClr val="000099"/>
                </a:solidFill>
              </a:rPr>
              <a:t>與經濟學的差異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066800"/>
            <a:ext cx="8003232" cy="5334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環境與資源經濟學的研究，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不同於經濟學與其他學門的差異處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資源的</a:t>
            </a:r>
            <a:r>
              <a:rPr lang="zh-TW" altLang="en-US" dirty="0" smtClean="0">
                <a:solidFill>
                  <a:srgbClr val="C00000"/>
                </a:solidFill>
              </a:rPr>
              <a:t>最終限制來自於自然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多數的資源並</a:t>
            </a:r>
            <a:r>
              <a:rPr lang="zh-TW" altLang="en-US" dirty="0" smtClean="0">
                <a:solidFill>
                  <a:srgbClr val="C00000"/>
                </a:solidFill>
              </a:rPr>
              <a:t>無市場</a:t>
            </a:r>
            <a:r>
              <a:rPr lang="zh-TW" altLang="en-US" dirty="0" smtClean="0"/>
              <a:t>，亦</a:t>
            </a:r>
            <a:r>
              <a:rPr lang="zh-TW" altLang="en-US" dirty="0" smtClean="0">
                <a:solidFill>
                  <a:srgbClr val="C00000"/>
                </a:solidFill>
              </a:rPr>
              <a:t>不存在價格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資源配置與分配的問題，「時間」扮演重要角色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會</a:t>
            </a:r>
            <a:r>
              <a:rPr lang="zh-TW" altLang="en-US" dirty="0" smtClean="0">
                <a:solidFill>
                  <a:srgbClr val="C00000"/>
                </a:solidFill>
              </a:rPr>
              <a:t>涉及價值判斷</a:t>
            </a:r>
            <a:r>
              <a:rPr lang="zh-TW" altLang="en-US" dirty="0" smtClean="0"/>
              <a:t>，可能無法完全實證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無法避免價格、存量、損害的</a:t>
            </a:r>
            <a:r>
              <a:rPr lang="zh-TW" altLang="en-US" dirty="0" smtClean="0">
                <a:solidFill>
                  <a:srgbClr val="C00000"/>
                </a:solidFill>
              </a:rPr>
              <a:t>不確定</a:t>
            </a:r>
            <a:r>
              <a:rPr lang="zh-TW" altLang="en-US" dirty="0">
                <a:solidFill>
                  <a:srgbClr val="C00000"/>
                </a:solidFill>
              </a:rPr>
              <a:t>性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A22D5-456F-47B2-9A8F-73472BE7DF4E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797886"/>
            <a:ext cx="1695010" cy="16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6016724" cy="1338436"/>
          </a:xfrm>
        </p:spPr>
        <p:txBody>
          <a:bodyPr/>
          <a:lstStyle/>
          <a:p>
            <a:pPr algn="ctr"/>
            <a:r>
              <a:rPr lang="zh-TW" altLang="en-US" sz="5000" dirty="0" smtClean="0"/>
              <a:t>資源與資源</a:t>
            </a:r>
            <a:r>
              <a:rPr lang="en-US" altLang="zh-TW" sz="5000" dirty="0" smtClean="0"/>
              <a:t/>
            </a:r>
            <a:br>
              <a:rPr lang="en-US" altLang="zh-TW" sz="5000" dirty="0" smtClean="0"/>
            </a:br>
            <a:r>
              <a:rPr lang="zh-TW" altLang="en-US" sz="5000" dirty="0" smtClean="0"/>
              <a:t>稀少性的概念</a:t>
            </a:r>
            <a:endParaRPr lang="zh-TW" altLang="en-US" sz="5000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4343400" cy="304800"/>
          </a:xfrm>
        </p:spPr>
        <p:txBody>
          <a:bodyPr/>
          <a:lstStyle/>
          <a:p>
            <a:r>
              <a:rPr lang="zh-TW" altLang="en-US" sz="4000" dirty="0"/>
              <a:t>經濟觀點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4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資源的概念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0"/>
            <a:ext cx="8363272" cy="5334000"/>
          </a:xfrm>
        </p:spPr>
        <p:txBody>
          <a:bodyPr/>
          <a:lstStyle/>
          <a:p>
            <a:r>
              <a:rPr lang="zh-TW" altLang="en-US" dirty="0" smtClean="0"/>
              <a:t>資源的定義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直接或間接的滿足人類需求的任何事物。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傳統經濟學：將資源分類為勞動、資本、自然資源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須釐清的觀念</a:t>
            </a:r>
            <a:r>
              <a:rPr lang="en-US" altLang="zh-TW" sz="2400" dirty="0" smtClean="0">
                <a:solidFill>
                  <a:srgbClr val="660066"/>
                </a:solidFill>
              </a:rPr>
              <a:t>(</a:t>
            </a:r>
            <a:r>
              <a:rPr lang="zh-TW" altLang="en-US" sz="2400" dirty="0" smtClean="0">
                <a:solidFill>
                  <a:srgbClr val="660066"/>
                </a:solidFill>
              </a:rPr>
              <a:t>傳統經濟學所隱含的觀念</a:t>
            </a:r>
            <a:r>
              <a:rPr lang="en-US" altLang="zh-TW" sz="2400" dirty="0" smtClean="0">
                <a:solidFill>
                  <a:srgbClr val="660066"/>
                </a:solidFill>
              </a:rPr>
              <a:t>)</a:t>
            </a:r>
          </a:p>
          <a:p>
            <a:pPr marL="1169988" lvl="2" indent="-255588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資源</a:t>
            </a:r>
            <a:r>
              <a:rPr lang="en-US" altLang="zh-TW" dirty="0" smtClean="0"/>
              <a:t>(</a:t>
            </a:r>
            <a:r>
              <a:rPr lang="zh-TW" altLang="en-US" dirty="0" smtClean="0"/>
              <a:t>勞動、資本和自然資源</a:t>
            </a:r>
            <a:r>
              <a:rPr lang="en-US" altLang="zh-TW" dirty="0" smtClean="0"/>
              <a:t>)</a:t>
            </a:r>
            <a:r>
              <a:rPr lang="zh-TW" altLang="en-US" dirty="0" smtClean="0"/>
              <a:t>很少</a:t>
            </a:r>
            <a:r>
              <a:rPr lang="zh-TW" altLang="en-US" dirty="0"/>
              <a:t>在</a:t>
            </a:r>
            <a:r>
              <a:rPr lang="zh-TW" altLang="en-US" dirty="0" smtClean="0"/>
              <a:t>未經任何修飾下直接用於消費。</a:t>
            </a:r>
            <a:endParaRPr lang="en-US" altLang="zh-TW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zh-TW" altLang="en-US" sz="2200" dirty="0" smtClean="0">
                <a:solidFill>
                  <a:srgbClr val="C00000"/>
                </a:solidFill>
              </a:rPr>
              <a:t>資源被視為達到目的的手段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 marL="914400" lvl="2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只考慮對人類的價值：</a:t>
            </a:r>
            <a:r>
              <a:rPr lang="zh-TW" altLang="en-US" dirty="0" smtClean="0">
                <a:solidFill>
                  <a:srgbClr val="C00000"/>
                </a:solidFill>
              </a:rPr>
              <a:t>以人類的需求為中心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zh-TW" altLang="en-US" sz="2200" dirty="0" smtClean="0"/>
              <a:t>未</a:t>
            </a:r>
            <a:r>
              <a:rPr lang="zh-TW" altLang="en-US" sz="2200" dirty="0"/>
              <a:t>考慮資源的固定</a:t>
            </a:r>
            <a:r>
              <a:rPr lang="zh-TW" altLang="en-US" sz="2200" dirty="0" smtClean="0"/>
              <a:t>價值，僅由商業價值決定。</a:t>
            </a:r>
            <a:endParaRPr lang="en-US" altLang="zh-TW" sz="2200" dirty="0" smtClean="0"/>
          </a:p>
          <a:p>
            <a:pPr marL="914400" lvl="2" indent="0">
              <a:buNone/>
            </a:pPr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 資原存在稀少性：質或量都是有限的</a:t>
            </a:r>
            <a:endParaRPr lang="en-US" altLang="zh-TW" dirty="0" smtClean="0"/>
          </a:p>
          <a:p>
            <a:pPr marL="914400" lvl="2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 資源是可替代的，如勞動與資本</a:t>
            </a:r>
            <a:endParaRPr lang="en-US" altLang="zh-TW" dirty="0" smtClean="0"/>
          </a:p>
          <a:p>
            <a:pPr lvl="3">
              <a:buFont typeface="Wingdings" panose="05000000000000000000" pitchFamily="2" charset="2"/>
              <a:buChar char="Ø"/>
            </a:pPr>
            <a:r>
              <a:rPr lang="zh-TW" altLang="en-US" sz="2200" dirty="0" smtClean="0"/>
              <a:t>無任何特定資源對財貨與勞務的生產是絕對必須的。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54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56" y="510383"/>
            <a:ext cx="1519244" cy="205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Study 1.1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7920880" cy="5334000"/>
          </a:xfrm>
        </p:spPr>
        <p:txBody>
          <a:bodyPr/>
          <a:lstStyle/>
          <a:p>
            <a:r>
              <a:rPr lang="zh-TW" altLang="en-US" dirty="0" smtClean="0"/>
              <a:t>從生物圈獲得的經濟報酬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環境服務是很有價值的，我們呼吸的空氣、喝的水和吃的食品都只因環境提供服務才會產生。</a:t>
            </a:r>
            <a:endParaRPr lang="en-US" altLang="zh-TW" dirty="0" smtClean="0"/>
          </a:p>
          <a:p>
            <a:r>
              <a:rPr lang="zh-TW" altLang="en-US" dirty="0" smtClean="0"/>
              <a:t>將「自然資本」與「環境財貨與勞務」安全化，並在保育時加入市場力量</a:t>
            </a:r>
            <a:endParaRPr lang="en-US" altLang="zh-TW" dirty="0" smtClean="0"/>
          </a:p>
          <a:p>
            <a:pPr lvl="1"/>
            <a:r>
              <a:rPr lang="zh-TW" altLang="en-US" dirty="0"/>
              <a:t>為</a:t>
            </a:r>
            <a:r>
              <a:rPr lang="zh-TW" altLang="en-US" dirty="0" smtClean="0"/>
              <a:t>得到銷售服務的獲利權，須</a:t>
            </a:r>
            <a:r>
              <a:rPr lang="zh-TW" altLang="en-US" dirty="0" smtClean="0">
                <a:solidFill>
                  <a:srgbClr val="FF0000"/>
                </a:solidFill>
              </a:rPr>
              <a:t>以管理與保育自然資本的義務</a:t>
            </a:r>
            <a:r>
              <a:rPr lang="zh-TW" altLang="en-US" dirty="0" smtClean="0"/>
              <a:t>做為交換條件。</a:t>
            </a:r>
            <a:endParaRPr lang="en-US" altLang="zh-TW" dirty="0" smtClean="0"/>
          </a:p>
          <a:p>
            <a:r>
              <a:rPr lang="zh-TW" altLang="en-US" dirty="0" smtClean="0"/>
              <a:t>個案研究：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集水區的</a:t>
            </a:r>
            <a:r>
              <a:rPr lang="zh-TW" altLang="en-US" u="sng" dirty="0" smtClean="0">
                <a:solidFill>
                  <a:srgbClr val="C00000"/>
                </a:solidFill>
              </a:rPr>
              <a:t>保育投資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</a:t>
            </a:r>
            <a:r>
              <a:rPr lang="zh-TW" altLang="en-US" dirty="0" smtClean="0"/>
              <a:t>興建淨水廠的</a:t>
            </a:r>
            <a:r>
              <a:rPr lang="zh-TW" altLang="en-US" u="sng" dirty="0">
                <a:solidFill>
                  <a:srgbClr val="C00000"/>
                </a:solidFill>
              </a:rPr>
              <a:t>資本投資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36" y="5329382"/>
            <a:ext cx="1584176" cy="1178627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46" y="5347701"/>
            <a:ext cx="1616968" cy="12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48" y="5346728"/>
            <a:ext cx="1811314" cy="120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62" y="5343025"/>
            <a:ext cx="1742636" cy="116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橢圓形圖說文字 10"/>
          <p:cNvSpPr/>
          <p:nvPr/>
        </p:nvSpPr>
        <p:spPr bwMode="auto">
          <a:xfrm>
            <a:off x="316920" y="5329382"/>
            <a:ext cx="2238855" cy="1080120"/>
          </a:xfrm>
          <a:prstGeom prst="wedgeEllipseCallout">
            <a:avLst>
              <a:gd name="adj1" fmla="val 64214"/>
              <a:gd name="adj2" fmla="val -59686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ea typeface="微軟正黑體" panose="020B0604030504040204" pitchFamily="34" charset="-120"/>
              </a:rPr>
              <a:t>自然資本的投資</a:t>
            </a:r>
          </a:p>
        </p:txBody>
      </p:sp>
      <p:sp>
        <p:nvSpPr>
          <p:cNvPr id="12" name="橢圓形圖說文字 11"/>
          <p:cNvSpPr/>
          <p:nvPr/>
        </p:nvSpPr>
        <p:spPr bwMode="auto">
          <a:xfrm>
            <a:off x="6732240" y="5329382"/>
            <a:ext cx="2131085" cy="1024880"/>
          </a:xfrm>
          <a:prstGeom prst="wedgeEllipseCallout">
            <a:avLst>
              <a:gd name="adj1" fmla="val -45753"/>
              <a:gd name="adj2" fmla="val -58924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ea typeface="微軟正黑體" panose="020B0604030504040204" pitchFamily="34" charset="-120"/>
              </a:rPr>
              <a:t>實質資本的投資</a:t>
            </a:r>
          </a:p>
        </p:txBody>
      </p:sp>
    </p:spTree>
    <p:extLst>
      <p:ext uri="{BB962C8B-B14F-4D97-AF65-F5344CB8AC3E}">
        <p14:creationId xmlns:p14="http://schemas.microsoft.com/office/powerpoint/2010/main" val="38270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稀少性之經濟意涵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選擇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需要</a:t>
            </a:r>
            <a:r>
              <a:rPr lang="zh-TW" altLang="en-US" dirty="0" smtClean="0">
                <a:solidFill>
                  <a:srgbClr val="C00000"/>
                </a:solidFill>
              </a:rPr>
              <a:t>選擇</a:t>
            </a:r>
            <a:r>
              <a:rPr lang="zh-TW" altLang="en-US" dirty="0" smtClean="0"/>
              <a:t>和設定優先順序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機會成本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必須犧牲</a:t>
            </a:r>
            <a:r>
              <a:rPr lang="en-US" altLang="zh-TW" dirty="0" smtClean="0"/>
              <a:t>(</a:t>
            </a:r>
            <a:r>
              <a:rPr lang="zh-TW" altLang="en-US" dirty="0" smtClean="0"/>
              <a:t>放棄</a:t>
            </a:r>
            <a:r>
              <a:rPr lang="en-US" altLang="zh-TW" dirty="0" smtClean="0"/>
              <a:t>)</a:t>
            </a:r>
            <a:r>
              <a:rPr lang="zh-TW" altLang="en-US" dirty="0" smtClean="0"/>
              <a:t>以達到某</a:t>
            </a:r>
            <a:r>
              <a:rPr lang="zh-TW" altLang="en-US" dirty="0"/>
              <a:t>事</a:t>
            </a:r>
            <a:r>
              <a:rPr lang="zh-TW" altLang="en-US" dirty="0" smtClean="0"/>
              <a:t>某物的</a:t>
            </a:r>
            <a:r>
              <a:rPr lang="zh-TW" altLang="en-US" dirty="0" smtClean="0">
                <a:solidFill>
                  <a:srgbClr val="C00000"/>
                </a:solidFill>
              </a:rPr>
              <a:t>最高</a:t>
            </a:r>
            <a:r>
              <a:rPr lang="zh-TW" altLang="en-US" dirty="0" smtClean="0"/>
              <a:t>評價的選擇或滿足要求。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效率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在固定資源集合下，</a:t>
            </a:r>
            <a:r>
              <a:rPr lang="zh-TW" altLang="en-US" dirty="0" smtClean="0">
                <a:solidFill>
                  <a:srgbClr val="C00000"/>
                </a:solidFill>
              </a:rPr>
              <a:t>使用最好的可用技術</a:t>
            </a:r>
            <a:r>
              <a:rPr lang="zh-TW" altLang="en-US" dirty="0" smtClean="0"/>
              <a:t>，達到財貨與勞務的慾望極大。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 社會制度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稀少性的前提下，當</a:t>
            </a:r>
            <a:r>
              <a:rPr lang="zh-TW" altLang="en-US" dirty="0" smtClean="0">
                <a:solidFill>
                  <a:srgbClr val="C00000"/>
                </a:solidFill>
              </a:rPr>
              <a:t>資源配置發生衝突</a:t>
            </a:r>
            <a:r>
              <a:rPr lang="zh-TW" altLang="en-US" dirty="0" smtClean="0"/>
              <a:t>時，須建立制度與機制。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2450"/>
            <a:ext cx="2592288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58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經濟過程的架構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66800"/>
            <a:ext cx="8075240" cy="5334000"/>
          </a:xfrm>
        </p:spPr>
        <p:txBody>
          <a:bodyPr/>
          <a:lstStyle/>
          <a:p>
            <a:r>
              <a:rPr lang="en-US" altLang="zh-TW" dirty="0" smtClean="0"/>
              <a:t>Randall(1987)</a:t>
            </a:r>
            <a:r>
              <a:rPr lang="zh-TW" altLang="en-US" dirty="0" smtClean="0"/>
              <a:t>定義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經濟社會：在</a:t>
            </a:r>
            <a:r>
              <a:rPr lang="zh-TW" altLang="en-US" dirty="0" smtClean="0">
                <a:solidFill>
                  <a:srgbClr val="C00000"/>
                </a:solidFill>
              </a:rPr>
              <a:t>資源稀少性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C00000"/>
                </a:solidFill>
              </a:rPr>
              <a:t>技術</a:t>
            </a:r>
            <a:r>
              <a:rPr lang="zh-TW" altLang="en-US" dirty="0" smtClean="0"/>
              <a:t>、家計單位的</a:t>
            </a:r>
            <a:r>
              <a:rPr lang="zh-TW" altLang="en-US" dirty="0" smtClean="0">
                <a:solidFill>
                  <a:srgbClr val="C00000"/>
                </a:solidFill>
              </a:rPr>
              <a:t>偏好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C00000"/>
                </a:solidFill>
              </a:rPr>
              <a:t>資源所有權</a:t>
            </a:r>
            <a:r>
              <a:rPr lang="zh-TW" altLang="en-US" dirty="0" smtClean="0"/>
              <a:t>權利的合法系統下，促進生產、消費和交換財貨與勞務的制度機制。</a:t>
            </a:r>
            <a:endParaRPr lang="en-US" altLang="zh-TW" dirty="0" smtClean="0"/>
          </a:p>
          <a:p>
            <a:r>
              <a:rPr lang="zh-TW" altLang="en-US" dirty="0" smtClean="0"/>
              <a:t>經濟選擇的能力和私有財產權的法律觀點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資本主義與計</a:t>
            </a:r>
            <a:r>
              <a:rPr lang="zh-TW" altLang="en-US" dirty="0"/>
              <a:t>畫</a:t>
            </a:r>
            <a:r>
              <a:rPr lang="zh-TW" altLang="en-US" dirty="0" smtClean="0"/>
              <a:t>經濟的政治與經濟制度</a:t>
            </a:r>
            <a:endParaRPr lang="en-US" altLang="zh-TW" dirty="0" smtClean="0"/>
          </a:p>
          <a:p>
            <a:r>
              <a:rPr lang="zh-TW" altLang="en-US" dirty="0" smtClean="0"/>
              <a:t>市場導向的經濟操作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經濟主體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市場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非市場面的公共與私有機制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財產權的界定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99" y="4149080"/>
            <a:ext cx="3316292" cy="21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經濟過程的架構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5" name="圓角矩形 4"/>
          <p:cNvSpPr/>
          <p:nvPr/>
        </p:nvSpPr>
        <p:spPr bwMode="auto">
          <a:xfrm>
            <a:off x="3491880" y="980728"/>
            <a:ext cx="2232248" cy="129614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3429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家戶</a:t>
            </a:r>
            <a:endParaRPr kumimoji="0" lang="en-US" altLang="zh-TW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dirty="0" smtClean="0">
                <a:solidFill>
                  <a:schemeClr val="bg1"/>
                </a:solidFill>
                <a:latin typeface="Arial" charset="0"/>
              </a:rPr>
              <a:t>財貨的</a:t>
            </a:r>
            <a:r>
              <a:rPr kumimoji="0" lang="zh-TW" altLang="en-US" sz="2200" b="1" dirty="0" smtClean="0">
                <a:solidFill>
                  <a:srgbClr val="FFCCFF"/>
                </a:solidFill>
                <a:latin typeface="Arial" charset="0"/>
              </a:rPr>
              <a:t>消費</a:t>
            </a:r>
            <a:r>
              <a:rPr kumimoji="0" lang="zh-TW" altLang="en-US" sz="2200" b="1" dirty="0" smtClean="0">
                <a:solidFill>
                  <a:schemeClr val="bg1"/>
                </a:solidFill>
                <a:latin typeface="Arial" charset="0"/>
              </a:rPr>
              <a:t>者</a:t>
            </a:r>
            <a:endParaRPr kumimoji="0" lang="en-US" altLang="zh-TW" sz="2200" b="1" dirty="0" smtClean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資源的</a:t>
            </a: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Arial" charset="0"/>
              </a:rPr>
              <a:t>擁有</a:t>
            </a:r>
            <a: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者</a:t>
            </a:r>
            <a:endParaRPr kumimoji="0" lang="zh-TW" alt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3913944" y="3034651"/>
            <a:ext cx="1368152" cy="936104"/>
          </a:xfrm>
          <a:prstGeom prst="round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  <a:effectLst>
            <a:outerShdw blurRad="3429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社會</a:t>
            </a:r>
            <a:endParaRPr kumimoji="0" lang="en-US" altLang="zh-TW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機制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790228" y="3132431"/>
            <a:ext cx="1909564" cy="614251"/>
          </a:xfrm>
          <a:prstGeom prst="roundRec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  <a:effectLst>
            <a:outerShdw blurRad="3429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要素</a:t>
            </a:r>
            <a:r>
              <a:rPr kumimoji="0" lang="zh-TW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市場</a:t>
            </a:r>
          </a:p>
        </p:txBody>
      </p:sp>
      <p:sp>
        <p:nvSpPr>
          <p:cNvPr id="10" name="圓角矩形 9"/>
          <p:cNvSpPr/>
          <p:nvPr/>
        </p:nvSpPr>
        <p:spPr bwMode="auto">
          <a:xfrm>
            <a:off x="3481897" y="4869160"/>
            <a:ext cx="2232248" cy="129614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3429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廠商</a:t>
            </a:r>
            <a:endParaRPr kumimoji="0" lang="en-US" altLang="zh-TW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dirty="0" smtClean="0">
                <a:solidFill>
                  <a:schemeClr val="bg1"/>
                </a:solidFill>
                <a:latin typeface="Arial" charset="0"/>
              </a:rPr>
              <a:t>財貨的</a:t>
            </a:r>
            <a:r>
              <a:rPr kumimoji="0" lang="zh-TW" altLang="en-US" sz="2200" b="1" dirty="0" smtClean="0">
                <a:solidFill>
                  <a:srgbClr val="FFCCFF"/>
                </a:solidFill>
                <a:latin typeface="Arial" charset="0"/>
              </a:rPr>
              <a:t>生產</a:t>
            </a:r>
            <a:r>
              <a:rPr kumimoji="0" lang="zh-TW" altLang="en-US" sz="2200" b="1" dirty="0" smtClean="0">
                <a:solidFill>
                  <a:schemeClr val="bg1"/>
                </a:solidFill>
                <a:latin typeface="Arial" charset="0"/>
              </a:rPr>
              <a:t>者</a:t>
            </a:r>
            <a:endParaRPr kumimoji="0" lang="en-US" altLang="zh-TW" sz="2200" b="1" dirty="0" smtClean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資源的</a:t>
            </a: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Arial" charset="0"/>
              </a:rPr>
              <a:t>僱用</a:t>
            </a: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者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6516216" y="3132431"/>
            <a:ext cx="1909564" cy="614251"/>
          </a:xfrm>
          <a:prstGeom prst="roundRec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  <a:effectLst>
            <a:outerShdw blurRad="3429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產品</a:t>
            </a:r>
            <a:r>
              <a:rPr kumimoji="0" lang="zh-TW" alt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市場</a:t>
            </a:r>
          </a:p>
        </p:txBody>
      </p:sp>
      <p:sp>
        <p:nvSpPr>
          <p:cNvPr id="14" name="向左箭號 13"/>
          <p:cNvSpPr/>
          <p:nvPr/>
        </p:nvSpPr>
        <p:spPr bwMode="auto">
          <a:xfrm rot="2072846">
            <a:off x="6071720" y="1983098"/>
            <a:ext cx="1390147" cy="452182"/>
          </a:xfrm>
          <a:prstGeom prst="leftArrow">
            <a:avLst>
              <a:gd name="adj1" fmla="val 50000"/>
              <a:gd name="adj2" fmla="val 5382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向下箭號 14"/>
          <p:cNvSpPr/>
          <p:nvPr/>
        </p:nvSpPr>
        <p:spPr bwMode="auto">
          <a:xfrm rot="3030308">
            <a:off x="2217609" y="1493805"/>
            <a:ext cx="449819" cy="16424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向下箭號 15"/>
          <p:cNvSpPr/>
          <p:nvPr/>
        </p:nvSpPr>
        <p:spPr bwMode="auto">
          <a:xfrm rot="13548365">
            <a:off x="6541883" y="4047941"/>
            <a:ext cx="449819" cy="16424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向下箭號 16"/>
          <p:cNvSpPr/>
          <p:nvPr/>
        </p:nvSpPr>
        <p:spPr bwMode="auto">
          <a:xfrm rot="18524029">
            <a:off x="2199995" y="4006731"/>
            <a:ext cx="449819" cy="16424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向下箭號 17"/>
          <p:cNvSpPr/>
          <p:nvPr/>
        </p:nvSpPr>
        <p:spPr bwMode="auto">
          <a:xfrm>
            <a:off x="4373111" y="4135440"/>
            <a:ext cx="449819" cy="651730"/>
          </a:xfrm>
          <a:prstGeom prst="downArrow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向下箭號 18"/>
          <p:cNvSpPr/>
          <p:nvPr/>
        </p:nvSpPr>
        <p:spPr bwMode="auto">
          <a:xfrm rot="10800000">
            <a:off x="4351643" y="2359568"/>
            <a:ext cx="449819" cy="593093"/>
          </a:xfrm>
          <a:prstGeom prst="downArrow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向下箭號 19"/>
          <p:cNvSpPr/>
          <p:nvPr/>
        </p:nvSpPr>
        <p:spPr bwMode="auto">
          <a:xfrm rot="16200000">
            <a:off x="5632382" y="3090435"/>
            <a:ext cx="449819" cy="741784"/>
          </a:xfrm>
          <a:prstGeom prst="downArrow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向下箭號 20"/>
          <p:cNvSpPr/>
          <p:nvPr/>
        </p:nvSpPr>
        <p:spPr bwMode="auto">
          <a:xfrm rot="5400000">
            <a:off x="3098948" y="3121964"/>
            <a:ext cx="449819" cy="741784"/>
          </a:xfrm>
          <a:prstGeom prst="downArrow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6858000" y="1392334"/>
            <a:ext cx="522312" cy="74971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財</a:t>
            </a:r>
            <a:endParaRPr kumimoji="0" lang="en-US" altLang="zh-TW" sz="2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90000"/>
                  <a:lumOff val="1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貨</a:t>
            </a:r>
          </a:p>
        </p:txBody>
      </p:sp>
      <p:sp>
        <p:nvSpPr>
          <p:cNvPr id="23" name="圓角矩形 22"/>
          <p:cNvSpPr/>
          <p:nvPr/>
        </p:nvSpPr>
        <p:spPr bwMode="auto">
          <a:xfrm rot="21359180">
            <a:off x="6947096" y="4750159"/>
            <a:ext cx="522312" cy="74971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財</a:t>
            </a:r>
            <a:endParaRPr kumimoji="0" lang="en-US" altLang="zh-TW" sz="2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90000"/>
                  <a:lumOff val="1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貨</a:t>
            </a:r>
          </a:p>
        </p:txBody>
      </p:sp>
      <p:sp>
        <p:nvSpPr>
          <p:cNvPr id="24" name="圓角矩形 23"/>
          <p:cNvSpPr/>
          <p:nvPr/>
        </p:nvSpPr>
        <p:spPr bwMode="auto">
          <a:xfrm rot="21359180">
            <a:off x="1770607" y="1636521"/>
            <a:ext cx="522312" cy="74971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</a:p>
        </p:txBody>
      </p:sp>
      <p:sp>
        <p:nvSpPr>
          <p:cNvPr id="25" name="圓角矩形 24"/>
          <p:cNvSpPr/>
          <p:nvPr/>
        </p:nvSpPr>
        <p:spPr bwMode="auto">
          <a:xfrm rot="21359180">
            <a:off x="1739072" y="4781907"/>
            <a:ext cx="522312" cy="74971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</a:p>
        </p:txBody>
      </p:sp>
      <p:sp>
        <p:nvSpPr>
          <p:cNvPr id="26" name="橢圓形圖說文字 25"/>
          <p:cNvSpPr/>
          <p:nvPr/>
        </p:nvSpPr>
        <p:spPr bwMode="auto">
          <a:xfrm>
            <a:off x="5486400" y="282937"/>
            <a:ext cx="1605880" cy="1109397"/>
          </a:xfrm>
          <a:prstGeom prst="wedgeEllipseCallout">
            <a:avLst>
              <a:gd name="adj1" fmla="val -72912"/>
              <a:gd name="adj2" fmla="val 34274"/>
            </a:avLst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Max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Utility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27" name="橢圓形圖說文字 26"/>
          <p:cNvSpPr/>
          <p:nvPr/>
        </p:nvSpPr>
        <p:spPr bwMode="auto">
          <a:xfrm>
            <a:off x="2088870" y="5118981"/>
            <a:ext cx="1605880" cy="1109397"/>
          </a:xfrm>
          <a:prstGeom prst="wedgeEllipseCallout">
            <a:avLst>
              <a:gd name="adj1" fmla="val 70321"/>
              <a:gd name="adj2" fmla="val -46449"/>
            </a:avLst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Max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Profit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範例應用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2000"/>
          </a:xfrm>
        </p:spPr>
        <p:txBody>
          <a:bodyPr/>
          <a:lstStyle/>
          <a:p>
            <a:r>
              <a:rPr lang="zh-TW" altLang="en-US" dirty="0" smtClean="0"/>
              <a:t>生態旅遊與森林地保育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2429762" y="1844823"/>
            <a:ext cx="0" cy="35283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 bwMode="auto">
          <a:xfrm>
            <a:off x="2411760" y="5373216"/>
            <a:ext cx="43204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 bwMode="auto">
          <a:xfrm>
            <a:off x="-1075880" y="2016000"/>
            <a:ext cx="7016032" cy="6687296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09690" y="3429000"/>
            <a:ext cx="553998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牧場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084168" y="5877272"/>
            <a:ext cx="23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生態旅遊服務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接點 16"/>
          <p:cNvCxnSpPr/>
          <p:nvPr/>
        </p:nvCxnSpPr>
        <p:spPr bwMode="auto">
          <a:xfrm>
            <a:off x="2432136" y="3068960"/>
            <a:ext cx="24999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/>
          <p:cNvCxnSpPr/>
          <p:nvPr/>
        </p:nvCxnSpPr>
        <p:spPr bwMode="auto">
          <a:xfrm>
            <a:off x="4932040" y="3055392"/>
            <a:ext cx="0" cy="23042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接點 22"/>
          <p:cNvCxnSpPr/>
          <p:nvPr/>
        </p:nvCxnSpPr>
        <p:spPr bwMode="auto">
          <a:xfrm>
            <a:off x="2429762" y="3933055"/>
            <a:ext cx="315035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接點 24"/>
          <p:cNvCxnSpPr/>
          <p:nvPr/>
        </p:nvCxnSpPr>
        <p:spPr bwMode="auto">
          <a:xfrm>
            <a:off x="5616116" y="3933055"/>
            <a:ext cx="0" cy="1440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文字方塊 27"/>
          <p:cNvSpPr txBox="1"/>
          <p:nvPr/>
        </p:nvSpPr>
        <p:spPr>
          <a:xfrm>
            <a:off x="4881969" y="2801388"/>
            <a:ext cx="41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580112" y="3733000"/>
            <a:ext cx="41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029057" y="2854676"/>
            <a:ext cx="5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029057" y="3727399"/>
            <a:ext cx="5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029057" y="1858865"/>
            <a:ext cx="5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668680" y="5386785"/>
            <a:ext cx="5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391792" y="5386783"/>
            <a:ext cx="5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799462" y="5359648"/>
            <a:ext cx="52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635988" y="3889849"/>
            <a:ext cx="41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364088" y="3254323"/>
            <a:ext cx="41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4860032" y="2996952"/>
            <a:ext cx="114176" cy="72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橢圓 39"/>
          <p:cNvSpPr/>
          <p:nvPr/>
        </p:nvSpPr>
        <p:spPr bwMode="auto">
          <a:xfrm>
            <a:off x="5321920" y="3494436"/>
            <a:ext cx="114176" cy="72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橢圓 40"/>
          <p:cNvSpPr/>
          <p:nvPr/>
        </p:nvSpPr>
        <p:spPr bwMode="auto">
          <a:xfrm>
            <a:off x="5545315" y="3919487"/>
            <a:ext cx="114176" cy="72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橢圓 41"/>
          <p:cNvSpPr/>
          <p:nvPr/>
        </p:nvSpPr>
        <p:spPr bwMode="auto">
          <a:xfrm>
            <a:off x="4859888" y="3898800"/>
            <a:ext cx="114176" cy="72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橢圓 42"/>
          <p:cNvSpPr/>
          <p:nvPr/>
        </p:nvSpPr>
        <p:spPr bwMode="auto">
          <a:xfrm>
            <a:off x="6228184" y="3500176"/>
            <a:ext cx="114176" cy="728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269109" y="3327289"/>
            <a:ext cx="41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6" name="弧形接點 45"/>
          <p:cNvCxnSpPr/>
          <p:nvPr/>
        </p:nvCxnSpPr>
        <p:spPr bwMode="auto">
          <a:xfrm rot="10800000" flipV="1">
            <a:off x="4273330" y="2058918"/>
            <a:ext cx="362661" cy="309363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3980899" y="1679961"/>
            <a:ext cx="21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生產可能曲線</a:t>
            </a:r>
            <a:endParaRPr lang="zh-TW" altLang="en-US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橢圓形圖說文字 47"/>
          <p:cNvSpPr/>
          <p:nvPr/>
        </p:nvSpPr>
        <p:spPr bwMode="auto">
          <a:xfrm>
            <a:off x="5265028" y="192717"/>
            <a:ext cx="3392629" cy="1574363"/>
          </a:xfrm>
          <a:prstGeom prst="wedgeEllipseCallout">
            <a:avLst>
              <a:gd name="adj1" fmla="val -43256"/>
              <a:gd name="adj2" fmla="val 47169"/>
            </a:avLst>
          </a:prstGeom>
          <a:solidFill>
            <a:schemeClr val="bg1"/>
          </a:solidFill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kumimoji="0"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資源稀少性</a:t>
            </a:r>
            <a:r>
              <a:rPr kumimoji="0" lang="zh-TW" altLang="en-US" sz="2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下，使用</a:t>
            </a:r>
            <a:r>
              <a:rPr kumimoji="0"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現存技術</a:t>
            </a:r>
            <a:r>
              <a:rPr kumimoji="0" lang="zh-TW" altLang="en-US" sz="20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於生態旅遊服務和牧場之間的所有組</a:t>
            </a:r>
            <a:r>
              <a:rPr kumimoji="0" lang="zh-TW" altLang="en-US" sz="2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圓角矩形圖說文字 52"/>
          <p:cNvSpPr/>
          <p:nvPr/>
        </p:nvSpPr>
        <p:spPr bwMode="auto">
          <a:xfrm>
            <a:off x="510769" y="1785934"/>
            <a:ext cx="1306488" cy="669866"/>
          </a:xfrm>
          <a:prstGeom prst="wedgeRoundRectCallout">
            <a:avLst>
              <a:gd name="adj1" fmla="val 67026"/>
              <a:gd name="adj2" fmla="val 490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所有資源用於牧</a:t>
            </a:r>
            <a:r>
              <a:rPr kumimoji="0"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圓角矩形圖說文字 53"/>
          <p:cNvSpPr/>
          <p:nvPr/>
        </p:nvSpPr>
        <p:spPr bwMode="auto">
          <a:xfrm>
            <a:off x="6391188" y="5024715"/>
            <a:ext cx="1637196" cy="669866"/>
          </a:xfrm>
          <a:prstGeom prst="wedgeRoundRectCallout">
            <a:avLst>
              <a:gd name="adj1" fmla="val -62528"/>
              <a:gd name="adj2" fmla="val 26629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所有資源用於生態旅遊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圓角矩形圖說文字 54"/>
          <p:cNvSpPr/>
          <p:nvPr/>
        </p:nvSpPr>
        <p:spPr bwMode="auto">
          <a:xfrm>
            <a:off x="4119279" y="4121922"/>
            <a:ext cx="355117" cy="896160"/>
          </a:xfrm>
          <a:prstGeom prst="wedgeRoundRectCallout">
            <a:avLst>
              <a:gd name="adj1" fmla="val 114787"/>
              <a:gd name="adj2" fmla="val -54034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無效率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圓角矩形圖說文字 55"/>
          <p:cNvSpPr/>
          <p:nvPr/>
        </p:nvSpPr>
        <p:spPr bwMode="auto">
          <a:xfrm>
            <a:off x="6606226" y="3685030"/>
            <a:ext cx="355117" cy="896160"/>
          </a:xfrm>
          <a:prstGeom prst="wedgeRoundRectCallout">
            <a:avLst>
              <a:gd name="adj1" fmla="val -104356"/>
              <a:gd name="adj2" fmla="val -49692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不可及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51655" y="5075204"/>
            <a:ext cx="3073723" cy="110799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同樣具有效率，若</a:t>
            </a:r>
            <a:r>
              <a:rPr lang="en-US" altLang="zh-TW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點市場價值較高，會如何選擇？</a:t>
            </a:r>
            <a:endParaRPr lang="zh-TW" altLang="en-US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22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7" grpId="0"/>
      <p:bldP spid="48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6016724" cy="1338436"/>
          </a:xfrm>
        </p:spPr>
        <p:txBody>
          <a:bodyPr/>
          <a:lstStyle/>
          <a:p>
            <a:pPr algn="ctr"/>
            <a:r>
              <a:rPr lang="zh-TW" altLang="en-US" sz="5000" dirty="0" smtClean="0"/>
              <a:t>資源稀少性、</a:t>
            </a:r>
            <a:r>
              <a:rPr lang="en-US" altLang="zh-TW" sz="5000" dirty="0" smtClean="0"/>
              <a:t/>
            </a:r>
            <a:br>
              <a:rPr lang="en-US" altLang="zh-TW" sz="5000" dirty="0" smtClean="0"/>
            </a:br>
            <a:r>
              <a:rPr lang="zh-TW" altLang="en-US" sz="5000" dirty="0" smtClean="0"/>
              <a:t>經濟效率與市場：</a:t>
            </a:r>
            <a:endParaRPr lang="zh-TW" altLang="en-US" sz="5000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5958408" cy="304800"/>
          </a:xfrm>
        </p:spPr>
        <p:txBody>
          <a:bodyPr/>
          <a:lstStyle/>
          <a:p>
            <a:r>
              <a:rPr lang="en-US" altLang="zh-TW" sz="4000" dirty="0" smtClean="0"/>
              <a:t>『</a:t>
            </a:r>
            <a:r>
              <a:rPr lang="zh-TW" altLang="en-US" sz="4000" dirty="0" smtClean="0"/>
              <a:t>看不見的手</a:t>
            </a:r>
            <a:r>
              <a:rPr lang="en-US" altLang="zh-TW" sz="4000" dirty="0" smtClean="0"/>
              <a:t>』</a:t>
            </a:r>
            <a:r>
              <a:rPr lang="zh-TW" altLang="en-US" sz="4000" dirty="0" smtClean="0"/>
              <a:t>如何運作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28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Ahmad M </a:t>
            </a:r>
            <a:r>
              <a:rPr lang="en-US" altLang="zh-TW" dirty="0" err="1" smtClean="0"/>
              <a:t>Haussen</a:t>
            </a:r>
            <a:r>
              <a:rPr lang="en-US" altLang="zh-TW" dirty="0" smtClean="0"/>
              <a:t> </a:t>
            </a:r>
            <a:r>
              <a:rPr lang="zh-TW" altLang="en-US" dirty="0" smtClean="0"/>
              <a:t>著、陳凱俐 譯 </a:t>
            </a:r>
            <a:r>
              <a:rPr lang="en-US" altLang="zh-TW" dirty="0" smtClean="0"/>
              <a:t>(2001)</a:t>
            </a:r>
            <a:r>
              <a:rPr lang="zh-TW" altLang="en-US" dirty="0" smtClean="0"/>
              <a:t>，「環境經濟學原理</a:t>
            </a:r>
            <a:r>
              <a:rPr lang="en-US" altLang="zh-TW" dirty="0" smtClean="0"/>
              <a:t>—</a:t>
            </a:r>
            <a:r>
              <a:rPr lang="zh-TW" altLang="en-US" sz="2600" dirty="0" smtClean="0"/>
              <a:t>經濟學、生態學與公共政策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前言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第一章</a:t>
            </a:r>
            <a:r>
              <a:rPr lang="zh-TW" altLang="en-US" dirty="0"/>
              <a:t>  </a:t>
            </a:r>
            <a:r>
              <a:rPr lang="zh-TW" altLang="en-US" dirty="0" smtClean="0"/>
              <a:t>資源與資源稀少性觀念：經濟觀點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資源的概念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稀少性的經濟意涵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第二章  資源稀少性、經濟效率與市場：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「看不見的手」如何運作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基本假設</a:t>
            </a:r>
            <a:endParaRPr lang="en-US" altLang="zh-TW" dirty="0" smtClean="0"/>
          </a:p>
          <a:p>
            <a:pPr lvl="2"/>
            <a:r>
              <a:rPr lang="zh-TW" altLang="en-US" dirty="0"/>
              <a:t>以</a:t>
            </a:r>
            <a:r>
              <a:rPr lang="zh-TW" altLang="en-US" dirty="0" smtClean="0"/>
              <a:t>產品價格為衡量自然資源稀少性的指標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4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基本假設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市場體系如何使資源分配達到效率？假設：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</a:t>
            </a:r>
            <a:r>
              <a:rPr lang="zh-TW" altLang="en-US" dirty="0" smtClean="0"/>
              <a:t> 自利和理性行為的自由選擇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「理性」：買賣雙方的行為與其自利心一致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2.</a:t>
            </a:r>
            <a:r>
              <a:rPr lang="zh-TW" altLang="en-US" dirty="0" smtClean="0"/>
              <a:t> 充分的訊息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經濟個體有充分的市場交易訊息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未來的經濟事件可完全預測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3.</a:t>
            </a:r>
            <a:r>
              <a:rPr lang="zh-TW" altLang="en-US" dirty="0" smtClean="0"/>
              <a:t> 競爭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買賣雙方無法單獨影響交易條件：均為價格接受者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4.</a:t>
            </a:r>
            <a:r>
              <a:rPr lang="zh-TW" altLang="en-US" dirty="0" smtClean="0"/>
              <a:t> 資源的流動性：無進出障礙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5.</a:t>
            </a:r>
            <a:r>
              <a:rPr lang="zh-TW" altLang="en-US" dirty="0" smtClean="0"/>
              <a:t> 所有權的權利：</a:t>
            </a:r>
            <a:r>
              <a:rPr lang="zh-TW" altLang="en-US" dirty="0" smtClean="0">
                <a:solidFill>
                  <a:srgbClr val="C00000"/>
                </a:solidFill>
              </a:rPr>
              <a:t>具有清晰定義的所有權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8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需求、供給與市場價格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82080"/>
          </a:xfrm>
        </p:spPr>
        <p:txBody>
          <a:bodyPr/>
          <a:lstStyle/>
          <a:p>
            <a:r>
              <a:rPr lang="zh-TW" altLang="en-US" dirty="0" smtClean="0"/>
              <a:t>參考：講義</a:t>
            </a:r>
            <a:r>
              <a:rPr lang="en-US" altLang="zh-TW" dirty="0" smtClean="0"/>
              <a:t>p.28-35</a:t>
            </a:r>
          </a:p>
          <a:p>
            <a:r>
              <a:rPr lang="zh-TW" altLang="en-US" dirty="0" smtClean="0"/>
              <a:t>參考：大一經濟學授課內容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" name="爆炸 2 4"/>
          <p:cNvSpPr/>
          <p:nvPr/>
        </p:nvSpPr>
        <p:spPr bwMode="auto">
          <a:xfrm rot="279456">
            <a:off x="6170001" y="1365872"/>
            <a:ext cx="2449851" cy="2213725"/>
          </a:xfrm>
          <a:prstGeom prst="irregularSeal2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不再贅述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611560" y="3068960"/>
            <a:ext cx="5688632" cy="5635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0099"/>
                </a:solidFill>
                <a:latin typeface="Georgia" pitchFamily="18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Georgia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Georgia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Georgia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Georgia" pitchFamily="18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kumimoji="0" lang="zh-TW" altLang="en-US" sz="3200" kern="0" dirty="0" smtClean="0"/>
              <a:t>完全競爭市場經濟社會的評價</a:t>
            </a:r>
            <a:endParaRPr kumimoji="0" lang="zh-TW" altLang="en-US" sz="3200" kern="0" dirty="0"/>
          </a:p>
        </p:txBody>
      </p:sp>
      <p:sp>
        <p:nvSpPr>
          <p:cNvPr id="7" name="矩形 6"/>
          <p:cNvSpPr/>
          <p:nvPr/>
        </p:nvSpPr>
        <p:spPr>
          <a:xfrm>
            <a:off x="539552" y="3717032"/>
            <a:ext cx="72008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zh-TW" sz="2800" b="1" dirty="0">
                <a:latin typeface="Georgia" pitchFamily="18" charset="0"/>
                <a:ea typeface="標楷體" pitchFamily="65" charset="-120"/>
              </a:rPr>
              <a:t>2.4</a:t>
            </a:r>
            <a:r>
              <a:rPr lang="zh-TW" altLang="en-US" sz="2800" b="1" dirty="0">
                <a:latin typeface="Georgia" pitchFamily="18" charset="0"/>
                <a:ea typeface="標楷體" pitchFamily="65" charset="-120"/>
              </a:rPr>
              <a:t>節之</a:t>
            </a:r>
            <a:r>
              <a:rPr lang="en-US" altLang="zh-TW" sz="2800" b="1" dirty="0">
                <a:latin typeface="Georgia" pitchFamily="18" charset="0"/>
                <a:ea typeface="標楷體" pitchFamily="65" charset="-120"/>
              </a:rPr>
              <a:t>2.4.1~2.4.2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zh-TW" altLang="en-US" sz="2600" b="1" dirty="0">
                <a:solidFill>
                  <a:srgbClr val="0000CC"/>
                </a:solidFill>
                <a:latin typeface="Georgia" pitchFamily="18" charset="0"/>
                <a:ea typeface="標楷體" pitchFamily="65" charset="-120"/>
              </a:rPr>
              <a:t>參考：講義</a:t>
            </a:r>
            <a:r>
              <a:rPr lang="en-US" altLang="zh-TW" sz="2600" b="1" dirty="0" smtClean="0">
                <a:solidFill>
                  <a:srgbClr val="0000CC"/>
                </a:solidFill>
                <a:latin typeface="Georgia" pitchFamily="18" charset="0"/>
                <a:ea typeface="標楷體" pitchFamily="65" charset="-120"/>
              </a:rPr>
              <a:t>p.35-38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zh-TW" altLang="en-US" sz="2600" b="1" dirty="0">
                <a:solidFill>
                  <a:srgbClr val="0000CC"/>
                </a:solidFill>
                <a:latin typeface="Georgia" pitchFamily="18" charset="0"/>
                <a:ea typeface="標楷體" pitchFamily="65" charset="-120"/>
              </a:rPr>
              <a:t>參考：大一</a:t>
            </a:r>
            <a:r>
              <a:rPr lang="zh-TW" altLang="en-US" sz="2600" b="1" dirty="0" smtClean="0">
                <a:solidFill>
                  <a:srgbClr val="0000CC"/>
                </a:solidFill>
                <a:latin typeface="Georgia" pitchFamily="18" charset="0"/>
                <a:ea typeface="標楷體" pitchFamily="65" charset="-120"/>
              </a:rPr>
              <a:t>經濟學授課內容</a:t>
            </a:r>
            <a:endParaRPr lang="en-US" altLang="zh-TW" sz="2600" b="1" dirty="0">
              <a:solidFill>
                <a:srgbClr val="0000CC"/>
              </a:solidFill>
              <a:latin typeface="Georgia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27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188640"/>
            <a:ext cx="6245696" cy="685976"/>
          </a:xfrm>
        </p:spPr>
        <p:txBody>
          <a:bodyPr/>
          <a:lstStyle/>
          <a:p>
            <a:r>
              <a:rPr lang="zh-TW" altLang="en-US" sz="3200" dirty="0" smtClean="0"/>
              <a:t>柏拉圖最適</a:t>
            </a:r>
            <a:r>
              <a:rPr lang="en-US" altLang="zh-TW" sz="2600" dirty="0" smtClean="0"/>
              <a:t>(Pareto Optimum)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1907704" y="1844824"/>
            <a:ext cx="0" cy="3600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 bwMode="auto">
          <a:xfrm>
            <a:off x="1907704" y="5445224"/>
            <a:ext cx="46805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323746" y="1415607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615835" y="542771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接點 12"/>
          <p:cNvCxnSpPr/>
          <p:nvPr/>
        </p:nvCxnSpPr>
        <p:spPr bwMode="auto">
          <a:xfrm>
            <a:off x="1907704" y="2132856"/>
            <a:ext cx="3960440" cy="244827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 flipV="1">
            <a:off x="1907702" y="2399531"/>
            <a:ext cx="3744418" cy="2383883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5652120" y="2060848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S</a:t>
            </a:r>
            <a:endParaRPr lang="zh-TW" altLang="en-US" sz="2200" b="1" i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868144" y="4299483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D</a:t>
            </a:r>
            <a:endParaRPr lang="zh-TW" altLang="en-US" sz="2200" b="1" i="1" dirty="0"/>
          </a:p>
        </p:txBody>
      </p:sp>
      <p:cxnSp>
        <p:nvCxnSpPr>
          <p:cNvPr id="22" name="直線接點 21"/>
          <p:cNvCxnSpPr/>
          <p:nvPr/>
        </p:nvCxnSpPr>
        <p:spPr bwMode="auto">
          <a:xfrm>
            <a:off x="3995936" y="3429000"/>
            <a:ext cx="0" cy="1998711"/>
          </a:xfrm>
          <a:prstGeom prst="line">
            <a:avLst/>
          </a:prstGeom>
          <a:ln>
            <a:prstDash val="lgDash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 bwMode="auto">
          <a:xfrm flipH="1">
            <a:off x="1907703" y="3428999"/>
            <a:ext cx="2048283" cy="1"/>
          </a:xfrm>
          <a:prstGeom prst="line">
            <a:avLst/>
          </a:prstGeom>
          <a:ln>
            <a:prstDash val="lgDash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767094" y="5402242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Q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467762" y="3171848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P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819864" y="3004040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R</a:t>
            </a:r>
            <a:endParaRPr lang="zh-TW" altLang="en-US" sz="2200" b="1" i="1" dirty="0"/>
          </a:p>
        </p:txBody>
      </p:sp>
      <p:sp>
        <p:nvSpPr>
          <p:cNvPr id="32" name="直角三角形 31"/>
          <p:cNvSpPr/>
          <p:nvPr/>
        </p:nvSpPr>
        <p:spPr bwMode="auto">
          <a:xfrm>
            <a:off x="1921731" y="2132857"/>
            <a:ext cx="2088233" cy="1296143"/>
          </a:xfrm>
          <a:prstGeom prst="rtTriangle">
            <a:avLst/>
          </a:prstGeom>
          <a:solidFill>
            <a:srgbClr val="00CCFF">
              <a:alpha val="33725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弧形接點 33"/>
          <p:cNvCxnSpPr/>
          <p:nvPr/>
        </p:nvCxnSpPr>
        <p:spPr bwMode="auto">
          <a:xfrm rot="5400000" flipH="1" flipV="1">
            <a:off x="2975935" y="2680113"/>
            <a:ext cx="487887" cy="320091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字方塊 34"/>
          <p:cNvSpPr txBox="1"/>
          <p:nvPr/>
        </p:nvSpPr>
        <p:spPr>
          <a:xfrm>
            <a:off x="2619889" y="1838243"/>
            <a:ext cx="1628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消費者剩餘</a:t>
            </a:r>
            <a:r>
              <a:rPr lang="en-US" altLang="zh-TW" sz="2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(CS)</a:t>
            </a:r>
            <a:endParaRPr lang="zh-TW" altLang="en-US" sz="22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直角三角形 35"/>
          <p:cNvSpPr/>
          <p:nvPr/>
        </p:nvSpPr>
        <p:spPr bwMode="auto">
          <a:xfrm flipV="1">
            <a:off x="1929404" y="3432300"/>
            <a:ext cx="2088233" cy="1307658"/>
          </a:xfrm>
          <a:prstGeom prst="rtTriangle">
            <a:avLst/>
          </a:prstGeom>
          <a:solidFill>
            <a:srgbClr val="00CC00">
              <a:alpha val="44706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弧形接點 39"/>
          <p:cNvCxnSpPr/>
          <p:nvPr/>
        </p:nvCxnSpPr>
        <p:spPr bwMode="auto">
          <a:xfrm rot="16200000" flipH="1">
            <a:off x="2762366" y="4072024"/>
            <a:ext cx="406964" cy="329932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文字方塊 40"/>
          <p:cNvSpPr txBox="1"/>
          <p:nvPr/>
        </p:nvSpPr>
        <p:spPr>
          <a:xfrm>
            <a:off x="2435921" y="4410278"/>
            <a:ext cx="1628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生產者剩餘</a:t>
            </a:r>
            <a:r>
              <a:rPr lang="en-US" altLang="zh-TW" sz="2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PS</a:t>
            </a:r>
            <a:endParaRPr lang="zh-TW" altLang="en-US" sz="22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132020" y="2771738"/>
            <a:ext cx="234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社會福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</a:t>
            </a:r>
            <a:r>
              <a:rPr lang="zh-TW" altLang="en-US" b="1" dirty="0" smtClean="0">
                <a:solidFill>
                  <a:srgbClr val="0000CC"/>
                </a:solidFill>
              </a:rPr>
              <a:t>：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en-US" altLang="zh-TW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(CS+PS)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1503766" y="4470622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P</a:t>
            </a:r>
            <a:r>
              <a:rPr lang="en-US" altLang="zh-TW" sz="2200" b="1" i="1" baseline="-25000" dirty="0" smtClean="0"/>
              <a:t>L</a:t>
            </a:r>
            <a:endParaRPr lang="zh-TW" altLang="en-US" sz="2200" b="1" i="1" baseline="-25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1506223" y="1895922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P</a:t>
            </a:r>
            <a:r>
              <a:rPr lang="en-US" altLang="zh-TW" sz="2200" b="1" i="1" baseline="-25000" dirty="0" smtClean="0"/>
              <a:t>M</a:t>
            </a:r>
            <a:endParaRPr lang="zh-TW" altLang="en-US" sz="22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30805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  <p:bldP spid="20" grpId="0"/>
      <p:bldP spid="29" grpId="0"/>
      <p:bldP spid="30" grpId="0"/>
      <p:bldP spid="31" grpId="0"/>
      <p:bldP spid="32" grpId="0" animBg="1"/>
      <p:bldP spid="35" grpId="0"/>
      <p:bldP spid="36" grpId="0" animBg="1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28601"/>
            <a:ext cx="6245696" cy="608111"/>
          </a:xfrm>
        </p:spPr>
        <p:txBody>
          <a:bodyPr/>
          <a:lstStyle/>
          <a:p>
            <a:r>
              <a:rPr lang="zh-TW" altLang="en-US" sz="3200" dirty="0"/>
              <a:t>柏拉圖最適</a:t>
            </a:r>
            <a:r>
              <a:rPr lang="en-US" altLang="zh-TW" sz="2600" dirty="0"/>
              <a:t>(Pareto Optimum)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cxnSp>
        <p:nvCxnSpPr>
          <p:cNvPr id="5" name="直線接點 4"/>
          <p:cNvCxnSpPr/>
          <p:nvPr/>
        </p:nvCxnSpPr>
        <p:spPr bwMode="auto">
          <a:xfrm>
            <a:off x="899592" y="2079522"/>
            <a:ext cx="0" cy="3600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 bwMode="auto">
          <a:xfrm>
            <a:off x="899592" y="5679922"/>
            <a:ext cx="46805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15634" y="1650305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657808" y="5662409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 bwMode="auto">
          <a:xfrm>
            <a:off x="899592" y="2367554"/>
            <a:ext cx="3960440" cy="244827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 flipV="1">
            <a:off x="899590" y="2634229"/>
            <a:ext cx="3744418" cy="2383883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4644008" y="229554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S</a:t>
            </a:r>
            <a:endParaRPr lang="zh-TW" altLang="en-US" sz="2200" b="1" i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860032" y="4534181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D</a:t>
            </a:r>
            <a:endParaRPr lang="zh-TW" altLang="en-US" sz="2200" b="1" i="1" dirty="0"/>
          </a:p>
        </p:txBody>
      </p:sp>
      <p:cxnSp>
        <p:nvCxnSpPr>
          <p:cNvPr id="13" name="直線接點 12"/>
          <p:cNvCxnSpPr/>
          <p:nvPr/>
        </p:nvCxnSpPr>
        <p:spPr bwMode="auto">
          <a:xfrm>
            <a:off x="2987824" y="3663698"/>
            <a:ext cx="0" cy="1998711"/>
          </a:xfrm>
          <a:prstGeom prst="line">
            <a:avLst/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 flipH="1">
            <a:off x="899591" y="3663697"/>
            <a:ext cx="2048283" cy="1"/>
          </a:xfrm>
          <a:prstGeom prst="line">
            <a:avLst/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758982" y="5636940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Q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59650" y="340654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P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811752" y="3238738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R</a:t>
            </a:r>
            <a:endParaRPr lang="zh-TW" altLang="en-US" sz="2200" b="1" i="1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95654" y="4705320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P</a:t>
            </a:r>
            <a:r>
              <a:rPr lang="en-US" altLang="zh-TW" sz="2200" b="1" i="1" baseline="-25000" dirty="0" smtClean="0"/>
              <a:t>L</a:t>
            </a:r>
            <a:endParaRPr lang="zh-TW" altLang="en-US" sz="2200" b="1" i="1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98490" y="213974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P</a:t>
            </a:r>
            <a:r>
              <a:rPr lang="en-US" altLang="zh-TW" sz="2200" b="1" i="1" baseline="-25000" dirty="0" smtClean="0"/>
              <a:t>M</a:t>
            </a:r>
            <a:endParaRPr lang="zh-TW" altLang="en-US" sz="2200" b="1" i="1" baseline="-25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521904" y="844377"/>
            <a:ext cx="267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長期均衡：</a:t>
            </a:r>
            <a:r>
              <a:rPr lang="en-US" altLang="zh-TW" b="1" i="1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TW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TW" b="1" i="1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endParaRPr lang="zh-TW" altLang="en-US" b="1" i="1" baseline="-25000" dirty="0"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8" name="直線接點 27"/>
          <p:cNvCxnSpPr/>
          <p:nvPr/>
        </p:nvCxnSpPr>
        <p:spPr bwMode="auto">
          <a:xfrm>
            <a:off x="4067944" y="3015626"/>
            <a:ext cx="0" cy="2664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文字方塊 28"/>
          <p:cNvSpPr txBox="1"/>
          <p:nvPr/>
        </p:nvSpPr>
        <p:spPr>
          <a:xfrm>
            <a:off x="3881515" y="565004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0000CC"/>
                </a:solidFill>
              </a:rPr>
              <a:t>Q</a:t>
            </a:r>
            <a:r>
              <a:rPr lang="en-US" altLang="zh-TW" sz="2200" b="1" i="1" baseline="-25000" dirty="0">
                <a:solidFill>
                  <a:srgbClr val="0000CC"/>
                </a:solidFill>
              </a:rPr>
              <a:t>1</a:t>
            </a:r>
            <a:endParaRPr lang="zh-TW" altLang="en-US" sz="2200" b="1" i="1" baseline="-25000" dirty="0">
              <a:solidFill>
                <a:srgbClr val="0000CC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843038" y="2528325"/>
            <a:ext cx="504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0000CC"/>
                </a:solidFill>
              </a:rPr>
              <a:t>T</a:t>
            </a:r>
            <a:endParaRPr lang="zh-TW" altLang="en-US" sz="2200" b="1" baseline="-25000" dirty="0">
              <a:solidFill>
                <a:srgbClr val="0000CC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040824" y="3999148"/>
            <a:ext cx="711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0000CC"/>
                </a:solidFill>
              </a:rPr>
              <a:t>U</a:t>
            </a:r>
            <a:endParaRPr lang="zh-TW" altLang="en-US" sz="2200" b="1" baseline="-25000" dirty="0">
              <a:solidFill>
                <a:srgbClr val="0000CC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476531" y="1449011"/>
            <a:ext cx="290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產出增加：</a:t>
            </a:r>
            <a:r>
              <a:rPr lang="en-US" altLang="zh-TW" b="1" i="1" baseline="-25000" dirty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TW" b="1" i="1" dirty="0" smtClean="0">
                <a:ea typeface="Microsoft YaHei UI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zh-TW" altLang="en-US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TW" b="1" i="1" dirty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TW" altLang="en-US" b="1" i="1" baseline="-25000" dirty="0">
              <a:solidFill>
                <a:srgbClr val="0000CC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3006062" y="3003261"/>
            <a:ext cx="1080120" cy="2664297"/>
            <a:chOff x="2987824" y="3015625"/>
            <a:chExt cx="1080120" cy="2664297"/>
          </a:xfrm>
          <a:solidFill>
            <a:srgbClr val="00B0F0"/>
          </a:solidFill>
        </p:grpSpPr>
        <p:sp>
          <p:nvSpPr>
            <p:cNvPr id="44" name="矩形 43"/>
            <p:cNvSpPr/>
            <p:nvPr/>
          </p:nvSpPr>
          <p:spPr bwMode="auto">
            <a:xfrm>
              <a:off x="2987824" y="3663697"/>
              <a:ext cx="1080120" cy="20162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直角三角形 44"/>
            <p:cNvSpPr/>
            <p:nvPr/>
          </p:nvSpPr>
          <p:spPr bwMode="auto">
            <a:xfrm flipH="1">
              <a:off x="3009028" y="3015625"/>
              <a:ext cx="1058915" cy="651545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5479495" y="1837142"/>
            <a:ext cx="327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成本增加：</a:t>
            </a:r>
            <a:r>
              <a:rPr lang="en-US" altLang="zh-TW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TW" altLang="en-US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RT</a:t>
            </a:r>
            <a:r>
              <a:rPr lang="en-US" altLang="zh-TW" b="1" i="1" dirty="0" smtClean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smtClean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收益增加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i="1" baseline="-25000" dirty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err="1"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err="1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TW" altLang="en-US" b="1" i="1" baseline="-25000" dirty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RT</a:t>
            </a:r>
            <a:r>
              <a:rPr lang="en-US" altLang="zh-TW" b="1" i="1" dirty="0" smtClean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smtClean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TW" altLang="en-US" b="1" i="1" baseline="-25000" dirty="0">
              <a:solidFill>
                <a:srgbClr val="0000CC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4" name="群組 73"/>
          <p:cNvGrpSpPr/>
          <p:nvPr/>
        </p:nvGrpSpPr>
        <p:grpSpPr>
          <a:xfrm>
            <a:off x="2987824" y="3645024"/>
            <a:ext cx="1080119" cy="2034898"/>
            <a:chOff x="2991772" y="3645024"/>
            <a:chExt cx="1080119" cy="2034898"/>
          </a:xfrm>
        </p:grpSpPr>
        <p:sp>
          <p:nvSpPr>
            <p:cNvPr id="52" name="矩形 51"/>
            <p:cNvSpPr/>
            <p:nvPr/>
          </p:nvSpPr>
          <p:spPr bwMode="auto">
            <a:xfrm>
              <a:off x="2991772" y="3663697"/>
              <a:ext cx="1080119" cy="20162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直角三角形 52"/>
            <p:cNvSpPr/>
            <p:nvPr/>
          </p:nvSpPr>
          <p:spPr bwMode="auto">
            <a:xfrm rot="10800000">
              <a:off x="3006582" y="3645024"/>
              <a:ext cx="1061362" cy="680603"/>
            </a:xfrm>
            <a:prstGeom prst="rt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5476531" y="2605796"/>
            <a:ext cx="2877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b="1" i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RTU</a:t>
            </a:r>
            <a:r>
              <a:rPr lang="zh-TW" altLang="en-US" b="1" i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&gt;</a:t>
            </a:r>
            <a:r>
              <a:rPr lang="zh-TW" altLang="en-US" b="1" i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產生淨損</a:t>
            </a:r>
            <a:r>
              <a:rPr lang="zh-TW" altLang="en-US" b="1" dirty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失</a:t>
            </a:r>
            <a:endParaRPr lang="zh-TW" altLang="en-US" b="1" dirty="0">
              <a:solidFill>
                <a:srgbClr val="C00000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7" name="直線接點 56"/>
          <p:cNvCxnSpPr/>
          <p:nvPr/>
        </p:nvCxnSpPr>
        <p:spPr bwMode="auto">
          <a:xfrm>
            <a:off x="1850484" y="3027991"/>
            <a:ext cx="0" cy="26642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33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文字方塊 57"/>
          <p:cNvSpPr txBox="1"/>
          <p:nvPr/>
        </p:nvSpPr>
        <p:spPr>
          <a:xfrm>
            <a:off x="1664055" y="566240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0000CC"/>
                </a:solidFill>
              </a:rPr>
              <a:t>Q</a:t>
            </a:r>
            <a:r>
              <a:rPr lang="en-US" altLang="zh-TW" sz="2200" b="1" i="1" baseline="-25000" dirty="0" smtClean="0">
                <a:solidFill>
                  <a:srgbClr val="0000CC"/>
                </a:solidFill>
              </a:rPr>
              <a:t>2</a:t>
            </a:r>
            <a:endParaRPr lang="zh-TW" altLang="en-US" sz="2200" b="1" i="1" baseline="-25000" dirty="0">
              <a:solidFill>
                <a:srgbClr val="0000CC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625578" y="2540690"/>
            <a:ext cx="504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0000CC"/>
                </a:solidFill>
              </a:rPr>
              <a:t>V</a:t>
            </a:r>
            <a:endParaRPr lang="zh-TW" altLang="en-US" sz="2200" b="1" baseline="-25000" dirty="0">
              <a:solidFill>
                <a:srgbClr val="0000CC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1396021" y="4163108"/>
            <a:ext cx="711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0000CC"/>
                </a:solidFill>
              </a:rPr>
              <a:t>W</a:t>
            </a:r>
            <a:endParaRPr lang="zh-TW" altLang="en-US" sz="2200" b="1" baseline="-25000" dirty="0">
              <a:solidFill>
                <a:srgbClr val="0000CC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544956" y="3658366"/>
            <a:ext cx="290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產出減少：</a:t>
            </a:r>
            <a:r>
              <a:rPr lang="en-US" altLang="zh-TW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err="1"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err="1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TW" altLang="en-US" b="1" i="1" baseline="-25000" dirty="0">
                <a:ea typeface="Microsoft YaHei UI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TW" b="1" i="1" dirty="0" smtClean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smtClean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TW" altLang="en-US" b="1" i="1" baseline="-25000" dirty="0">
              <a:solidFill>
                <a:srgbClr val="0000CC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2" name="直線單箭頭接點 61"/>
          <p:cNvCxnSpPr/>
          <p:nvPr/>
        </p:nvCxnSpPr>
        <p:spPr bwMode="auto">
          <a:xfrm>
            <a:off x="7524328" y="3933056"/>
            <a:ext cx="2604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文字方塊 62"/>
          <p:cNvSpPr txBox="1"/>
          <p:nvPr/>
        </p:nvSpPr>
        <p:spPr>
          <a:xfrm>
            <a:off x="5530833" y="4076026"/>
            <a:ext cx="327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收益減少：</a:t>
            </a:r>
            <a:r>
              <a:rPr lang="en-US" altLang="zh-TW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TW" altLang="en-US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RV</a:t>
            </a:r>
            <a:r>
              <a:rPr lang="en-US" altLang="zh-TW" b="1" i="1" dirty="0" smtClean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zh-TW" b="1" i="1" baseline="-25000" dirty="0" smtClean="0">
              <a:solidFill>
                <a:srgbClr val="0000CC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成本減少：</a:t>
            </a:r>
            <a:r>
              <a:rPr lang="en-US" altLang="zh-TW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err="1"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err="1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TW" altLang="en-US" b="1" i="1" baseline="-25000" dirty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RW</a:t>
            </a:r>
            <a:r>
              <a:rPr lang="en-US" altLang="zh-TW" b="1" i="1" dirty="0" smtClean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smtClean="0">
                <a:solidFill>
                  <a:srgbClr val="0000CC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TW" altLang="en-US" b="1" i="1" baseline="-25000" dirty="0">
              <a:solidFill>
                <a:srgbClr val="0000CC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6" name="群組 65"/>
          <p:cNvGrpSpPr/>
          <p:nvPr/>
        </p:nvGrpSpPr>
        <p:grpSpPr>
          <a:xfrm>
            <a:off x="1835696" y="2974617"/>
            <a:ext cx="1133394" cy="2682770"/>
            <a:chOff x="1854430" y="2989091"/>
            <a:chExt cx="1133394" cy="2682770"/>
          </a:xfrm>
        </p:grpSpPr>
        <p:sp>
          <p:nvSpPr>
            <p:cNvPr id="64" name="矩形 63"/>
            <p:cNvSpPr/>
            <p:nvPr/>
          </p:nvSpPr>
          <p:spPr bwMode="auto">
            <a:xfrm>
              <a:off x="1854430" y="3645024"/>
              <a:ext cx="1133394" cy="2026837"/>
            </a:xfrm>
            <a:prstGeom prst="rect">
              <a:avLst/>
            </a:prstGeom>
            <a:solidFill>
              <a:srgbClr val="66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等腰三角形 64"/>
            <p:cNvSpPr/>
            <p:nvPr/>
          </p:nvSpPr>
          <p:spPr bwMode="auto">
            <a:xfrm rot="5400000">
              <a:off x="1711659" y="3146172"/>
              <a:ext cx="1393295" cy="1079133"/>
            </a:xfrm>
            <a:prstGeom prst="triangle">
              <a:avLst>
                <a:gd name="adj" fmla="val 46543"/>
              </a:avLst>
            </a:prstGeom>
            <a:solidFill>
              <a:srgbClr val="66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1823947" y="3670472"/>
            <a:ext cx="1156396" cy="2026837"/>
            <a:chOff x="1842606" y="3645024"/>
            <a:chExt cx="1156396" cy="2026837"/>
          </a:xfrm>
        </p:grpSpPr>
        <p:sp>
          <p:nvSpPr>
            <p:cNvPr id="67" name="矩形 66"/>
            <p:cNvSpPr/>
            <p:nvPr/>
          </p:nvSpPr>
          <p:spPr bwMode="auto">
            <a:xfrm>
              <a:off x="1850484" y="3645024"/>
              <a:ext cx="1134394" cy="2026837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直角三角形 68"/>
            <p:cNvSpPr/>
            <p:nvPr/>
          </p:nvSpPr>
          <p:spPr bwMode="auto">
            <a:xfrm flipV="1">
              <a:off x="1842606" y="3645024"/>
              <a:ext cx="1156396" cy="780344"/>
            </a:xfrm>
            <a:prstGeom prst="rtTriangle">
              <a:avLst/>
            </a:prstGeom>
            <a:solidFill>
              <a:srgbClr val="66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5724697" y="4920763"/>
            <a:ext cx="2458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b="1" i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RVW</a:t>
            </a:r>
            <a:endParaRPr lang="zh-TW" altLang="en-US" b="1" baseline="-25000" dirty="0">
              <a:solidFill>
                <a:srgbClr val="C00000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544278" y="5315423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收益減少超過成本節省</a:t>
            </a:r>
            <a:endParaRPr lang="zh-TW" altLang="en-US" b="1" baseline="-25000" dirty="0">
              <a:solidFill>
                <a:srgbClr val="C00000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1543039" y="1106120"/>
            <a:ext cx="2809668" cy="830997"/>
          </a:xfrm>
          <a:prstGeom prst="rect">
            <a:avLst/>
          </a:prstGeom>
          <a:solidFill>
            <a:srgbClr val="FFFFCC"/>
          </a:solidFill>
          <a:effectLst>
            <a:glow rad="101600">
              <a:srgbClr val="FFC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在均衡兩方向變動都會產生淨損失</a:t>
            </a:r>
            <a:endParaRPr lang="zh-TW" altLang="en-US" b="1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98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  <p:bldP spid="17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47" grpId="0"/>
      <p:bldP spid="56" grpId="0"/>
      <p:bldP spid="58" grpId="0"/>
      <p:bldP spid="59" grpId="0"/>
      <p:bldP spid="60" grpId="0"/>
      <p:bldP spid="61" grpId="0"/>
      <p:bldP spid="63" grpId="0"/>
      <p:bldP spid="71" grpId="0"/>
      <p:bldP spid="72" grpId="0"/>
      <p:bldP spid="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821760" cy="563563"/>
          </a:xfrm>
        </p:spPr>
        <p:txBody>
          <a:bodyPr/>
          <a:lstStyle/>
          <a:p>
            <a:r>
              <a:rPr lang="zh-TW" altLang="en-US" dirty="0"/>
              <a:t>以產品價格衡量資源稀少</a:t>
            </a:r>
            <a:r>
              <a:rPr lang="zh-TW" altLang="en-US" dirty="0" smtClean="0"/>
              <a:t>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916016"/>
          </a:xfrm>
        </p:spPr>
        <p:txBody>
          <a:bodyPr/>
          <a:lstStyle/>
          <a:p>
            <a:r>
              <a:rPr lang="zh-TW" altLang="en-US" dirty="0" smtClean="0"/>
              <a:t>價格為訊息的指標</a:t>
            </a:r>
            <a:endParaRPr lang="en-US" altLang="zh-TW" dirty="0" smtClean="0"/>
          </a:p>
          <a:p>
            <a:r>
              <a:rPr lang="zh-TW" altLang="en-US" dirty="0" smtClean="0"/>
              <a:t>價格為市場結清的指標</a:t>
            </a:r>
            <a:endParaRPr lang="en-US" altLang="zh-TW" dirty="0" smtClean="0"/>
          </a:p>
          <a:p>
            <a:r>
              <a:rPr lang="zh-TW" altLang="en-US" dirty="0" smtClean="0"/>
              <a:t>價格可衡量資</a:t>
            </a:r>
            <a:r>
              <a:rPr lang="zh-TW" altLang="en-US" dirty="0"/>
              <a:t>源</a:t>
            </a:r>
            <a:r>
              <a:rPr lang="zh-TW" altLang="en-US" dirty="0" smtClean="0"/>
              <a:t>的稀少性</a:t>
            </a:r>
            <a:endParaRPr lang="en-US" altLang="zh-TW" dirty="0" smtClean="0"/>
          </a:p>
          <a:p>
            <a:r>
              <a:rPr lang="zh-TW" altLang="en-US" dirty="0" smtClean="0"/>
              <a:t>價格為資源稀少性的指標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25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768752" cy="563563"/>
          </a:xfrm>
        </p:spPr>
        <p:txBody>
          <a:bodyPr/>
          <a:lstStyle/>
          <a:p>
            <a:r>
              <a:rPr lang="zh-TW" altLang="en-US" dirty="0" smtClean="0"/>
              <a:t>以產品價格衡量資源稀少性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62278"/>
            <a:ext cx="8229600" cy="1393609"/>
          </a:xfrm>
        </p:spPr>
        <p:txBody>
          <a:bodyPr/>
          <a:lstStyle/>
          <a:p>
            <a:r>
              <a:rPr lang="zh-TW" altLang="en-US" dirty="0" smtClean="0"/>
              <a:t>以價格為訊息的指標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價格可作為消費者和生產者願意進入一個特定市場交易的一個指</a:t>
            </a:r>
            <a:r>
              <a:rPr lang="zh-TW" altLang="en-US" dirty="0"/>
              <a:t>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cxnSp>
        <p:nvCxnSpPr>
          <p:cNvPr id="5" name="直線接點 4"/>
          <p:cNvCxnSpPr/>
          <p:nvPr/>
        </p:nvCxnSpPr>
        <p:spPr bwMode="auto">
          <a:xfrm>
            <a:off x="1907704" y="2439562"/>
            <a:ext cx="0" cy="3600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 bwMode="auto">
          <a:xfrm>
            <a:off x="1907704" y="6039962"/>
            <a:ext cx="46805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059378" y="2362592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615835" y="6022449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 bwMode="auto">
          <a:xfrm>
            <a:off x="1907704" y="2727594"/>
            <a:ext cx="3515573" cy="2166626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 flipV="1">
            <a:off x="1907702" y="3284984"/>
            <a:ext cx="3167371" cy="2093169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4650926" y="2996237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S</a:t>
            </a:r>
            <a:endParaRPr lang="zh-TW" altLang="en-US" sz="2200" b="1" i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103689" y="4392842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D</a:t>
            </a:r>
            <a:endParaRPr lang="zh-TW" altLang="en-US" sz="2200" b="1" i="1" dirty="0"/>
          </a:p>
        </p:txBody>
      </p:sp>
      <p:cxnSp>
        <p:nvCxnSpPr>
          <p:cNvPr id="13" name="直線接點 12"/>
          <p:cNvCxnSpPr/>
          <p:nvPr/>
        </p:nvCxnSpPr>
        <p:spPr bwMode="auto">
          <a:xfrm>
            <a:off x="3995936" y="4023738"/>
            <a:ext cx="0" cy="1998711"/>
          </a:xfrm>
          <a:prstGeom prst="line">
            <a:avLst/>
          </a:prstGeom>
          <a:ln w="22225"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 flipH="1">
            <a:off x="1907703" y="4023737"/>
            <a:ext cx="2048283" cy="1"/>
          </a:xfrm>
          <a:prstGeom prst="line">
            <a:avLst/>
          </a:prstGeom>
          <a:ln w="22225"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767094" y="5996980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Q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467762" y="3766586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P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cxnSp>
        <p:nvCxnSpPr>
          <p:cNvPr id="28" name="直線接點 27"/>
          <p:cNvCxnSpPr/>
          <p:nvPr/>
        </p:nvCxnSpPr>
        <p:spPr bwMode="auto">
          <a:xfrm>
            <a:off x="2771800" y="3284984"/>
            <a:ext cx="0" cy="27374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文字方塊 29"/>
          <p:cNvSpPr txBox="1"/>
          <p:nvPr/>
        </p:nvSpPr>
        <p:spPr>
          <a:xfrm>
            <a:off x="2519773" y="602244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0000CC"/>
                </a:solidFill>
              </a:rPr>
              <a:t>Q</a:t>
            </a:r>
            <a:r>
              <a:rPr lang="en-US" altLang="zh-TW" sz="2200" b="1" i="1" baseline="-25000" dirty="0" smtClean="0">
                <a:solidFill>
                  <a:srgbClr val="0000CC"/>
                </a:solidFill>
              </a:rPr>
              <a:t>0</a:t>
            </a:r>
            <a:endParaRPr lang="zh-TW" altLang="en-US" sz="2200" b="1" i="1" baseline="-25000" dirty="0">
              <a:solidFill>
                <a:srgbClr val="0000CC"/>
              </a:solidFill>
            </a:endParaRPr>
          </a:p>
        </p:txBody>
      </p:sp>
      <p:cxnSp>
        <p:nvCxnSpPr>
          <p:cNvPr id="32" name="直線接點 31"/>
          <p:cNvCxnSpPr/>
          <p:nvPr/>
        </p:nvCxnSpPr>
        <p:spPr bwMode="auto">
          <a:xfrm>
            <a:off x="1923474" y="3284984"/>
            <a:ext cx="84832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33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文字方塊 32"/>
          <p:cNvSpPr txBox="1"/>
          <p:nvPr/>
        </p:nvSpPr>
        <p:spPr>
          <a:xfrm>
            <a:off x="1488475" y="3019861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>
                <a:solidFill>
                  <a:srgbClr val="0000CC"/>
                </a:solidFill>
              </a:rPr>
              <a:t>P</a:t>
            </a:r>
            <a:r>
              <a:rPr lang="en-US" altLang="zh-TW" sz="2200" b="1" i="1" baseline="-25000" dirty="0" err="1" smtClean="0">
                <a:solidFill>
                  <a:srgbClr val="0000CC"/>
                </a:solidFill>
              </a:rPr>
              <a:t>d</a:t>
            </a:r>
            <a:endParaRPr lang="zh-TW" altLang="en-US" sz="2200" b="1" i="1" baseline="-25000" dirty="0">
              <a:solidFill>
                <a:srgbClr val="0000CC"/>
              </a:solidFill>
            </a:endParaRPr>
          </a:p>
        </p:txBody>
      </p:sp>
      <p:cxnSp>
        <p:nvCxnSpPr>
          <p:cNvPr id="34" name="直線接點 33"/>
          <p:cNvCxnSpPr/>
          <p:nvPr/>
        </p:nvCxnSpPr>
        <p:spPr bwMode="auto">
          <a:xfrm>
            <a:off x="1907702" y="4646564"/>
            <a:ext cx="3096346" cy="214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接點 35"/>
          <p:cNvCxnSpPr/>
          <p:nvPr/>
        </p:nvCxnSpPr>
        <p:spPr bwMode="auto">
          <a:xfrm>
            <a:off x="5004048" y="4646564"/>
            <a:ext cx="0" cy="13758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文字方塊 38"/>
          <p:cNvSpPr txBox="1"/>
          <p:nvPr/>
        </p:nvSpPr>
        <p:spPr>
          <a:xfrm>
            <a:off x="4792450" y="602244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7030A0"/>
                </a:solidFill>
              </a:rPr>
              <a:t>Q</a:t>
            </a:r>
            <a:r>
              <a:rPr lang="en-US" altLang="zh-TW" sz="2200" b="1" i="1" baseline="-25000" dirty="0" smtClean="0">
                <a:solidFill>
                  <a:srgbClr val="7030A0"/>
                </a:solidFill>
              </a:rPr>
              <a:t>1</a:t>
            </a:r>
            <a:endParaRPr lang="zh-TW" altLang="en-US" sz="2200" b="1" i="1" baseline="-25000" dirty="0">
              <a:solidFill>
                <a:srgbClr val="7030A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461856" y="4347031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7030A0"/>
                </a:solidFill>
              </a:rPr>
              <a:t>P</a:t>
            </a:r>
            <a:r>
              <a:rPr lang="en-US" altLang="zh-TW" sz="2200" b="1" i="1" baseline="-25000" dirty="0">
                <a:solidFill>
                  <a:srgbClr val="7030A0"/>
                </a:solidFill>
              </a:rPr>
              <a:t>s</a:t>
            </a:r>
            <a:endParaRPr lang="zh-TW" altLang="en-US" sz="2200" b="1" i="1" baseline="-25000" dirty="0">
              <a:solidFill>
                <a:srgbClr val="7030A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5391721" y="2064284"/>
            <a:ext cx="335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</a:t>
            </a:r>
            <a:r>
              <a:rPr lang="en-US" altLang="zh-TW" b="1" i="1" dirty="0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b="1" i="1" dirty="0" err="1" smtClean="0">
                <a:solidFill>
                  <a:srgbClr val="0000CC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err="1" smtClean="0">
                <a:solidFill>
                  <a:srgbClr val="0000CC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為市場交易過程中消費者和生產者交涉的工具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5303915" y="3400005"/>
            <a:ext cx="3557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TW" sz="2200" b="1" i="1" dirty="0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zh-TW" altLang="en-US" sz="2200" b="1" i="1" dirty="0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i="1" dirty="0" smtClean="0">
                <a:solidFill>
                  <a:srgbClr val="0070C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&lt;</a:t>
            </a:r>
            <a:r>
              <a:rPr lang="en-US" altLang="zh-TW" sz="2200" b="1" i="1" dirty="0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i="1" dirty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sz="2200" b="1" i="1" baseline="-25000" dirty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 </a:t>
            </a:r>
            <a:r>
              <a:rPr lang="zh-TW" altLang="en-US" sz="2200" b="1" dirty="0" smtClean="0">
                <a:solidFill>
                  <a:srgbClr val="0070C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：生產者無法接受</a:t>
            </a:r>
            <a:endParaRPr lang="en-US" altLang="zh-TW" sz="2200" b="1" dirty="0" smtClean="0">
              <a:solidFill>
                <a:srgbClr val="0070C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TW" sz="2000" b="1" i="1" dirty="0" smtClean="0">
                <a:solidFill>
                  <a:srgbClr val="0000CC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zh-TW" altLang="en-US" sz="2000" b="1" i="1" dirty="0" smtClean="0">
                <a:solidFill>
                  <a:srgbClr val="0000CC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200" b="1" i="1" dirty="0" smtClean="0">
                <a:solidFill>
                  <a:srgbClr val="0070C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&gt;</a:t>
            </a:r>
            <a:r>
              <a:rPr lang="en-US" altLang="zh-TW" sz="2000" b="1" i="1" dirty="0" smtClean="0">
                <a:solidFill>
                  <a:srgbClr val="0000CC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i="1" dirty="0" err="1">
                <a:solidFill>
                  <a:srgbClr val="0000CC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sz="2000" b="1" i="1" baseline="-25000" dirty="0" err="1">
                <a:solidFill>
                  <a:srgbClr val="0000CC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lang="en-US" altLang="zh-TW" sz="2000" b="1" i="1" baseline="-25000" dirty="0">
                <a:solidFill>
                  <a:srgbClr val="0000CC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dirty="0">
                <a:solidFill>
                  <a:srgbClr val="0070C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：消費者將拒絕</a:t>
            </a:r>
          </a:p>
        </p:txBody>
      </p:sp>
    </p:spTree>
    <p:extLst>
      <p:ext uri="{BB962C8B-B14F-4D97-AF65-F5344CB8AC3E}">
        <p14:creationId xmlns:p14="http://schemas.microsoft.com/office/powerpoint/2010/main" val="36772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  <p:bldP spid="30" grpId="0"/>
      <p:bldP spid="33" grpId="0"/>
      <p:bldP spid="39" grpId="0"/>
      <p:bldP spid="40" grpId="0"/>
      <p:bldP spid="42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5096" y="260648"/>
            <a:ext cx="7253808" cy="563563"/>
          </a:xfrm>
        </p:spPr>
        <p:txBody>
          <a:bodyPr/>
          <a:lstStyle/>
          <a:p>
            <a:r>
              <a:rPr lang="zh-TW" altLang="en-US" dirty="0"/>
              <a:t>以產品價格衡量資源稀少性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91643"/>
            <a:ext cx="8229600" cy="5334000"/>
          </a:xfrm>
        </p:spPr>
        <p:txBody>
          <a:bodyPr/>
          <a:lstStyle/>
          <a:p>
            <a:r>
              <a:rPr lang="zh-TW" altLang="en-US" dirty="0" smtClean="0"/>
              <a:t>價格為市場結清的指標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當價格能使需求量、供給量相等時，此價格即為成交價。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cxnSp>
        <p:nvCxnSpPr>
          <p:cNvPr id="5" name="直線接點 4"/>
          <p:cNvCxnSpPr/>
          <p:nvPr/>
        </p:nvCxnSpPr>
        <p:spPr bwMode="auto">
          <a:xfrm>
            <a:off x="2699792" y="2367554"/>
            <a:ext cx="0" cy="3600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 bwMode="auto">
          <a:xfrm>
            <a:off x="2699792" y="5967954"/>
            <a:ext cx="46805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51466" y="2290584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615835" y="595044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 bwMode="auto">
          <a:xfrm>
            <a:off x="2699792" y="2655586"/>
            <a:ext cx="3515573" cy="2166626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 flipV="1">
            <a:off x="2699790" y="3212976"/>
            <a:ext cx="3167371" cy="2093169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443014" y="292422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S</a:t>
            </a:r>
            <a:endParaRPr lang="zh-TW" altLang="en-US" sz="2200" b="1" i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895777" y="432083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D</a:t>
            </a:r>
            <a:endParaRPr lang="zh-TW" altLang="en-US" sz="2200" b="1" i="1" dirty="0"/>
          </a:p>
        </p:txBody>
      </p:sp>
      <p:cxnSp>
        <p:nvCxnSpPr>
          <p:cNvPr id="13" name="直線接點 12"/>
          <p:cNvCxnSpPr/>
          <p:nvPr/>
        </p:nvCxnSpPr>
        <p:spPr bwMode="auto">
          <a:xfrm>
            <a:off x="4788024" y="3951730"/>
            <a:ext cx="0" cy="1998711"/>
          </a:xfrm>
          <a:prstGeom prst="line">
            <a:avLst/>
          </a:prstGeom>
          <a:ln w="22225"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 flipH="1">
            <a:off x="2699791" y="3951729"/>
            <a:ext cx="2048283" cy="1"/>
          </a:xfrm>
          <a:prstGeom prst="line">
            <a:avLst/>
          </a:prstGeom>
          <a:ln w="22225"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559182" y="5924972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Q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259850" y="3694578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P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26" name="橢圓形圖說文字 25"/>
          <p:cNvSpPr/>
          <p:nvPr/>
        </p:nvSpPr>
        <p:spPr bwMode="auto">
          <a:xfrm>
            <a:off x="2555776" y="2598565"/>
            <a:ext cx="2003406" cy="1071466"/>
          </a:xfrm>
          <a:prstGeom prst="wedgeEllipseCallout">
            <a:avLst>
              <a:gd name="adj1" fmla="val -49346"/>
              <a:gd name="adj2" fmla="val 62949"/>
            </a:avLst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TW" sz="2200" b="1" i="1" dirty="0" err="1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sz="2200" b="1" i="1" baseline="-25000" dirty="0" err="1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= 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市場結清價格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9992"/>
          </a:xfrm>
        </p:spPr>
        <p:txBody>
          <a:bodyPr/>
          <a:lstStyle/>
          <a:p>
            <a:r>
              <a:rPr lang="zh-TW" altLang="en-US" dirty="0" smtClean="0"/>
              <a:t>價格可衡量資</a:t>
            </a:r>
            <a:r>
              <a:rPr lang="zh-TW" altLang="en-US" dirty="0"/>
              <a:t>源</a:t>
            </a:r>
            <a:r>
              <a:rPr lang="zh-TW" altLang="en-US" dirty="0" smtClean="0"/>
              <a:t>的稀少性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07579"/>
          </a:xfrm>
        </p:spPr>
        <p:txBody>
          <a:bodyPr/>
          <a:lstStyle/>
          <a:p>
            <a:r>
              <a:rPr lang="zh-TW" altLang="en-US" dirty="0"/>
              <a:t>以產品價格衡量資源稀少性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1027838" y="2438401"/>
            <a:ext cx="0" cy="3600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 bwMode="auto">
          <a:xfrm>
            <a:off x="1027838" y="6038801"/>
            <a:ext cx="46805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79512" y="236143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943881" y="6021288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1027838" y="2726433"/>
            <a:ext cx="3515573" cy="2166626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 bwMode="auto">
          <a:xfrm flipV="1">
            <a:off x="1027836" y="3283823"/>
            <a:ext cx="3167371" cy="2093169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687204" y="296000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200" b="1" i="1"/>
            </a:lvl1pPr>
          </a:lstStyle>
          <a:p>
            <a:r>
              <a:rPr lang="en-US" altLang="zh-TW" dirty="0"/>
              <a:t>S</a:t>
            </a:r>
            <a:r>
              <a:rPr lang="en-US" altLang="zh-TW" baseline="-25000" dirty="0"/>
              <a:t>0</a:t>
            </a:r>
            <a:endParaRPr lang="zh-TW" altLang="en-US" baseline="-25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85114" y="4704138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D</a:t>
            </a:r>
            <a:endParaRPr lang="zh-TW" altLang="en-US" sz="2200" b="1" i="1" dirty="0"/>
          </a:p>
        </p:txBody>
      </p:sp>
      <p:cxnSp>
        <p:nvCxnSpPr>
          <p:cNvPr id="14" name="直線接點 13"/>
          <p:cNvCxnSpPr/>
          <p:nvPr/>
        </p:nvCxnSpPr>
        <p:spPr bwMode="auto">
          <a:xfrm>
            <a:off x="3116070" y="4022577"/>
            <a:ext cx="0" cy="1998711"/>
          </a:xfrm>
          <a:prstGeom prst="line">
            <a:avLst/>
          </a:prstGeom>
          <a:ln w="22225">
            <a:prstDash val="lgDash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 flipH="1">
            <a:off x="1027837" y="4022576"/>
            <a:ext cx="2048283" cy="1"/>
          </a:xfrm>
          <a:prstGeom prst="line">
            <a:avLst/>
          </a:prstGeom>
          <a:ln w="22225">
            <a:prstDash val="lgDash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887228" y="5995819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Q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87896" y="3765425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P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976436" y="3799950"/>
            <a:ext cx="3970762" cy="2000548"/>
          </a:xfrm>
          <a:prstGeom prst="rect">
            <a:avLst/>
          </a:prstGeom>
          <a:solidFill>
            <a:srgbClr val="FFFFCC"/>
          </a:solidFill>
          <a:effectLst>
            <a:glow rad="101600">
              <a:srgbClr val="FFC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altLang="zh-TW" b="1" i="1" dirty="0" err="1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err="1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6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zh-TW" altLang="en-US" sz="20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</a:t>
            </a:r>
            <a:r>
              <a:rPr lang="en-US" altLang="zh-TW" sz="2000" b="1" i="1" dirty="0" err="1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en-US" altLang="zh-TW" sz="2000" b="1" i="1" baseline="-25000" dirty="0" err="1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所願意</a:t>
            </a:r>
            <a:r>
              <a:rPr lang="zh-TW" altLang="en-US" sz="2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支付的最高價格</a:t>
            </a:r>
            <a:endParaRPr lang="en-US" altLang="zh-TW" sz="20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6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zh-TW" altLang="en-US" sz="20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在均衡產出水準下的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邊際私人效益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MPB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096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zh-TW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lang="zh-TW" altLang="en-US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MPB</a:t>
            </a:r>
            <a:endParaRPr lang="zh-TW" altLang="en-US" sz="2000" b="1" i="1" dirty="0">
              <a:solidFill>
                <a:srgbClr val="0070C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993215" y="1438127"/>
            <a:ext cx="3970762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altLang="zh-TW" b="1" i="1" dirty="0" err="1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err="1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6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zh-TW" altLang="en-US" sz="20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生產者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en-US" altLang="zh-TW" sz="2000" b="1" i="1" dirty="0" err="1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Q</a:t>
            </a:r>
            <a:r>
              <a:rPr lang="en-US" altLang="zh-TW" sz="2000" b="1" i="1" baseline="-25000" dirty="0" err="1" smtClean="0">
                <a:solidFill>
                  <a:srgbClr val="7030A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en-US" sz="20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願意接受的最低價格</a:t>
            </a:r>
            <a:endParaRPr lang="en-US" altLang="zh-TW" sz="20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96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zh-TW" altLang="en-US" sz="2000" b="1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生產者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在均衡產出水準下的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邊際私人成本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MPC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6096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zh-TW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S</a:t>
            </a:r>
            <a:r>
              <a:rPr lang="zh-TW" altLang="en-US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i="1" dirty="0" smtClean="0">
                <a:solidFill>
                  <a:srgbClr val="C0000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MPC</a:t>
            </a:r>
            <a:endParaRPr lang="zh-TW" altLang="en-US" sz="2000" b="1" i="1" dirty="0">
              <a:solidFill>
                <a:srgbClr val="0070C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橢圓形圖說文字 25"/>
          <p:cNvSpPr/>
          <p:nvPr/>
        </p:nvSpPr>
        <p:spPr bwMode="auto">
          <a:xfrm>
            <a:off x="1170110" y="2339018"/>
            <a:ext cx="2535822" cy="980566"/>
          </a:xfrm>
          <a:prstGeom prst="wedgeEllipseCallout">
            <a:avLst>
              <a:gd name="adj1" fmla="val 20817"/>
              <a:gd name="adj2" fmla="val 70880"/>
            </a:avLst>
          </a:prstGeom>
          <a:solidFill>
            <a:schemeClr val="bg1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微軟正黑體" panose="020B0604030504040204" pitchFamily="34" charset="-120"/>
              </a:rPr>
              <a:t>均衡時</a:t>
            </a:r>
            <a:r>
              <a:rPr kumimoji="0" lang="en-US" altLang="zh-TW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微軟正黑體" panose="020B0604030504040204" pitchFamily="34" charset="-120"/>
              </a:rPr>
              <a:t/>
            </a:r>
            <a:br>
              <a:rPr kumimoji="0" lang="en-US" altLang="zh-TW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微軟正黑體" panose="020B0604030504040204" pitchFamily="34" charset="-120"/>
              </a:rPr>
            </a:br>
            <a:r>
              <a:rPr kumimoji="0" lang="en-US" altLang="zh-TW" sz="1800" b="1" i="1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kumimoji="0" lang="en-US" altLang="zh-TW" sz="1800" b="1" i="1" u="none" strike="noStrike" cap="none" normalizeH="0" baseline="-2500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kumimoji="0" lang="en-US" altLang="zh-TW" sz="1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=MPB=MPB</a:t>
            </a:r>
            <a:endParaRPr kumimoji="0" lang="zh-TW" altLang="en-US" sz="1800" b="1" i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927657" y="3501008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800000"/>
                </a:solidFill>
              </a:rPr>
              <a:t>R</a:t>
            </a:r>
            <a:endParaRPr lang="zh-TW" altLang="en-US" sz="22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7" grpId="0"/>
      <p:bldP spid="23" grpId="0" animBg="1"/>
      <p:bldP spid="24" grpId="0" animBg="1"/>
      <p:bldP spid="26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52809"/>
            <a:ext cx="8229600" cy="1335026"/>
          </a:xfrm>
        </p:spPr>
        <p:txBody>
          <a:bodyPr/>
          <a:lstStyle/>
          <a:p>
            <a:pPr lvl="1"/>
            <a:r>
              <a:rPr lang="zh-TW" altLang="en-US" dirty="0" smtClean="0"/>
              <a:t>所有權定義明確，則</a:t>
            </a:r>
            <a:r>
              <a:rPr lang="zh-TW" altLang="en-US" dirty="0" smtClean="0">
                <a:solidFill>
                  <a:srgbClr val="006600"/>
                </a:solidFill>
              </a:rPr>
              <a:t>私人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rgbClr val="006600"/>
                </a:solidFill>
              </a:rPr>
              <a:t>社會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006600"/>
                </a:solidFill>
              </a:rPr>
              <a:t>效益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rgbClr val="006600"/>
                </a:solidFill>
              </a:rPr>
              <a:t>成本</a:t>
            </a:r>
            <a:r>
              <a:rPr lang="zh-TW" altLang="en-US" dirty="0" smtClean="0"/>
              <a:t>將會相等。因此，長期均衡價格可衡量</a:t>
            </a:r>
            <a:r>
              <a:rPr lang="zh-TW" altLang="en-US" dirty="0" smtClean="0">
                <a:solidFill>
                  <a:srgbClr val="800000"/>
                </a:solidFill>
              </a:rPr>
              <a:t>邊際社會利益</a:t>
            </a:r>
            <a:r>
              <a:rPr lang="en-US" altLang="zh-TW" dirty="0" smtClean="0">
                <a:solidFill>
                  <a:srgbClr val="800000"/>
                </a:solidFill>
              </a:rPr>
              <a:t>(MSB)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rgbClr val="800000"/>
                </a:solidFill>
              </a:rPr>
              <a:t>邊際社會成本</a:t>
            </a:r>
            <a:r>
              <a:rPr lang="en-US" altLang="zh-TW" dirty="0" smtClean="0">
                <a:solidFill>
                  <a:srgbClr val="800000"/>
                </a:solidFill>
              </a:rPr>
              <a:t>(MSC)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cxnSp>
        <p:nvCxnSpPr>
          <p:cNvPr id="5" name="直線接點 4"/>
          <p:cNvCxnSpPr/>
          <p:nvPr/>
        </p:nvCxnSpPr>
        <p:spPr bwMode="auto">
          <a:xfrm>
            <a:off x="1619672" y="2419339"/>
            <a:ext cx="0" cy="3600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 bwMode="auto">
          <a:xfrm>
            <a:off x="1619672" y="6019739"/>
            <a:ext cx="46805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771346" y="2342369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535715" y="600222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 bwMode="auto">
          <a:xfrm>
            <a:off x="1619672" y="2707371"/>
            <a:ext cx="3515573" cy="2166626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 flipV="1">
            <a:off x="1619670" y="3264761"/>
            <a:ext cx="3167371" cy="2093169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810002" y="2915243"/>
            <a:ext cx="2021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200" b="1" i="1"/>
            </a:lvl1pPr>
          </a:lstStyle>
          <a:p>
            <a:r>
              <a:rPr lang="en-US" altLang="zh-TW" dirty="0" smtClean="0"/>
              <a:t>S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MPC=MSC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85339" y="4852506"/>
            <a:ext cx="2083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D=MPB=MSB</a:t>
            </a:r>
            <a:endParaRPr lang="zh-TW" altLang="en-US" sz="2200" b="1" i="1" dirty="0"/>
          </a:p>
        </p:txBody>
      </p:sp>
      <p:cxnSp>
        <p:nvCxnSpPr>
          <p:cNvPr id="13" name="直線接點 12"/>
          <p:cNvCxnSpPr/>
          <p:nvPr/>
        </p:nvCxnSpPr>
        <p:spPr bwMode="auto">
          <a:xfrm>
            <a:off x="3707904" y="4003515"/>
            <a:ext cx="0" cy="1998711"/>
          </a:xfrm>
          <a:prstGeom prst="line">
            <a:avLst/>
          </a:prstGeom>
          <a:ln w="22225">
            <a:prstDash val="lgDash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 flipH="1">
            <a:off x="1619671" y="4003514"/>
            <a:ext cx="2048283" cy="1"/>
          </a:xfrm>
          <a:prstGeom prst="line">
            <a:avLst/>
          </a:prstGeom>
          <a:ln w="22225">
            <a:prstDash val="lgDash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479062" y="5976757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Q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179730" y="3746363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P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142850" y="2255387"/>
            <a:ext cx="2477365" cy="830997"/>
          </a:xfrm>
          <a:prstGeom prst="rect">
            <a:avLst/>
          </a:prstGeom>
          <a:solidFill>
            <a:schemeClr val="accent5"/>
          </a:solidFill>
          <a:ln w="44450"/>
          <a:effectLst>
            <a:outerShdw blurRad="152400" dir="5400000" rotWithShape="0">
              <a:srgbClr val="000000">
                <a:alpha val="46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en-US" altLang="zh-TW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=MPB</a:t>
            </a:r>
            <a:r>
              <a:rPr lang="zh-TW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MSB</a:t>
            </a:r>
          </a:p>
          <a:p>
            <a:r>
              <a:rPr lang="zh-TW" alt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=MPC</a:t>
            </a:r>
            <a:r>
              <a:rPr lang="zh-TW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=</a:t>
            </a:r>
            <a:r>
              <a:rPr lang="zh-TW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MSC</a:t>
            </a:r>
            <a:r>
              <a:rPr lang="zh-TW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橢圓形圖說文字 22"/>
          <p:cNvSpPr/>
          <p:nvPr/>
        </p:nvSpPr>
        <p:spPr bwMode="auto">
          <a:xfrm>
            <a:off x="6580586" y="3192972"/>
            <a:ext cx="2009313" cy="607880"/>
          </a:xfrm>
          <a:prstGeom prst="wedgeEllipseCallout">
            <a:avLst>
              <a:gd name="adj1" fmla="val -34261"/>
              <a:gd name="adj2" fmla="val -79497"/>
            </a:avLst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長期均衡</a:t>
            </a:r>
            <a:endParaRPr lang="zh-TW" altLang="en-US" b="1" i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064912" y="4439133"/>
            <a:ext cx="2633240" cy="461665"/>
          </a:xfrm>
          <a:prstGeom prst="rect">
            <a:avLst/>
          </a:prstGeom>
          <a:ln/>
          <a:effectLst>
            <a:outerShdw blurRad="2159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若市場價格</a:t>
            </a:r>
            <a:r>
              <a:rPr lang="zh-TW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zh-TW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橢圓形圖說文字 24"/>
          <p:cNvSpPr/>
          <p:nvPr/>
        </p:nvSpPr>
        <p:spPr bwMode="auto">
          <a:xfrm>
            <a:off x="6656270" y="5091488"/>
            <a:ext cx="2009313" cy="607880"/>
          </a:xfrm>
          <a:prstGeom prst="wedgeEllipseCallout">
            <a:avLst>
              <a:gd name="adj1" fmla="val 19200"/>
              <a:gd name="adj2" fmla="val -89720"/>
            </a:avLst>
          </a:prstGeom>
          <a:solidFill>
            <a:schemeClr val="bg1"/>
          </a:solidFill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資源誤置</a:t>
            </a:r>
            <a:endParaRPr lang="zh-TW" altLang="en-US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  <p:bldP spid="21" grpId="0" animBg="1"/>
      <p:bldP spid="23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資源錯誤配</a:t>
            </a:r>
            <a:r>
              <a:rPr lang="zh-TW" altLang="en-US" dirty="0"/>
              <a:t>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cxnSp>
        <p:nvCxnSpPr>
          <p:cNvPr id="20" name="直線接點 19"/>
          <p:cNvCxnSpPr/>
          <p:nvPr/>
        </p:nvCxnSpPr>
        <p:spPr bwMode="auto">
          <a:xfrm>
            <a:off x="1099846" y="1849786"/>
            <a:ext cx="0" cy="3600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 bwMode="auto">
          <a:xfrm>
            <a:off x="1099846" y="5450186"/>
            <a:ext cx="46805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51520" y="177281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786562" y="5458310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接點 23"/>
          <p:cNvCxnSpPr/>
          <p:nvPr/>
        </p:nvCxnSpPr>
        <p:spPr bwMode="auto">
          <a:xfrm>
            <a:off x="1099846" y="2137818"/>
            <a:ext cx="3515573" cy="2166626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 bwMode="auto">
          <a:xfrm flipV="1">
            <a:off x="1099844" y="2430084"/>
            <a:ext cx="3580672" cy="2358294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3779913" y="2088551"/>
            <a:ext cx="1474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S</a:t>
            </a:r>
            <a:r>
              <a:rPr lang="en-US" altLang="zh-TW" sz="2200" b="1" i="1" baseline="-25000" dirty="0" smtClean="0"/>
              <a:t>0</a:t>
            </a:r>
            <a:r>
              <a:rPr lang="en-US" altLang="zh-TW" sz="2200" b="1" i="1" dirty="0" smtClean="0"/>
              <a:t>=MSC</a:t>
            </a:r>
            <a:endParaRPr lang="zh-TW" altLang="en-US" sz="2200" b="1" i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572504" y="4115523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/>
              <a:t>D</a:t>
            </a:r>
            <a:endParaRPr lang="zh-TW" altLang="en-US" sz="2200" b="1" i="1" dirty="0"/>
          </a:p>
        </p:txBody>
      </p:sp>
      <p:cxnSp>
        <p:nvCxnSpPr>
          <p:cNvPr id="28" name="直線接點 27"/>
          <p:cNvCxnSpPr/>
          <p:nvPr/>
        </p:nvCxnSpPr>
        <p:spPr bwMode="auto">
          <a:xfrm>
            <a:off x="3188078" y="3433962"/>
            <a:ext cx="0" cy="1998711"/>
          </a:xfrm>
          <a:prstGeom prst="line">
            <a:avLst/>
          </a:prstGeom>
          <a:ln w="22225"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 bwMode="auto">
          <a:xfrm flipH="1">
            <a:off x="1099845" y="3433961"/>
            <a:ext cx="2048283" cy="1"/>
          </a:xfrm>
          <a:prstGeom prst="line">
            <a:avLst/>
          </a:prstGeom>
          <a:ln w="22225"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2959236" y="5407204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Q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59904" y="3176810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err="1" smtClean="0"/>
              <a:t>P</a:t>
            </a:r>
            <a:r>
              <a:rPr lang="en-US" altLang="zh-TW" sz="2200" b="1" i="1" baseline="-25000" dirty="0" err="1" smtClean="0"/>
              <a:t>e</a:t>
            </a:r>
            <a:endParaRPr lang="zh-TW" altLang="en-US" sz="2200" b="1" i="1" baseline="-25000" dirty="0"/>
          </a:p>
        </p:txBody>
      </p:sp>
      <p:cxnSp>
        <p:nvCxnSpPr>
          <p:cNvPr id="36" name="直線接點 35"/>
          <p:cNvCxnSpPr/>
          <p:nvPr/>
        </p:nvCxnSpPr>
        <p:spPr bwMode="auto">
          <a:xfrm>
            <a:off x="1099844" y="4056788"/>
            <a:ext cx="3096346" cy="2147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接點 36"/>
          <p:cNvCxnSpPr/>
          <p:nvPr/>
        </p:nvCxnSpPr>
        <p:spPr bwMode="auto">
          <a:xfrm>
            <a:off x="4226271" y="2785890"/>
            <a:ext cx="0" cy="26467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文字方塊 37"/>
          <p:cNvSpPr txBox="1"/>
          <p:nvPr/>
        </p:nvSpPr>
        <p:spPr>
          <a:xfrm>
            <a:off x="3984592" y="5432673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7030A0"/>
                </a:solidFill>
              </a:rPr>
              <a:t>Q</a:t>
            </a:r>
            <a:r>
              <a:rPr lang="en-US" altLang="zh-TW" sz="2200" b="1" i="1" baseline="-25000" dirty="0" smtClean="0">
                <a:solidFill>
                  <a:srgbClr val="7030A0"/>
                </a:solidFill>
              </a:rPr>
              <a:t>1</a:t>
            </a:r>
            <a:endParaRPr lang="zh-TW" altLang="en-US" sz="2200" b="1" i="1" baseline="-25000" dirty="0">
              <a:solidFill>
                <a:srgbClr val="7030A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53998" y="3757255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7030A0"/>
                </a:solidFill>
              </a:rPr>
              <a:t>P</a:t>
            </a:r>
            <a:r>
              <a:rPr lang="en-US" altLang="zh-TW" sz="2200" b="1" i="1" baseline="-25000" dirty="0">
                <a:solidFill>
                  <a:srgbClr val="7030A0"/>
                </a:solidFill>
              </a:rPr>
              <a:t>s</a:t>
            </a:r>
            <a:endParaRPr lang="zh-TW" altLang="en-US" sz="2200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40" name="直線接點 39"/>
          <p:cNvCxnSpPr/>
          <p:nvPr/>
        </p:nvCxnSpPr>
        <p:spPr bwMode="auto">
          <a:xfrm flipV="1">
            <a:off x="2827796" y="3289946"/>
            <a:ext cx="2426571" cy="1726436"/>
          </a:xfrm>
          <a:prstGeom prst="line">
            <a:avLst/>
          </a:prstGeom>
          <a:ln w="190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4998279" y="3392253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800000"/>
                </a:solidFill>
              </a:rPr>
              <a:t>S</a:t>
            </a:r>
            <a:r>
              <a:rPr lang="en-US" altLang="zh-TW" sz="2200" b="1" i="1" baseline="-25000" dirty="0">
                <a:solidFill>
                  <a:srgbClr val="800000"/>
                </a:solidFill>
              </a:rPr>
              <a:t>1</a:t>
            </a:r>
            <a:endParaRPr lang="zh-TW" altLang="en-US" sz="2200" b="1" i="1" baseline="-25000" dirty="0">
              <a:solidFill>
                <a:srgbClr val="800000"/>
              </a:solidFill>
            </a:endParaRPr>
          </a:p>
        </p:txBody>
      </p:sp>
      <p:cxnSp>
        <p:nvCxnSpPr>
          <p:cNvPr id="45" name="直線單箭頭接點 44"/>
          <p:cNvCxnSpPr/>
          <p:nvPr/>
        </p:nvCxnSpPr>
        <p:spPr bwMode="auto">
          <a:xfrm>
            <a:off x="4786562" y="2870360"/>
            <a:ext cx="211717" cy="306450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3905686" y="2442842"/>
            <a:ext cx="479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7030A0"/>
                </a:solidFill>
              </a:rPr>
              <a:t>a</a:t>
            </a:r>
            <a:endParaRPr lang="zh-TW" altLang="en-US" sz="2200" b="1" i="1" dirty="0">
              <a:solidFill>
                <a:srgbClr val="7030A0"/>
              </a:solidFill>
            </a:endParaRPr>
          </a:p>
        </p:txBody>
      </p:sp>
      <p:cxnSp>
        <p:nvCxnSpPr>
          <p:cNvPr id="55" name="直線單箭頭接點 54"/>
          <p:cNvCxnSpPr>
            <a:endCxn id="39" idx="3"/>
          </p:cNvCxnSpPr>
          <p:nvPr/>
        </p:nvCxnSpPr>
        <p:spPr bwMode="auto">
          <a:xfrm flipH="1">
            <a:off x="1230062" y="3549664"/>
            <a:ext cx="2954" cy="423035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5381852" y="1583929"/>
            <a:ext cx="28625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價格下跌：</a:t>
            </a:r>
            <a:r>
              <a:rPr lang="en-US" altLang="zh-TW" b="1" i="1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TW" altLang="en-US" b="1" i="1" baseline="-25000" dirty="0"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solidFill>
                  <a:srgbClr val="002060"/>
                </a:solidFill>
                <a:ea typeface="Microsoft YaHei UI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zh-TW" altLang="en-US" b="1" i="1" dirty="0" smtClean="0">
                <a:ea typeface="Microsoft YaHei UI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b="1" i="1" dirty="0" smtClean="0">
                <a:solidFill>
                  <a:srgbClr val="7030A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smtClean="0">
                <a:solidFill>
                  <a:srgbClr val="7030A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s</a:t>
            </a:r>
            <a:endParaRPr lang="zh-TW" altLang="en-US" b="1" i="1" baseline="-25000" dirty="0">
              <a:solidFill>
                <a:srgbClr val="7030A0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404018" y="1997302"/>
            <a:ext cx="290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i="1" baseline="-25000" dirty="0">
                <a:solidFill>
                  <a:srgbClr val="00206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TW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TW" b="1" i="1" dirty="0" smtClean="0">
                <a:ea typeface="Microsoft YaHei UI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zh-TW" altLang="en-US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TW" b="1" i="1" dirty="0" smtClean="0">
                <a:solidFill>
                  <a:srgbClr val="80000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TW" b="1" i="1" baseline="-25000" dirty="0" smtClean="0">
                <a:solidFill>
                  <a:srgbClr val="80000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TW" altLang="en-US" b="1" i="1" baseline="-25000" dirty="0">
              <a:solidFill>
                <a:srgbClr val="800000"/>
              </a:solidFill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5381852" y="3876075"/>
            <a:ext cx="327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>
                <a:solidFill>
                  <a:srgbClr val="7030A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smtClean="0">
                <a:solidFill>
                  <a:srgbClr val="7030A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不是市場結清價格</a:t>
            </a:r>
            <a:endParaRPr lang="zh-TW" altLang="en-US" b="1" baseline="-25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514030" y="895481"/>
            <a:ext cx="522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latin typeface="Georgia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b="1">
                <a:solidFill>
                  <a:srgbClr val="0000CC"/>
                </a:solidFill>
                <a:latin typeface="Georgia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99"/>
              </a:buClr>
              <a:buChar char="•"/>
              <a:defRPr b="1">
                <a:solidFill>
                  <a:srgbClr val="002060"/>
                </a:solidFill>
                <a:latin typeface="Georgia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2"/>
                </a:solidFill>
                <a:latin typeface="Georgia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2"/>
                </a:solidFill>
                <a:latin typeface="Georgia" pitchFamily="18" charset="0"/>
                <a:ea typeface="標楷體" pitchFamily="65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altLang="en-US" dirty="0"/>
              <a:t>若利用政府補貼來讓廠商增產</a:t>
            </a:r>
            <a:endParaRPr lang="en-US" altLang="zh-TW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418864" y="2391271"/>
            <a:ext cx="290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產量增加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i="1" baseline="-25000" dirty="0">
                <a:solidFill>
                  <a:srgbClr val="00206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b="1" i="1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TW" b="1" i="1" dirty="0" smtClean="0">
                <a:ea typeface="Microsoft YaHei UI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zh-TW" altLang="en-US" b="1" i="1" baseline="-25000" dirty="0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TW" b="1" i="1" dirty="0" smtClean="0">
                <a:solidFill>
                  <a:srgbClr val="7030A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smtClean="0">
                <a:solidFill>
                  <a:srgbClr val="7030A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zh-TW" altLang="en-US" sz="2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使用更多的資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源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5418864" y="4288285"/>
            <a:ext cx="3041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>
                <a:solidFill>
                  <a:srgbClr val="7030A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Q</a:t>
            </a:r>
            <a:r>
              <a:rPr lang="en-US" altLang="zh-TW" b="1" i="1" baseline="-25000" dirty="0" smtClean="0">
                <a:solidFill>
                  <a:srgbClr val="7030A0"/>
                </a:solidFill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使用這些資源的</a:t>
            </a:r>
            <a:r>
              <a:rPr lang="en-US" altLang="zh-TW" b="1" i="1" dirty="0" smtClean="0">
                <a:solidFill>
                  <a:srgbClr val="00206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MSC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b="1" i="1" dirty="0" smtClean="0">
                <a:solidFill>
                  <a:srgbClr val="002060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大於</a:t>
            </a:r>
            <a:r>
              <a:rPr lang="en-US" altLang="zh-TW" b="1" i="1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en-US" altLang="zh-TW" b="1" i="1" baseline="-25000" dirty="0" err="1" smtClean="0">
                <a:ea typeface="Microsoft YaHei UI" panose="020B0503020204020204" pitchFamily="34" charset="-122"/>
                <a:cs typeface="Times New Roman" panose="02020603050405020304" pitchFamily="18" charset="0"/>
              </a:rPr>
              <a:t>e</a:t>
            </a:r>
            <a:endParaRPr lang="zh-TW" altLang="en-US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69" name="直線接點 68"/>
          <p:cNvCxnSpPr/>
          <p:nvPr/>
        </p:nvCxnSpPr>
        <p:spPr bwMode="auto">
          <a:xfrm>
            <a:off x="1084075" y="2785890"/>
            <a:ext cx="3112115" cy="0"/>
          </a:xfrm>
          <a:prstGeom prst="line">
            <a:avLst/>
          </a:prstGeom>
          <a:ln>
            <a:solidFill>
              <a:srgbClr val="3333FF"/>
            </a:solidFill>
            <a:prstDash val="lgDash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683568" y="2521377"/>
            <a:ext cx="576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i="1" dirty="0" smtClean="0">
                <a:solidFill>
                  <a:srgbClr val="0000CC"/>
                </a:solidFill>
              </a:rPr>
              <a:t>P</a:t>
            </a:r>
            <a:r>
              <a:rPr lang="en-US" altLang="zh-TW" sz="2200" b="1" i="1" baseline="-25000" dirty="0">
                <a:solidFill>
                  <a:srgbClr val="0000CC"/>
                </a:solidFill>
              </a:rPr>
              <a:t>a</a:t>
            </a:r>
            <a:endParaRPr lang="zh-TW" altLang="en-US" sz="2200" b="1" i="1" baseline="-25000" dirty="0">
              <a:solidFill>
                <a:srgbClr val="0000CC"/>
              </a:solidFill>
            </a:endParaRPr>
          </a:p>
        </p:txBody>
      </p:sp>
      <p:sp>
        <p:nvSpPr>
          <p:cNvPr id="72" name="橢圓形圖說文字 71"/>
          <p:cNvSpPr/>
          <p:nvPr/>
        </p:nvSpPr>
        <p:spPr bwMode="auto">
          <a:xfrm>
            <a:off x="5710843" y="5335361"/>
            <a:ext cx="2778204" cy="949373"/>
          </a:xfrm>
          <a:prstGeom prst="wedgeEllipseCallout">
            <a:avLst>
              <a:gd name="adj1" fmla="val -35860"/>
              <a:gd name="adj2" fmla="val -77627"/>
            </a:avLst>
          </a:prstGeom>
          <a:solidFill>
            <a:schemeClr val="bg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000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資源未在社會最大利益下使用</a:t>
            </a:r>
            <a:endParaRPr lang="zh-TW" altLang="en-US" sz="2000" b="1" i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30" grpId="0"/>
      <p:bldP spid="31" grpId="0"/>
      <p:bldP spid="38" grpId="0"/>
      <p:bldP spid="39" grpId="0"/>
      <p:bldP spid="43" grpId="0"/>
      <p:bldP spid="52" grpId="0"/>
      <p:bldP spid="60" grpId="0"/>
      <p:bldP spid="61" grpId="0"/>
      <p:bldP spid="62" grpId="0"/>
      <p:bldP spid="66" grpId="0"/>
      <p:bldP spid="67" grpId="0"/>
      <p:bldP spid="71" grpId="0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571500" y="2276872"/>
            <a:ext cx="7124700" cy="1266428"/>
          </a:xfrm>
        </p:spPr>
        <p:txBody>
          <a:bodyPr/>
          <a:lstStyle/>
          <a:p>
            <a:pPr algn="ctr"/>
            <a:r>
              <a:rPr lang="zh-TW" altLang="en-US" sz="6000" dirty="0" smtClean="0"/>
              <a:t>前言</a:t>
            </a:r>
            <a:endParaRPr lang="zh-TW" altLang="en-US" sz="6000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740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395571"/>
            <a:ext cx="6605736" cy="563563"/>
          </a:xfrm>
        </p:spPr>
        <p:txBody>
          <a:bodyPr/>
          <a:lstStyle/>
          <a:p>
            <a:r>
              <a:rPr lang="zh-TW" altLang="en-US" sz="3600" dirty="0"/>
              <a:t>以產品價格衡量資源稀少性</a:t>
            </a:r>
            <a:r>
              <a:rPr lang="en-US" altLang="zh-TW" sz="3600" dirty="0" smtClean="0"/>
              <a:t>(4)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107474"/>
            <a:ext cx="7920880" cy="5204048"/>
          </a:xfrm>
        </p:spPr>
        <p:txBody>
          <a:bodyPr/>
          <a:lstStyle/>
          <a:p>
            <a:r>
              <a:rPr lang="zh-TW" altLang="en-US" dirty="0" smtClean="0"/>
              <a:t>價格為資源稀少性的指標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當產品價格遞減時，會提高自然資源價格上漲的可能性。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當電力價格呈現下降的趨勢時，價格降低的原因可能來自於增加勞動或資本或自然資源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如煤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的使用量，此時將會造成增加煤的稀少性，因此造成煤價格的上漲。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成</a:t>
            </a:r>
            <a:r>
              <a:rPr lang="zh-TW" altLang="en-US" dirty="0"/>
              <a:t>立</a:t>
            </a:r>
            <a:r>
              <a:rPr lang="zh-TW" altLang="en-US" dirty="0" smtClean="0"/>
              <a:t>條件：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未</a:t>
            </a:r>
            <a:r>
              <a:rPr lang="zh-TW" altLang="en-US" dirty="0"/>
              <a:t>考慮技術</a:t>
            </a:r>
            <a:r>
              <a:rPr lang="zh-TW" altLang="en-US" dirty="0" smtClean="0"/>
              <a:t>因素與生產要素的分配</a:t>
            </a:r>
            <a:endParaRPr lang="en-US" altLang="zh-TW" dirty="0"/>
          </a:p>
          <a:p>
            <a:pPr lvl="1"/>
            <a:r>
              <a:rPr lang="zh-TW" altLang="en-US" dirty="0" smtClean="0"/>
              <a:t>即使處於</a:t>
            </a:r>
            <a:r>
              <a:rPr lang="zh-TW" altLang="en-US" dirty="0"/>
              <a:t>完全競爭市場的模式，產品價格的走勢並無法適當地指出自然資源的稀少或豐富性。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09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自然資源的概念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狹義的定義：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傳統經濟理論：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生產投入要素中的自然資源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以「土地」為代表。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廣義的定義：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自然資源：所有構成地球的自然稟賦或維生系統的所有原始要素</a:t>
            </a:r>
            <a:r>
              <a:rPr lang="en-US" altLang="zh-TW" dirty="0" smtClean="0"/>
              <a:t>--</a:t>
            </a:r>
            <a:r>
              <a:rPr lang="zh-TW" altLang="en-US" dirty="0" smtClean="0">
                <a:solidFill>
                  <a:srgbClr val="006600"/>
                </a:solidFill>
              </a:rPr>
              <a:t>空氣、水、地表、太陽能</a:t>
            </a:r>
            <a:endParaRPr lang="en-US" altLang="zh-TW" dirty="0" smtClean="0">
              <a:solidFill>
                <a:srgbClr val="006600"/>
              </a:solidFill>
            </a:endParaRPr>
          </a:p>
          <a:p>
            <a:pPr lvl="2"/>
            <a:r>
              <a:rPr lang="zh-TW" altLang="en-US" dirty="0" smtClean="0"/>
              <a:t>包含：</a:t>
            </a:r>
            <a:r>
              <a:rPr lang="zh-TW" altLang="en-US" dirty="0" smtClean="0">
                <a:solidFill>
                  <a:srgbClr val="000000"/>
                </a:solidFill>
              </a:rPr>
              <a:t>可耕地、原野地、可燃礦物和不可燃礦物、水域、分解垃圾的自然環境、吸收來自於太陽的紫外線光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17" y="900832"/>
            <a:ext cx="3562912" cy="267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48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自然資源的分類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自然資源：可再生資源與不可再生資源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可再生性資源</a:t>
            </a:r>
            <a:endParaRPr lang="en-US" altLang="zh-TW" dirty="0" smtClean="0"/>
          </a:p>
          <a:p>
            <a:pPr lvl="2"/>
            <a:r>
              <a:rPr lang="zh-TW" altLang="en-US" dirty="0"/>
              <a:t>在</a:t>
            </a:r>
            <a:r>
              <a:rPr lang="zh-TW" altLang="en-US" dirty="0" smtClean="0"/>
              <a:t>自然環境不被干擾的前提下，</a:t>
            </a:r>
            <a:r>
              <a:rPr lang="zh-TW" altLang="en-US" dirty="0"/>
              <a:t>在</a:t>
            </a:r>
            <a:r>
              <a:rPr lang="zh-TW" altLang="en-US" dirty="0" smtClean="0"/>
              <a:t>相對很短時間內有能力重建的資源</a:t>
            </a:r>
            <a:r>
              <a:rPr lang="en-US" altLang="zh-TW" sz="2000" dirty="0" smtClean="0">
                <a:solidFill>
                  <a:srgbClr val="000000"/>
                </a:solidFill>
              </a:rPr>
              <a:t>(</a:t>
            </a:r>
            <a:r>
              <a:rPr lang="zh-TW" altLang="en-US" sz="2000" dirty="0" smtClean="0">
                <a:solidFill>
                  <a:srgbClr val="000000"/>
                </a:solidFill>
              </a:rPr>
              <a:t>植物</a:t>
            </a:r>
            <a:r>
              <a:rPr lang="zh-TW" altLang="en-US" sz="2000" dirty="0">
                <a:solidFill>
                  <a:srgbClr val="000000"/>
                </a:solidFill>
              </a:rPr>
              <a:t>、魚、森林、土壤、太陽能、風、潮汐</a:t>
            </a:r>
            <a:r>
              <a:rPr lang="zh-TW" altLang="en-US" sz="2000" dirty="0" smtClean="0">
                <a:solidFill>
                  <a:srgbClr val="000000"/>
                </a:solidFill>
              </a:rPr>
              <a:t>等等</a:t>
            </a:r>
            <a:r>
              <a:rPr lang="en-US" altLang="zh-TW" sz="2000" dirty="0" smtClean="0">
                <a:solidFill>
                  <a:srgbClr val="000000"/>
                </a:solidFill>
              </a:rPr>
              <a:t>)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 lvl="2"/>
            <a:r>
              <a:rPr lang="zh-TW" altLang="en-US" dirty="0" smtClean="0"/>
              <a:t>包含生物資源和流量資</a:t>
            </a:r>
            <a:r>
              <a:rPr lang="zh-TW" altLang="en-US" dirty="0"/>
              <a:t>源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生物資源：可以以自己的能力再生，但存在「臨界值」，超出某種程度的破壞就無法再生。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流量資源：可不斷更新與再生，「自然」是主要調節影響因素。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17132"/>
            <a:ext cx="2630058" cy="176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17132"/>
            <a:ext cx="2367559" cy="177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98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 bwMode="auto">
          <a:xfrm>
            <a:off x="2832775" y="2204864"/>
            <a:ext cx="3827457" cy="3732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自然資源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283968" y="1127450"/>
            <a:ext cx="936104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>
            <a:off x="4752020" y="1589115"/>
            <a:ext cx="0" cy="903781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 bwMode="auto">
          <a:xfrm>
            <a:off x="1691680" y="1991546"/>
            <a:ext cx="598154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 bwMode="auto">
          <a:xfrm>
            <a:off x="1691680" y="1991546"/>
            <a:ext cx="0" cy="50135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 bwMode="auto">
          <a:xfrm>
            <a:off x="7673229" y="1991546"/>
            <a:ext cx="0" cy="52119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995936" y="2492896"/>
            <a:ext cx="1512168" cy="461665"/>
          </a:xfrm>
          <a:prstGeom prst="rect">
            <a:avLst/>
          </a:prstGeom>
          <a:solidFill>
            <a:srgbClr val="0066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自然資源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35596" y="2492896"/>
            <a:ext cx="1512168" cy="461665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經濟資源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840092" y="2512738"/>
            <a:ext cx="1512168" cy="461665"/>
          </a:xfrm>
          <a:prstGeom prst="rect">
            <a:avLst/>
          </a:prstGeom>
          <a:solidFill>
            <a:srgbClr val="3333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社會資源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 bwMode="auto">
          <a:xfrm flipH="1">
            <a:off x="7703338" y="2954561"/>
            <a:ext cx="6631" cy="992526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 bwMode="auto">
          <a:xfrm>
            <a:off x="4745075" y="2954561"/>
            <a:ext cx="6945" cy="975789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 bwMode="auto">
          <a:xfrm>
            <a:off x="1259632" y="3455911"/>
            <a:ext cx="7920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 bwMode="auto">
          <a:xfrm>
            <a:off x="3491880" y="3462474"/>
            <a:ext cx="2592288" cy="145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 bwMode="auto">
          <a:xfrm>
            <a:off x="7092280" y="3442455"/>
            <a:ext cx="1248637" cy="199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 bwMode="auto">
          <a:xfrm>
            <a:off x="2051720" y="3455910"/>
            <a:ext cx="0" cy="50135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 bwMode="auto">
          <a:xfrm>
            <a:off x="1259632" y="3455910"/>
            <a:ext cx="0" cy="50135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93666" y="3957260"/>
            <a:ext cx="553998" cy="14879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b="1" dirty="0" smtClean="0">
                <a:ea typeface="微軟正黑體" panose="020B0604030504040204" pitchFamily="34" charset="-120"/>
              </a:rPr>
              <a:t>人力資源</a:t>
            </a:r>
            <a:endParaRPr lang="zh-TW" altLang="en-US" b="1" dirty="0"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774721" y="3957260"/>
            <a:ext cx="553998" cy="14879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b="1" dirty="0" smtClean="0">
                <a:ea typeface="微軟正黑體" panose="020B0604030504040204" pitchFamily="34" charset="-120"/>
              </a:rPr>
              <a:t>資本資源</a:t>
            </a:r>
            <a:endParaRPr lang="zh-TW" altLang="en-US" b="1" dirty="0">
              <a:ea typeface="微軟正黑體" panose="020B0604030504040204" pitchFamily="34" charset="-120"/>
            </a:endParaRPr>
          </a:p>
        </p:txBody>
      </p:sp>
      <p:cxnSp>
        <p:nvCxnSpPr>
          <p:cNvPr id="34" name="直線單箭頭接點 33"/>
          <p:cNvCxnSpPr/>
          <p:nvPr/>
        </p:nvCxnSpPr>
        <p:spPr bwMode="auto">
          <a:xfrm flipH="1">
            <a:off x="3482945" y="3462474"/>
            <a:ext cx="1990" cy="467876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 bwMode="auto">
          <a:xfrm>
            <a:off x="4067944" y="3455910"/>
            <a:ext cx="0" cy="50135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 bwMode="auto">
          <a:xfrm>
            <a:off x="5436096" y="3462474"/>
            <a:ext cx="0" cy="50135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 bwMode="auto">
          <a:xfrm>
            <a:off x="6084168" y="3462474"/>
            <a:ext cx="0" cy="50135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801978" y="3966388"/>
            <a:ext cx="553998" cy="14879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>
            <a:defPPr>
              <a:defRPr lang="zh-TW"/>
            </a:defPPr>
            <a:lvl1pPr algn="ctr">
              <a:defRPr b="1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生物資源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4468076" y="3949209"/>
            <a:ext cx="553998" cy="14879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>
            <a:defPPr>
              <a:defRPr lang="zh-TW"/>
            </a:defPPr>
            <a:lvl1pPr algn="ctr">
              <a:defRPr b="1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氣候資源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144150" y="3970387"/>
            <a:ext cx="553998" cy="14879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>
            <a:defPPr>
              <a:defRPr lang="zh-TW"/>
            </a:defPPr>
            <a:lvl1pPr algn="ctr">
              <a:defRPr b="1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水資源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818202" y="3980223"/>
            <a:ext cx="553998" cy="14879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>
            <a:defPPr>
              <a:defRPr lang="zh-TW"/>
            </a:defPPr>
            <a:lvl1pPr algn="ctr">
              <a:defRPr b="1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礦產資源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153906" y="3949209"/>
            <a:ext cx="553998" cy="14879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b="1" dirty="0" smtClean="0">
                <a:ea typeface="微軟正黑體" panose="020B0604030504040204" pitchFamily="34" charset="-120"/>
              </a:rPr>
              <a:t>土地資源</a:t>
            </a:r>
            <a:endParaRPr lang="zh-TW" altLang="en-US" b="1" dirty="0">
              <a:ea typeface="微軟正黑體" panose="020B0604030504040204" pitchFamily="34" charset="-120"/>
            </a:endParaRPr>
          </a:p>
        </p:txBody>
      </p:sp>
      <p:cxnSp>
        <p:nvCxnSpPr>
          <p:cNvPr id="50" name="直線單箭頭接點 49"/>
          <p:cNvCxnSpPr/>
          <p:nvPr/>
        </p:nvCxnSpPr>
        <p:spPr bwMode="auto">
          <a:xfrm>
            <a:off x="7092280" y="3445737"/>
            <a:ext cx="0" cy="50135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 bwMode="auto">
          <a:xfrm>
            <a:off x="8340917" y="3469037"/>
            <a:ext cx="0" cy="50135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7426339" y="3952910"/>
            <a:ext cx="553998" cy="1487964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>
            <a:defPPr>
              <a:defRPr lang="zh-TW"/>
            </a:defPPr>
            <a:lvl1pPr algn="ctr">
              <a:defRPr b="1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旅</a:t>
            </a:r>
            <a:r>
              <a:rPr lang="zh-TW" altLang="en-US" dirty="0"/>
              <a:t>遊</a:t>
            </a:r>
            <a:r>
              <a:rPr lang="zh-TW" altLang="en-US" dirty="0" smtClean="0"/>
              <a:t>資源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6778267" y="3963824"/>
            <a:ext cx="553998" cy="1487964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>
            <a:defPPr>
              <a:defRPr lang="zh-TW"/>
            </a:defPPr>
            <a:lvl1pPr algn="ctr">
              <a:defRPr b="1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人文資源</a:t>
            </a:r>
            <a:endParaRPr lang="zh-TW" altLang="en-US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8073984" y="3963824"/>
            <a:ext cx="553998" cy="1487964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>
            <a:defPPr>
              <a:defRPr lang="zh-TW"/>
            </a:defPPr>
            <a:lvl1pPr algn="ctr">
              <a:defRPr b="1"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信息資源</a:t>
            </a:r>
            <a:endParaRPr lang="zh-TW" altLang="en-US" dirty="0"/>
          </a:p>
        </p:txBody>
      </p:sp>
      <p:cxnSp>
        <p:nvCxnSpPr>
          <p:cNvPr id="73" name="直線接點 72"/>
          <p:cNvCxnSpPr/>
          <p:nvPr/>
        </p:nvCxnSpPr>
        <p:spPr bwMode="auto">
          <a:xfrm>
            <a:off x="1691680" y="2954561"/>
            <a:ext cx="0" cy="4946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5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自然資源的分類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66800"/>
            <a:ext cx="5266928" cy="5334000"/>
          </a:xfrm>
        </p:spPr>
        <p:txBody>
          <a:bodyPr/>
          <a:lstStyle/>
          <a:p>
            <a:pPr lvl="1"/>
            <a:r>
              <a:rPr lang="zh-TW" altLang="en-US" dirty="0" smtClean="0"/>
              <a:t>不可再生資源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供給量固定或再生需要非常長時間的資源</a:t>
            </a:r>
            <a:endParaRPr lang="en-US" altLang="zh-TW" dirty="0" smtClean="0"/>
          </a:p>
          <a:p>
            <a:pPr lvl="2"/>
            <a:r>
              <a:rPr lang="zh-TW" altLang="en-US" dirty="0" smtClean="0">
                <a:solidFill>
                  <a:srgbClr val="FF0000"/>
                </a:solidFill>
              </a:rPr>
              <a:t>可再生能力假</a:t>
            </a:r>
            <a:r>
              <a:rPr lang="zh-TW" altLang="en-US" dirty="0">
                <a:solidFill>
                  <a:srgbClr val="FF0000"/>
                </a:solidFill>
              </a:rPr>
              <a:t>設</a:t>
            </a:r>
            <a:r>
              <a:rPr lang="zh-TW" altLang="en-US" dirty="0" smtClean="0">
                <a:solidFill>
                  <a:srgbClr val="FF0000"/>
                </a:solidFill>
              </a:rPr>
              <a:t>為「零」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分為兩大類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可回收資源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金屬礦</a:t>
            </a:r>
            <a:r>
              <a:rPr lang="zh-TW" altLang="en-US" dirty="0"/>
              <a:t>物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不可回收資源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石</a:t>
            </a:r>
            <a:r>
              <a:rPr lang="zh-TW" altLang="en-US" dirty="0"/>
              <a:t>油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20688"/>
            <a:ext cx="2232248" cy="57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可回收資源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7744"/>
            <a:ext cx="3600400" cy="32707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01" y="1748221"/>
            <a:ext cx="4689548" cy="328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5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各國環境標誌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2" y="1412776"/>
            <a:ext cx="6353158" cy="469999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654F2-7BA4-4D29-A27F-BD0C9A190DA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0952793"/>
      </p:ext>
    </p:extLst>
  </p:cSld>
  <p:clrMapOvr>
    <a:masterClrMapping/>
  </p:clrMapOvr>
</p:sld>
</file>

<file path=ppt/theme/theme1.xml><?xml version="1.0" encoding="utf-8"?>
<a:theme xmlns:a="http://schemas.openxmlformats.org/drawingml/2006/main" name="08">
  <a:themeElements>
    <a:clrScheme name="08 2">
      <a:dk1>
        <a:srgbClr val="2A4C41"/>
      </a:dk1>
      <a:lt1>
        <a:srgbClr val="FFFFFF"/>
      </a:lt1>
      <a:dk2>
        <a:srgbClr val="000000"/>
      </a:dk2>
      <a:lt2>
        <a:srgbClr val="DDDDDD"/>
      </a:lt2>
      <a:accent1>
        <a:srgbClr val="42A693"/>
      </a:accent1>
      <a:accent2>
        <a:srgbClr val="BDC761"/>
      </a:accent2>
      <a:accent3>
        <a:srgbClr val="FFFFFF"/>
      </a:accent3>
      <a:accent4>
        <a:srgbClr val="224036"/>
      </a:accent4>
      <a:accent5>
        <a:srgbClr val="B0D0C8"/>
      </a:accent5>
      <a:accent6>
        <a:srgbClr val="ABB457"/>
      </a:accent6>
      <a:hlink>
        <a:srgbClr val="91CB65"/>
      </a:hlink>
      <a:folHlink>
        <a:srgbClr val="749BD4"/>
      </a:folHlink>
    </a:clrScheme>
    <a:fontScheme name="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8 1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508ED2"/>
        </a:accent1>
        <a:accent2>
          <a:srgbClr val="B17FD7"/>
        </a:accent2>
        <a:accent3>
          <a:srgbClr val="FFFFFF"/>
        </a:accent3>
        <a:accent4>
          <a:srgbClr val="223C6B"/>
        </a:accent4>
        <a:accent5>
          <a:srgbClr val="B3C6E5"/>
        </a:accent5>
        <a:accent6>
          <a:srgbClr val="A072C3"/>
        </a:accent6>
        <a:hlink>
          <a:srgbClr val="A9C5DF"/>
        </a:hlink>
        <a:folHlink>
          <a:srgbClr val="D6D4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 2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42A693"/>
        </a:accent1>
        <a:accent2>
          <a:srgbClr val="BDC761"/>
        </a:accent2>
        <a:accent3>
          <a:srgbClr val="FFFFFF"/>
        </a:accent3>
        <a:accent4>
          <a:srgbClr val="224036"/>
        </a:accent4>
        <a:accent5>
          <a:srgbClr val="B0D0C8"/>
        </a:accent5>
        <a:accent6>
          <a:srgbClr val="ABB457"/>
        </a:accent6>
        <a:hlink>
          <a:srgbClr val="91CB65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8 3">
        <a:dk1>
          <a:srgbClr val="7B5437"/>
        </a:dk1>
        <a:lt1>
          <a:srgbClr val="FFFFFF"/>
        </a:lt1>
        <a:dk2>
          <a:srgbClr val="000000"/>
        </a:dk2>
        <a:lt2>
          <a:srgbClr val="DDDDDD"/>
        </a:lt2>
        <a:accent1>
          <a:srgbClr val="DA740E"/>
        </a:accent1>
        <a:accent2>
          <a:srgbClr val="E4C244"/>
        </a:accent2>
        <a:accent3>
          <a:srgbClr val="FFFFFF"/>
        </a:accent3>
        <a:accent4>
          <a:srgbClr val="68462D"/>
        </a:accent4>
        <a:accent5>
          <a:srgbClr val="EABCAA"/>
        </a:accent5>
        <a:accent6>
          <a:srgbClr val="CFB03D"/>
        </a:accent6>
        <a:hlink>
          <a:srgbClr val="C3D15F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225TGp_natural_light_v2</Template>
  <TotalTime>3880</TotalTime>
  <Words>1695</Words>
  <Application>Microsoft Office PowerPoint</Application>
  <PresentationFormat>如螢幕大小 (4:3)</PresentationFormat>
  <Paragraphs>339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2" baseType="lpstr">
      <vt:lpstr>Microsoft YaHei UI</vt:lpstr>
      <vt:lpstr>微軟正黑體</vt:lpstr>
      <vt:lpstr>新細明體</vt:lpstr>
      <vt:lpstr>標楷體</vt:lpstr>
      <vt:lpstr>Arial</vt:lpstr>
      <vt:lpstr>Century Gothic</vt:lpstr>
      <vt:lpstr>Georgia</vt:lpstr>
      <vt:lpstr>Symbol</vt:lpstr>
      <vt:lpstr>Times New Roman</vt:lpstr>
      <vt:lpstr>Verdana</vt:lpstr>
      <vt:lpstr>Wingdings</vt:lpstr>
      <vt:lpstr>08</vt:lpstr>
      <vt:lpstr>資源與環境管理  Section 2： 環境經濟學概論</vt:lpstr>
      <vt:lpstr>目錄</vt:lpstr>
      <vt:lpstr>前言</vt:lpstr>
      <vt:lpstr>前言</vt:lpstr>
      <vt:lpstr>自然資源的分類(1)</vt:lpstr>
      <vt:lpstr>自然資源</vt:lpstr>
      <vt:lpstr>自然資源的分類(2)</vt:lpstr>
      <vt:lpstr>可回收資源</vt:lpstr>
      <vt:lpstr>各國環境標誌</vt:lpstr>
      <vt:lpstr>經濟社會與自然環境</vt:lpstr>
      <vt:lpstr>與經濟學的差異</vt:lpstr>
      <vt:lpstr>資源與資源 稀少性的概念</vt:lpstr>
      <vt:lpstr>資源的概念</vt:lpstr>
      <vt:lpstr>Case Study 1.1</vt:lpstr>
      <vt:lpstr>稀少性之經濟意涵</vt:lpstr>
      <vt:lpstr>經濟過程的架構(1)</vt:lpstr>
      <vt:lpstr>經濟過程的架構(2)</vt:lpstr>
      <vt:lpstr>範例應用</vt:lpstr>
      <vt:lpstr>資源稀少性、 經濟效率與市場：</vt:lpstr>
      <vt:lpstr>基本假設</vt:lpstr>
      <vt:lpstr>需求、供給與市場價格</vt:lpstr>
      <vt:lpstr>柏拉圖最適(Pareto Optimum)</vt:lpstr>
      <vt:lpstr>柏拉圖最適(Pareto Optimum)</vt:lpstr>
      <vt:lpstr>以產品價格衡量資源稀少性</vt:lpstr>
      <vt:lpstr>以產品價格衡量資源稀少性(1)</vt:lpstr>
      <vt:lpstr>以產品價格衡量資源稀少性(2)</vt:lpstr>
      <vt:lpstr>以產品價格衡量資源稀少性(3)</vt:lpstr>
      <vt:lpstr>PowerPoint 簡報</vt:lpstr>
      <vt:lpstr>資源錯誤配置</vt:lpstr>
      <vt:lpstr>以產品價格衡量資源稀少性(4)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</dc:title>
  <dc:creator>林幸樺</dc:creator>
  <cp:lastModifiedBy>carol</cp:lastModifiedBy>
  <cp:revision>424</cp:revision>
  <dcterms:created xsi:type="dcterms:W3CDTF">2009-07-31T06:24:04Z</dcterms:created>
  <dcterms:modified xsi:type="dcterms:W3CDTF">2015-06-30T07:10:45Z</dcterms:modified>
</cp:coreProperties>
</file>