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F5F5F"/>
    <a:srgbClr val="4A1B1A"/>
    <a:srgbClr val="782C2A"/>
    <a:srgbClr val="7E5B40"/>
    <a:srgbClr val="715B4D"/>
    <a:srgbClr val="695855"/>
    <a:srgbClr val="4D4D4D"/>
    <a:srgbClr val="996633"/>
    <a:srgbClr val="6C6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49" d="100"/>
          <a:sy n="149" d="100"/>
        </p:scale>
        <p:origin x="1476" y="114"/>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47BDD-82C0-42AD-A055-5E924B5476BD}" type="datetimeFigureOut">
              <a:rPr lang="zh-TW" altLang="en-US" smtClean="0"/>
              <a:t>2014/9/16</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96762-C46E-44DE-B13D-42129292BFD3}" type="slidenum">
              <a:rPr lang="zh-TW" altLang="en-US" smtClean="0"/>
              <a:t>‹#›</a:t>
            </a:fld>
            <a:endParaRPr lang="zh-TW" altLang="en-US"/>
          </a:p>
        </p:txBody>
      </p:sp>
    </p:spTree>
    <p:extLst>
      <p:ext uri="{BB962C8B-B14F-4D97-AF65-F5344CB8AC3E}">
        <p14:creationId xmlns:p14="http://schemas.microsoft.com/office/powerpoint/2010/main" val="48661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6396762-C46E-44DE-B13D-42129292BFD3}" type="slidenum">
              <a:rPr lang="zh-TW" altLang="en-US" smtClean="0"/>
              <a:t>13</a:t>
            </a:fld>
            <a:endParaRPr lang="zh-TW" altLang="en-US"/>
          </a:p>
        </p:txBody>
      </p:sp>
    </p:spTree>
    <p:extLst>
      <p:ext uri="{BB962C8B-B14F-4D97-AF65-F5344CB8AC3E}">
        <p14:creationId xmlns:p14="http://schemas.microsoft.com/office/powerpoint/2010/main" val="962753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350" y="1724696"/>
            <a:ext cx="5829300" cy="757907"/>
          </a:xfrm>
        </p:spPr>
        <p:txBody>
          <a:bodyPr/>
          <a:lstStyle>
            <a:lvl1pPr>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028700" y="2266578"/>
            <a:ext cx="4800600" cy="593204"/>
          </a:xfrm>
        </p:spPr>
        <p:txBody>
          <a:bodyPr/>
          <a:lstStyle>
            <a:lvl1pPr marL="0" indent="0" algn="ctr">
              <a:buNone/>
              <a:defRPr>
                <a:solidFill>
                  <a:srgbClr val="6C635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C97887E2-063B-4F6C-A3A6-4EAAD3C5247F}" type="datetime1">
              <a:rPr lang="en-US" altLang="zh-TW"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A9957-6C64-44D4-B360-CF457B51FDFA}" type="slidenum">
              <a:rPr lang="en-US" smtClean="0"/>
              <a:t>‹#›</a:t>
            </a:fld>
            <a:endParaRPr lang="en-US"/>
          </a:p>
        </p:txBody>
      </p:sp>
    </p:spTree>
    <p:extLst>
      <p:ext uri="{BB962C8B-B14F-4D97-AF65-F5344CB8AC3E}">
        <p14:creationId xmlns:p14="http://schemas.microsoft.com/office/powerpoint/2010/main" val="37449539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B4BDE01-8924-42A9-BBE7-D1383C43C860}" type="datetime1">
              <a:rPr lang="en-US" altLang="zh-TW"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A9957-6C64-44D4-B360-CF457B51FDFA}" type="slidenum">
              <a:rPr lang="en-US" smtClean="0"/>
              <a:t>‹#›</a:t>
            </a:fld>
            <a:endParaRPr lang="en-US"/>
          </a:p>
        </p:txBody>
      </p:sp>
    </p:spTree>
    <p:extLst>
      <p:ext uri="{BB962C8B-B14F-4D97-AF65-F5344CB8AC3E}">
        <p14:creationId xmlns:p14="http://schemas.microsoft.com/office/powerpoint/2010/main" val="928397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a:t>
            </a:r>
            <a:endParaRPr lang="en-US" dirty="0"/>
          </a:p>
        </p:txBody>
      </p:sp>
      <p:sp>
        <p:nvSpPr>
          <p:cNvPr id="3" name="Content Placeholder 2"/>
          <p:cNvSpPr>
            <a:spLocks noGrp="1"/>
          </p:cNvSpPr>
          <p:nvPr>
            <p:ph idx="1"/>
          </p:nvPr>
        </p:nvSpPr>
        <p:spPr/>
        <p:txBody>
          <a:bodyPr/>
          <a:lstStyle>
            <a:lvl2pPr>
              <a:defRPr>
                <a:solidFill>
                  <a:srgbClr val="4A1B1A"/>
                </a:solidFill>
              </a:defRPr>
            </a:lvl2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CF37A5E3-D0B9-4D1B-865F-9DAB7B941653}" type="datetime1">
              <a:rPr lang="en-US" altLang="zh-TW" smtClean="0"/>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lvl1pPr>
          </a:lstStyle>
          <a:p>
            <a:fld id="{437A9957-6C64-44D4-B360-CF457B51FDFA}" type="slidenum">
              <a:rPr lang="en-US" smtClean="0"/>
              <a:pPr/>
              <a:t>‹#›</a:t>
            </a:fld>
            <a:endParaRPr lang="en-US"/>
          </a:p>
        </p:txBody>
      </p:sp>
    </p:spTree>
    <p:extLst>
      <p:ext uri="{BB962C8B-B14F-4D97-AF65-F5344CB8AC3E}">
        <p14:creationId xmlns:p14="http://schemas.microsoft.com/office/powerpoint/2010/main" val="27703253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CA" dirty="0" err="1" smtClean="0"/>
              <a:t>Title</a:t>
            </a:r>
            <a:endParaRPr lang="en-US" dirty="0"/>
          </a:p>
        </p:txBody>
      </p:sp>
      <p:sp>
        <p:nvSpPr>
          <p:cNvPr id="3" name="Content Placeholder 2"/>
          <p:cNvSpPr>
            <a:spLocks noGrp="1"/>
          </p:cNvSpPr>
          <p:nvPr>
            <p:ph sz="half" idx="1"/>
          </p:nvPr>
        </p:nvSpPr>
        <p:spPr>
          <a:xfrm>
            <a:off x="342900" y="1275606"/>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3486150" y="1275606"/>
            <a:ext cx="302895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2765A530-E5D9-44B1-9995-D85753FDB6B7}" type="datetime1">
              <a:rPr lang="en-US" altLang="zh-TW" smtClean="0"/>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A9957-6C64-44D4-B360-CF457B51FDFA}" type="slidenum">
              <a:rPr lang="en-US" smtClean="0"/>
              <a:t>‹#›</a:t>
            </a:fld>
            <a:endParaRPr lang="en-US"/>
          </a:p>
        </p:txBody>
      </p:sp>
    </p:spTree>
    <p:extLst>
      <p:ext uri="{BB962C8B-B14F-4D97-AF65-F5344CB8AC3E}">
        <p14:creationId xmlns:p14="http://schemas.microsoft.com/office/powerpoint/2010/main" val="23830503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rgbClr val="6C6352"/>
                </a:solidFill>
              </a:defRPr>
            </a:lvl1pPr>
          </a:lstStyle>
          <a:p>
            <a:fld id="{0463A682-EBB6-4295-9FA7-B73FFB42B958}" type="datetime1">
              <a:rPr lang="en-US" altLang="zh-TW" smtClean="0"/>
              <a:t>9/16/2014</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rgbClr val="6C6352"/>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rgbClr val="6C6352"/>
                </a:solidFill>
              </a:defRPr>
            </a:lvl1pPr>
          </a:lstStyle>
          <a:p>
            <a:fld id="{437A9957-6C64-44D4-B360-CF457B51FDFA}" type="slidenum">
              <a:rPr lang="en-US" smtClean="0"/>
              <a:pPr/>
              <a:t>‹#›</a:t>
            </a:fld>
            <a:endParaRPr lang="en-US"/>
          </a:p>
        </p:txBody>
      </p:sp>
    </p:spTree>
    <p:extLst>
      <p:ext uri="{BB962C8B-B14F-4D97-AF65-F5344CB8AC3E}">
        <p14:creationId xmlns:p14="http://schemas.microsoft.com/office/powerpoint/2010/main" val="23475553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Lst>
  <p:timing>
    <p:tnLst>
      <p:par>
        <p:cTn id="1" dur="indefinite" restart="never" nodeType="tmRoot"/>
      </p:par>
    </p:tnLst>
  </p:timing>
  <p:hf hdr="0" ftr="0" dt="0"/>
  <p:txStyles>
    <p:titleStyle>
      <a:lvl1pPr algn="ctr" defTabSz="685800" rtl="0" eaLnBrk="1" latinLnBrk="0" hangingPunct="1">
        <a:spcBef>
          <a:spcPct val="0"/>
        </a:spcBef>
        <a:buNone/>
        <a:defRPr sz="3300" b="1" kern="1200" baseline="0">
          <a:solidFill>
            <a:srgbClr val="5C0000"/>
          </a:solidFill>
          <a:latin typeface="Calibri" panose="020F0502020204030204" pitchFamily="34" charset="0"/>
          <a:ea typeface="微軟正黑體" panose="020B0604030504040204" pitchFamily="34" charset="-120"/>
          <a:cs typeface="+mj-cs"/>
        </a:defRPr>
      </a:lvl1pPr>
    </p:titleStyle>
    <p:bodyStyle>
      <a:lvl1pPr marL="257175" indent="-257175" algn="l" defTabSz="685800" rtl="0" eaLnBrk="1" latinLnBrk="0" hangingPunct="1">
        <a:spcBef>
          <a:spcPct val="20000"/>
        </a:spcBef>
        <a:buFont typeface="Wingdings 2" panose="05020102010507070707" pitchFamily="18" charset="2"/>
        <a:buChar char="õ"/>
        <a:defRPr sz="2400" b="1" kern="1200" baseline="0">
          <a:solidFill>
            <a:schemeClr val="tx1"/>
          </a:solidFill>
          <a:latin typeface="Calibri" panose="020F0502020204030204" pitchFamily="34" charset="0"/>
          <a:ea typeface="微軟正黑體" panose="020B0604030504040204" pitchFamily="34" charset="-120"/>
          <a:cs typeface="+mn-cs"/>
        </a:defRPr>
      </a:lvl1pPr>
      <a:lvl2pPr marL="557213" indent="-214313" algn="l" defTabSz="685800" rtl="0" eaLnBrk="1" latinLnBrk="0" hangingPunct="1">
        <a:spcBef>
          <a:spcPct val="20000"/>
        </a:spcBef>
        <a:buClr>
          <a:schemeClr val="bg2">
            <a:lumMod val="25000"/>
          </a:schemeClr>
        </a:buClr>
        <a:buFont typeface="Wingdings 2" panose="05020102010507070707" pitchFamily="18" charset="2"/>
        <a:buChar char="ï"/>
        <a:defRPr sz="2100" b="1" kern="1200" baseline="0">
          <a:solidFill>
            <a:schemeClr val="accent2">
              <a:lumMod val="50000"/>
            </a:schemeClr>
          </a:solidFill>
          <a:latin typeface="Calibri" panose="020F0502020204030204" pitchFamily="34" charset="0"/>
          <a:ea typeface="微軟正黑體" panose="020B0604030504040204" pitchFamily="34" charset="-120"/>
          <a:cs typeface="+mn-cs"/>
        </a:defRPr>
      </a:lvl2pPr>
      <a:lvl3pPr marL="857250" indent="-171450" algn="l" defTabSz="685800" rtl="0" eaLnBrk="1" latinLnBrk="0" hangingPunct="1">
        <a:spcBef>
          <a:spcPct val="20000"/>
        </a:spcBef>
        <a:buClr>
          <a:schemeClr val="accent6">
            <a:lumMod val="50000"/>
          </a:schemeClr>
        </a:buClr>
        <a:buFont typeface="Wingdings" panose="05000000000000000000" pitchFamily="2" charset="2"/>
        <a:buChar char=""/>
        <a:defRPr sz="1800" b="1" kern="1200" baseline="0">
          <a:solidFill>
            <a:srgbClr val="6C6352"/>
          </a:solidFill>
          <a:latin typeface="Calibri" panose="020F0502020204030204" pitchFamily="34" charset="0"/>
          <a:ea typeface="微軟正黑體" panose="020B0604030504040204" pitchFamily="34" charset="-120"/>
          <a:cs typeface="+mn-cs"/>
        </a:defRPr>
      </a:lvl3pPr>
      <a:lvl4pPr marL="1200150" indent="-171450" algn="l" defTabSz="685800" rtl="0" eaLnBrk="1" latinLnBrk="0" hangingPunct="1">
        <a:spcBef>
          <a:spcPct val="20000"/>
        </a:spcBef>
        <a:buClr>
          <a:schemeClr val="bg2">
            <a:lumMod val="25000"/>
          </a:schemeClr>
        </a:buClr>
        <a:buFont typeface="Arial" pitchFamily="34" charset="0"/>
        <a:buChar char="–"/>
        <a:defRPr sz="1500" b="1" kern="1200" baseline="0">
          <a:solidFill>
            <a:schemeClr val="accent6">
              <a:lumMod val="50000"/>
            </a:schemeClr>
          </a:solidFill>
          <a:latin typeface="Calibri" panose="020F0502020204030204" pitchFamily="34" charset="0"/>
          <a:ea typeface="微軟正黑體" panose="020B0604030504040204" pitchFamily="34" charset="-120"/>
          <a:cs typeface="+mn-cs"/>
        </a:defRPr>
      </a:lvl4pPr>
      <a:lvl5pPr marL="1543050" indent="-171450" algn="l" defTabSz="685800" rtl="0" eaLnBrk="1" latinLnBrk="0" hangingPunct="1">
        <a:spcBef>
          <a:spcPct val="20000"/>
        </a:spcBef>
        <a:buFont typeface="Arial" pitchFamily="34" charset="0"/>
        <a:buChar char="»"/>
        <a:defRPr sz="1500" b="1" kern="1200" baseline="0">
          <a:solidFill>
            <a:srgbClr val="6C6352"/>
          </a:solidFill>
          <a:latin typeface="Calibri" panose="020F0502020204030204" pitchFamily="34" charset="0"/>
          <a:ea typeface="微軟正黑體" panose="020B0604030504040204" pitchFamily="34" charset="-12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000" dirty="0" smtClean="0">
                <a:ea typeface="微軟正黑體" panose="020B0604030504040204" pitchFamily="34" charset="-120"/>
              </a:rPr>
              <a:t>SWOT </a:t>
            </a:r>
            <a:r>
              <a:rPr lang="zh-TW" altLang="en-US" sz="5000" dirty="0" smtClean="0">
                <a:ea typeface="微軟正黑體" panose="020B0604030504040204" pitchFamily="34" charset="-120"/>
              </a:rPr>
              <a:t>分析</a:t>
            </a:r>
            <a:endParaRPr lang="en-US" sz="5000" dirty="0">
              <a:ea typeface="微軟正黑體" panose="020B0604030504040204" pitchFamily="34" charset="-120"/>
            </a:endParaRPr>
          </a:p>
        </p:txBody>
      </p:sp>
      <p:sp>
        <p:nvSpPr>
          <p:cNvPr id="3" name="Subtitle 2"/>
          <p:cNvSpPr>
            <a:spLocks noGrp="1"/>
          </p:cNvSpPr>
          <p:nvPr>
            <p:ph type="subTitle" idx="1"/>
          </p:nvPr>
        </p:nvSpPr>
        <p:spPr/>
        <p:txBody>
          <a:bodyPr>
            <a:noAutofit/>
          </a:bodyPr>
          <a:lstStyle/>
          <a:p>
            <a:r>
              <a:rPr lang="en-US" altLang="zh-TW" sz="3600" dirty="0" smtClean="0"/>
              <a:t>(</a:t>
            </a:r>
            <a:r>
              <a:rPr lang="en-US" sz="3600" dirty="0" smtClean="0"/>
              <a:t>SWOT Analysis</a:t>
            </a:r>
            <a:r>
              <a:rPr lang="en-US" altLang="zh-TW" sz="3600" dirty="0" smtClean="0"/>
              <a:t>)</a:t>
            </a:r>
            <a:endParaRPr lang="en-US" sz="3600" dirty="0"/>
          </a:p>
        </p:txBody>
      </p:sp>
    </p:spTree>
    <p:extLst>
      <p:ext uri="{BB962C8B-B14F-4D97-AF65-F5344CB8AC3E}">
        <p14:creationId xmlns:p14="http://schemas.microsoft.com/office/powerpoint/2010/main" val="115090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SWOT</a:t>
            </a:r>
            <a:r>
              <a:rPr lang="zh-TW" altLang="en-US" dirty="0"/>
              <a:t>分析實例</a:t>
            </a:r>
            <a:r>
              <a:rPr lang="en-US" altLang="zh-TW" dirty="0"/>
              <a:t>(</a:t>
            </a:r>
            <a:r>
              <a:rPr lang="en-US" altLang="zh-TW" dirty="0" smtClean="0"/>
              <a:t>IV)</a:t>
            </a:r>
            <a:endParaRPr lang="zh-TW" altLang="en-US" dirty="0"/>
          </a:p>
        </p:txBody>
      </p:sp>
      <p:sp>
        <p:nvSpPr>
          <p:cNvPr id="3" name="內容版面配置區 2"/>
          <p:cNvSpPr>
            <a:spLocks noGrp="1"/>
          </p:cNvSpPr>
          <p:nvPr>
            <p:ph idx="1"/>
          </p:nvPr>
        </p:nvSpPr>
        <p:spPr>
          <a:xfrm>
            <a:off x="342900" y="1063230"/>
            <a:ext cx="6172200" cy="3956792"/>
          </a:xfrm>
        </p:spPr>
        <p:txBody>
          <a:bodyPr>
            <a:normAutofit fontScale="85000" lnSpcReduction="10000"/>
          </a:bodyPr>
          <a:lstStyle/>
          <a:p>
            <a:r>
              <a:rPr lang="zh-TW" altLang="en-US" dirty="0" smtClean="0"/>
              <a:t>沃爾瑪</a:t>
            </a:r>
            <a:r>
              <a:rPr lang="en-US" altLang="zh-TW" dirty="0" smtClean="0"/>
              <a:t>(</a:t>
            </a:r>
            <a:r>
              <a:rPr lang="en-US" altLang="zh-TW" dirty="0"/>
              <a:t>Wal-Mart)SWOT</a:t>
            </a:r>
            <a:r>
              <a:rPr lang="zh-TW" altLang="en-US" dirty="0" smtClean="0"/>
              <a:t>分析</a:t>
            </a:r>
            <a:endParaRPr lang="en-US" altLang="zh-TW" dirty="0" smtClean="0"/>
          </a:p>
          <a:p>
            <a:pPr lvl="1"/>
            <a:r>
              <a:rPr lang="zh-TW" altLang="en-US" sz="2400" dirty="0"/>
              <a:t>優勢</a:t>
            </a:r>
            <a:r>
              <a:rPr lang="en-US" altLang="zh-TW" sz="2400" dirty="0" smtClean="0"/>
              <a:t>Strengths</a:t>
            </a:r>
          </a:p>
          <a:p>
            <a:pPr lvl="2"/>
            <a:r>
              <a:rPr lang="zh-TW" altLang="en-US" sz="2000" dirty="0" smtClean="0"/>
              <a:t>沃</a:t>
            </a:r>
            <a:r>
              <a:rPr lang="zh-TW" altLang="en-US" sz="2000" dirty="0"/>
              <a:t>爾瑪是著名的零售業品牌，它以物美價廉、貨物繁多和一站式購物而聞名</a:t>
            </a:r>
            <a:r>
              <a:rPr lang="zh-TW" altLang="en-US" sz="2000" dirty="0" smtClean="0"/>
              <a:t>。</a:t>
            </a:r>
            <a:endParaRPr lang="en-US" altLang="zh-TW" sz="2000" dirty="0" smtClean="0"/>
          </a:p>
          <a:p>
            <a:pPr lvl="2"/>
            <a:r>
              <a:rPr lang="zh-TW" altLang="en-US" sz="2000" dirty="0" smtClean="0"/>
              <a:t>沃</a:t>
            </a:r>
            <a:r>
              <a:rPr lang="zh-TW" altLang="en-US" sz="2000" dirty="0"/>
              <a:t>爾瑪的銷售額在近年內有明顯增長</a:t>
            </a:r>
            <a:r>
              <a:rPr lang="en-US" altLang="zh-TW" sz="2000" dirty="0"/>
              <a:t>,</a:t>
            </a:r>
            <a:r>
              <a:rPr lang="zh-TW" altLang="en-US" sz="2000" dirty="0"/>
              <a:t>並且在全球化的範圍內進行</a:t>
            </a:r>
            <a:r>
              <a:rPr lang="zh-TW" altLang="en-US" sz="2000" dirty="0" smtClean="0"/>
              <a:t>擴張。</a:t>
            </a:r>
            <a:r>
              <a:rPr lang="en-US" altLang="zh-TW" sz="2000" dirty="0" smtClean="0"/>
              <a:t>(</a:t>
            </a:r>
            <a:r>
              <a:rPr lang="zh-TW" altLang="en-US" sz="2000" dirty="0"/>
              <a:t>例如</a:t>
            </a:r>
            <a:r>
              <a:rPr lang="en-US" altLang="zh-TW" sz="2000" dirty="0"/>
              <a:t>,</a:t>
            </a:r>
            <a:r>
              <a:rPr lang="zh-TW" altLang="en-US" sz="2000" dirty="0"/>
              <a:t>它收購了英國的零售商</a:t>
            </a:r>
            <a:r>
              <a:rPr lang="en-US" altLang="zh-TW" sz="2000" dirty="0"/>
              <a:t>ASDA</a:t>
            </a:r>
            <a:r>
              <a:rPr lang="en-US" altLang="zh-TW" sz="2000" dirty="0" smtClean="0"/>
              <a:t>)</a:t>
            </a:r>
          </a:p>
          <a:p>
            <a:pPr lvl="2"/>
            <a:r>
              <a:rPr lang="zh-TW" altLang="en-US" sz="2000" dirty="0" smtClean="0"/>
              <a:t>沃</a:t>
            </a:r>
            <a:r>
              <a:rPr lang="zh-TW" altLang="en-US" sz="2000" dirty="0"/>
              <a:t>爾瑪的一個核心競爭力是由先進的資訊技術所支持的國際化物流</a:t>
            </a:r>
            <a:r>
              <a:rPr lang="zh-TW" altLang="en-US" sz="2000" dirty="0" smtClean="0"/>
              <a:t>系統。例如</a:t>
            </a:r>
            <a:r>
              <a:rPr lang="en-US" altLang="zh-TW" sz="2000" dirty="0"/>
              <a:t>, </a:t>
            </a:r>
            <a:r>
              <a:rPr lang="zh-TW" altLang="en-US" sz="2000" dirty="0"/>
              <a:t>在該系統支援下</a:t>
            </a:r>
            <a:r>
              <a:rPr lang="en-US" altLang="zh-TW" sz="2000" dirty="0"/>
              <a:t>,</a:t>
            </a:r>
            <a:r>
              <a:rPr lang="zh-TW" altLang="en-US" sz="2000" dirty="0"/>
              <a:t>每一件商品在全國範圍內的每一間賣場的運輸、銷售、儲存等物流資訊都可以清晰地看到。資訊技術同時也加強了沃爾瑪高效的採購過程</a:t>
            </a:r>
            <a:r>
              <a:rPr lang="zh-TW" altLang="en-US" sz="2000" dirty="0" smtClean="0"/>
              <a:t>。</a:t>
            </a:r>
            <a:endParaRPr lang="en-US" altLang="zh-TW" sz="2000" dirty="0" smtClean="0"/>
          </a:p>
          <a:p>
            <a:pPr lvl="2"/>
            <a:r>
              <a:rPr lang="zh-TW" altLang="en-US" sz="2000" dirty="0" smtClean="0"/>
              <a:t>沃</a:t>
            </a:r>
            <a:r>
              <a:rPr lang="zh-TW" altLang="en-US" sz="2000" dirty="0"/>
              <a:t>爾瑪的一個焦點戰略是人力資源的開發和管理。優秀的人才是沃爾瑪在商業上成功的關鍵因素，為此沃爾瑪投入時間和金錢對優秀員工進行培訓並建立忠誠度</a:t>
            </a:r>
            <a:r>
              <a:rPr lang="zh-TW" altLang="en-US" sz="2000" dirty="0" smtClean="0"/>
              <a:t>。</a:t>
            </a:r>
            <a:endParaRPr lang="zh-TW" altLang="en-US" sz="2000" dirty="0"/>
          </a:p>
        </p:txBody>
      </p:sp>
      <p:sp>
        <p:nvSpPr>
          <p:cNvPr id="5" name="投影片編號版面配置區 4"/>
          <p:cNvSpPr>
            <a:spLocks noGrp="1"/>
          </p:cNvSpPr>
          <p:nvPr>
            <p:ph type="sldNum" sz="quarter" idx="12"/>
          </p:nvPr>
        </p:nvSpPr>
        <p:spPr/>
        <p:txBody>
          <a:bodyPr/>
          <a:lstStyle/>
          <a:p>
            <a:fld id="{437A9957-6C64-44D4-B360-CF457B51FDFA}" type="slidenum">
              <a:rPr lang="en-US" smtClean="0"/>
              <a:t>10</a:t>
            </a:fld>
            <a:endParaRPr lang="en-US"/>
          </a:p>
        </p:txBody>
      </p:sp>
    </p:spTree>
    <p:extLst>
      <p:ext uri="{BB962C8B-B14F-4D97-AF65-F5344CB8AC3E}">
        <p14:creationId xmlns:p14="http://schemas.microsoft.com/office/powerpoint/2010/main" val="28551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SWOT</a:t>
            </a:r>
            <a:r>
              <a:rPr lang="zh-TW" altLang="en-US" dirty="0"/>
              <a:t>分析實例</a:t>
            </a:r>
            <a:r>
              <a:rPr lang="en-US" altLang="zh-TW" dirty="0"/>
              <a:t>(IV)</a:t>
            </a:r>
            <a:endParaRPr lang="zh-TW" altLang="en-US" dirty="0"/>
          </a:p>
        </p:txBody>
      </p:sp>
      <p:sp>
        <p:nvSpPr>
          <p:cNvPr id="3" name="內容版面配置區 2"/>
          <p:cNvSpPr>
            <a:spLocks noGrp="1"/>
          </p:cNvSpPr>
          <p:nvPr>
            <p:ph idx="1"/>
          </p:nvPr>
        </p:nvSpPr>
        <p:spPr>
          <a:xfrm>
            <a:off x="342900" y="1200150"/>
            <a:ext cx="6172200" cy="3819871"/>
          </a:xfrm>
        </p:spPr>
        <p:txBody>
          <a:bodyPr>
            <a:normAutofit/>
          </a:bodyPr>
          <a:lstStyle/>
          <a:p>
            <a:r>
              <a:rPr lang="zh-TW" altLang="en-US" dirty="0"/>
              <a:t>沃爾瑪</a:t>
            </a:r>
            <a:r>
              <a:rPr lang="en-US" altLang="zh-TW" dirty="0"/>
              <a:t>(Wal-Mart)SWOT</a:t>
            </a:r>
            <a:r>
              <a:rPr lang="zh-TW" altLang="en-US" dirty="0" smtClean="0"/>
              <a:t>分析</a:t>
            </a:r>
            <a:r>
              <a:rPr lang="en-US" altLang="zh-TW" dirty="0" smtClean="0"/>
              <a:t>(</a:t>
            </a:r>
            <a:r>
              <a:rPr lang="zh-TW" altLang="en-US" dirty="0" smtClean="0"/>
              <a:t>續</a:t>
            </a:r>
            <a:r>
              <a:rPr lang="en-US" altLang="zh-TW" dirty="0" smtClean="0"/>
              <a:t>1)</a:t>
            </a:r>
            <a:endParaRPr lang="en-US" altLang="zh-TW" dirty="0"/>
          </a:p>
          <a:p>
            <a:pPr lvl="1"/>
            <a:r>
              <a:rPr lang="zh-TW" altLang="zh-TW" dirty="0"/>
              <a:t>劣勢</a:t>
            </a:r>
            <a:r>
              <a:rPr lang="en-US" altLang="zh-TW" dirty="0"/>
              <a:t>Weaknesses</a:t>
            </a:r>
            <a:endParaRPr lang="zh-TW" altLang="zh-TW" sz="2900" dirty="0"/>
          </a:p>
          <a:p>
            <a:pPr lvl="2"/>
            <a:r>
              <a:rPr lang="zh-TW" altLang="zh-TW" dirty="0"/>
              <a:t>沃爾瑪建立了世界上最大的食品零售帝國。儘管它在資訊技術上擁有優勢，但因為其巨大的業務拓展，這可能導致對某些領域的控制力不夠強。</a:t>
            </a:r>
            <a:endParaRPr lang="zh-TW" altLang="zh-TW" sz="2600" dirty="0"/>
          </a:p>
          <a:p>
            <a:pPr lvl="2"/>
            <a:r>
              <a:rPr lang="zh-TW" altLang="zh-TW" dirty="0"/>
              <a:t>因為沃爾瑪的商品涵蓋了服裝、食品等多個部門，它可能在適應性上比起更加專注於某一領域的競爭對手存在劣勢。</a:t>
            </a:r>
            <a:endParaRPr lang="zh-TW" altLang="zh-TW" sz="2600" dirty="0"/>
          </a:p>
          <a:p>
            <a:pPr lvl="2"/>
            <a:r>
              <a:rPr lang="zh-TW" altLang="zh-TW" dirty="0"/>
              <a:t>該公司是全球化的，但是目前只開拓了少數幾個國家的市場。</a:t>
            </a:r>
            <a:endParaRPr lang="zh-TW" altLang="zh-TW" sz="2600" dirty="0"/>
          </a:p>
          <a:p>
            <a:pPr lvl="1"/>
            <a:endParaRPr lang="zh-TW" altLang="en-US" dirty="0"/>
          </a:p>
        </p:txBody>
      </p:sp>
      <p:sp>
        <p:nvSpPr>
          <p:cNvPr id="7" name="投影片編號版面配置區 6"/>
          <p:cNvSpPr>
            <a:spLocks noGrp="1"/>
          </p:cNvSpPr>
          <p:nvPr>
            <p:ph type="sldNum" sz="quarter" idx="12"/>
          </p:nvPr>
        </p:nvSpPr>
        <p:spPr/>
        <p:txBody>
          <a:bodyPr/>
          <a:lstStyle/>
          <a:p>
            <a:fld id="{437A9957-6C64-44D4-B360-CF457B51FDFA}" type="slidenum">
              <a:rPr lang="en-US" smtClean="0"/>
              <a:t>11</a:t>
            </a:fld>
            <a:endParaRPr lang="en-US"/>
          </a:p>
        </p:txBody>
      </p:sp>
    </p:spTree>
    <p:extLst>
      <p:ext uri="{BB962C8B-B14F-4D97-AF65-F5344CB8AC3E}">
        <p14:creationId xmlns:p14="http://schemas.microsoft.com/office/powerpoint/2010/main" val="27839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SWOT</a:t>
            </a:r>
            <a:r>
              <a:rPr lang="zh-TW" altLang="en-US" dirty="0"/>
              <a:t>分析實例</a:t>
            </a:r>
            <a:r>
              <a:rPr lang="en-US" altLang="zh-TW" dirty="0"/>
              <a:t>(IV)</a:t>
            </a:r>
            <a:endParaRPr lang="zh-TW" altLang="en-US" dirty="0"/>
          </a:p>
        </p:txBody>
      </p:sp>
      <p:sp>
        <p:nvSpPr>
          <p:cNvPr id="3" name="內容版面配置區 2"/>
          <p:cNvSpPr>
            <a:spLocks noGrp="1"/>
          </p:cNvSpPr>
          <p:nvPr>
            <p:ph idx="1"/>
          </p:nvPr>
        </p:nvSpPr>
        <p:spPr>
          <a:xfrm>
            <a:off x="342900" y="1200150"/>
            <a:ext cx="6172200" cy="3819871"/>
          </a:xfrm>
        </p:spPr>
        <p:txBody>
          <a:bodyPr>
            <a:normAutofit/>
          </a:bodyPr>
          <a:lstStyle/>
          <a:p>
            <a:r>
              <a:rPr lang="zh-TW" altLang="en-US" dirty="0"/>
              <a:t>沃爾瑪</a:t>
            </a:r>
            <a:r>
              <a:rPr lang="en-US" altLang="zh-TW" dirty="0"/>
              <a:t>(Wal-Mart)SWOT</a:t>
            </a:r>
            <a:r>
              <a:rPr lang="zh-TW" altLang="en-US" dirty="0"/>
              <a:t>分析</a:t>
            </a:r>
            <a:r>
              <a:rPr lang="en-US" altLang="zh-TW" dirty="0"/>
              <a:t>(</a:t>
            </a:r>
            <a:r>
              <a:rPr lang="zh-TW" altLang="en-US" dirty="0" smtClean="0"/>
              <a:t>續</a:t>
            </a:r>
            <a:r>
              <a:rPr lang="en-US" altLang="zh-TW" dirty="0" smtClean="0"/>
              <a:t>2)</a:t>
            </a:r>
            <a:endParaRPr lang="en-US" altLang="zh-TW" dirty="0"/>
          </a:p>
          <a:p>
            <a:pPr lvl="1"/>
            <a:r>
              <a:rPr lang="zh-TW" altLang="zh-TW" dirty="0"/>
              <a:t>機會</a:t>
            </a:r>
            <a:r>
              <a:rPr lang="en-US" altLang="zh-TW" dirty="0"/>
              <a:t>Opportunities</a:t>
            </a:r>
            <a:endParaRPr lang="zh-TW" altLang="zh-TW" dirty="0"/>
          </a:p>
          <a:p>
            <a:pPr lvl="2"/>
            <a:r>
              <a:rPr lang="zh-TW" altLang="en-US" dirty="0"/>
              <a:t>採取收購、合併或者戰略聯盟的方式與其他國際零售商合作，專注於歐洲或者大中華區等特定市場。</a:t>
            </a:r>
          </a:p>
          <a:p>
            <a:pPr lvl="2"/>
            <a:r>
              <a:rPr lang="zh-TW" altLang="en-US" dirty="0"/>
              <a:t>沃爾瑪的賣場當前只開設在在少數幾個國家內。因此，拓展</a:t>
            </a:r>
            <a:r>
              <a:rPr lang="zh-TW" altLang="en-US" dirty="0" smtClean="0"/>
              <a:t>市場</a:t>
            </a:r>
            <a:r>
              <a:rPr lang="en-US" altLang="zh-TW" dirty="0" smtClean="0"/>
              <a:t>(</a:t>
            </a:r>
            <a:r>
              <a:rPr lang="zh-TW" altLang="en-US" dirty="0" smtClean="0"/>
              <a:t>如</a:t>
            </a:r>
            <a:r>
              <a:rPr lang="zh-TW" altLang="en-US" dirty="0"/>
              <a:t>中國，</a:t>
            </a:r>
            <a:r>
              <a:rPr lang="zh-TW" altLang="en-US" dirty="0" smtClean="0"/>
              <a:t>印度</a:t>
            </a:r>
            <a:r>
              <a:rPr lang="en-US" altLang="zh-TW" dirty="0" smtClean="0"/>
              <a:t>)</a:t>
            </a:r>
            <a:r>
              <a:rPr lang="zh-TW" altLang="en-US" dirty="0" smtClean="0"/>
              <a:t>可以</a:t>
            </a:r>
            <a:r>
              <a:rPr lang="zh-TW" altLang="en-US" dirty="0"/>
              <a:t>帶來大量的機會。</a:t>
            </a:r>
          </a:p>
          <a:p>
            <a:pPr lvl="2"/>
            <a:r>
              <a:rPr lang="zh-TW" altLang="en-US" dirty="0"/>
              <a:t>沃爾瑪可以通過新的商場地點和商場形式來獲得市場開發的機會。更接近消費者的商場和建立在購物中心內部的商店可以使過去僅僅是大型超市的經營方式變得多樣化。</a:t>
            </a:r>
          </a:p>
          <a:p>
            <a:pPr lvl="2"/>
            <a:r>
              <a:rPr lang="zh-TW" altLang="en-US" dirty="0"/>
              <a:t>沃爾瑪的機會存在于對現有大型超市戰略的堅持</a:t>
            </a:r>
            <a:r>
              <a:rPr lang="zh-TW" altLang="en-US" dirty="0" smtClean="0"/>
              <a:t>。</a:t>
            </a:r>
            <a:endParaRPr lang="zh-TW" altLang="en-US" dirty="0"/>
          </a:p>
        </p:txBody>
      </p:sp>
      <p:sp>
        <p:nvSpPr>
          <p:cNvPr id="5" name="投影片編號版面配置區 4"/>
          <p:cNvSpPr>
            <a:spLocks noGrp="1"/>
          </p:cNvSpPr>
          <p:nvPr>
            <p:ph type="sldNum" sz="quarter" idx="12"/>
          </p:nvPr>
        </p:nvSpPr>
        <p:spPr/>
        <p:txBody>
          <a:bodyPr/>
          <a:lstStyle/>
          <a:p>
            <a:fld id="{437A9957-6C64-44D4-B360-CF457B51FDFA}" type="slidenum">
              <a:rPr lang="en-US" smtClean="0"/>
              <a:t>12</a:t>
            </a:fld>
            <a:endParaRPr lang="en-US"/>
          </a:p>
        </p:txBody>
      </p:sp>
    </p:spTree>
    <p:extLst>
      <p:ext uri="{BB962C8B-B14F-4D97-AF65-F5344CB8AC3E}">
        <p14:creationId xmlns:p14="http://schemas.microsoft.com/office/powerpoint/2010/main" val="145554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SWOT</a:t>
            </a:r>
            <a:r>
              <a:rPr lang="zh-TW" altLang="en-US" dirty="0"/>
              <a:t>分析實例</a:t>
            </a:r>
            <a:r>
              <a:rPr lang="en-US" altLang="zh-TW" dirty="0"/>
              <a:t>(IV)</a:t>
            </a:r>
            <a:endParaRPr lang="zh-TW" altLang="en-US" dirty="0"/>
          </a:p>
        </p:txBody>
      </p:sp>
      <p:sp>
        <p:nvSpPr>
          <p:cNvPr id="3" name="內容版面配置區 2"/>
          <p:cNvSpPr>
            <a:spLocks noGrp="1"/>
          </p:cNvSpPr>
          <p:nvPr>
            <p:ph idx="1"/>
          </p:nvPr>
        </p:nvSpPr>
        <p:spPr>
          <a:xfrm>
            <a:off x="342900" y="1200150"/>
            <a:ext cx="6172200" cy="3819871"/>
          </a:xfrm>
        </p:spPr>
        <p:txBody>
          <a:bodyPr>
            <a:normAutofit/>
          </a:bodyPr>
          <a:lstStyle/>
          <a:p>
            <a:r>
              <a:rPr lang="zh-TW" altLang="en-US" dirty="0"/>
              <a:t>沃爾瑪</a:t>
            </a:r>
            <a:r>
              <a:rPr lang="en-US" altLang="zh-TW" dirty="0"/>
              <a:t>(Wal-Mart)SWOT</a:t>
            </a:r>
            <a:r>
              <a:rPr lang="zh-TW" altLang="en-US" dirty="0"/>
              <a:t>分析</a:t>
            </a:r>
            <a:r>
              <a:rPr lang="en-US" altLang="zh-TW" dirty="0"/>
              <a:t>(</a:t>
            </a:r>
            <a:r>
              <a:rPr lang="zh-TW" altLang="en-US" dirty="0" smtClean="0"/>
              <a:t>續</a:t>
            </a:r>
            <a:r>
              <a:rPr lang="en-US" altLang="zh-TW" dirty="0" smtClean="0"/>
              <a:t>3)</a:t>
            </a:r>
            <a:endParaRPr lang="en-US" altLang="zh-TW" dirty="0"/>
          </a:p>
          <a:p>
            <a:pPr lvl="1"/>
            <a:r>
              <a:rPr lang="zh-TW" altLang="en-US" dirty="0" smtClean="0"/>
              <a:t>威脅</a:t>
            </a:r>
            <a:r>
              <a:rPr lang="en-US" altLang="zh-TW" dirty="0"/>
              <a:t>Threats</a:t>
            </a:r>
          </a:p>
          <a:p>
            <a:pPr lvl="2"/>
            <a:r>
              <a:rPr lang="zh-TW" altLang="en-US" dirty="0" smtClean="0"/>
              <a:t>沃</a:t>
            </a:r>
            <a:r>
              <a:rPr lang="zh-TW" altLang="en-US" dirty="0"/>
              <a:t>爾瑪在零售業的領頭羊地位使其成為所有競爭對手</a:t>
            </a:r>
            <a:r>
              <a:rPr lang="zh-TW" altLang="en-US" dirty="0" smtClean="0"/>
              <a:t>的主要追趕目標</a:t>
            </a:r>
            <a:r>
              <a:rPr lang="zh-TW" altLang="en-US" dirty="0"/>
              <a:t>。</a:t>
            </a:r>
          </a:p>
          <a:p>
            <a:pPr lvl="2"/>
            <a:r>
              <a:rPr lang="zh-TW" altLang="en-US" dirty="0" smtClean="0"/>
              <a:t>沃</a:t>
            </a:r>
            <a:r>
              <a:rPr lang="zh-TW" altLang="en-US" dirty="0"/>
              <a:t>爾瑪的全球化戰略使其可能在其業務國家遇到政治上的問題。</a:t>
            </a:r>
          </a:p>
          <a:p>
            <a:pPr lvl="2"/>
            <a:r>
              <a:rPr lang="zh-TW" altLang="en-US" dirty="0" smtClean="0"/>
              <a:t>多種</a:t>
            </a:r>
            <a:r>
              <a:rPr lang="zh-TW" altLang="en-US" dirty="0"/>
              <a:t>消費品的成本趨向下降，原因是製造成本的降低。造成製造成本降低的主要原因是生產外</a:t>
            </a:r>
            <a:r>
              <a:rPr lang="zh-TW" altLang="en-US" dirty="0" smtClean="0"/>
              <a:t>包，朝向世界</a:t>
            </a:r>
            <a:r>
              <a:rPr lang="zh-TW" altLang="en-US" dirty="0"/>
              <a:t>上的低成本地區。這導致了價格競爭</a:t>
            </a:r>
            <a:r>
              <a:rPr lang="zh-TW" altLang="en-US" dirty="0" smtClean="0"/>
              <a:t>，惡性</a:t>
            </a:r>
            <a:r>
              <a:rPr lang="zh-TW" altLang="en-US" dirty="0"/>
              <a:t>價格競爭是一個威脅。</a:t>
            </a:r>
          </a:p>
          <a:p>
            <a:endParaRPr lang="zh-TW" altLang="en-US" dirty="0"/>
          </a:p>
        </p:txBody>
      </p:sp>
      <p:sp>
        <p:nvSpPr>
          <p:cNvPr id="5" name="投影片編號版面配置區 4"/>
          <p:cNvSpPr>
            <a:spLocks noGrp="1"/>
          </p:cNvSpPr>
          <p:nvPr>
            <p:ph type="sldNum" sz="quarter" idx="12"/>
          </p:nvPr>
        </p:nvSpPr>
        <p:spPr/>
        <p:txBody>
          <a:bodyPr/>
          <a:lstStyle/>
          <a:p>
            <a:fld id="{437A9957-6C64-44D4-B360-CF457B51FDFA}" type="slidenum">
              <a:rPr lang="en-US" smtClean="0"/>
              <a:t>13</a:t>
            </a:fld>
            <a:endParaRPr lang="en-US"/>
          </a:p>
        </p:txBody>
      </p:sp>
    </p:spTree>
    <p:extLst>
      <p:ext uri="{BB962C8B-B14F-4D97-AF65-F5344CB8AC3E}">
        <p14:creationId xmlns:p14="http://schemas.microsoft.com/office/powerpoint/2010/main" val="209439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SWOT</a:t>
            </a:r>
            <a:r>
              <a:rPr lang="zh-TW" altLang="en-US" dirty="0"/>
              <a:t>分析</a:t>
            </a:r>
            <a:endParaRPr lang="en-US" dirty="0"/>
          </a:p>
        </p:txBody>
      </p:sp>
      <p:sp>
        <p:nvSpPr>
          <p:cNvPr id="3" name="Content Placeholder 2"/>
          <p:cNvSpPr>
            <a:spLocks noGrp="1"/>
          </p:cNvSpPr>
          <p:nvPr>
            <p:ph idx="1"/>
          </p:nvPr>
        </p:nvSpPr>
        <p:spPr/>
        <p:txBody>
          <a:bodyPr/>
          <a:lstStyle/>
          <a:p>
            <a:r>
              <a:rPr lang="zh-TW" altLang="en-US" dirty="0"/>
              <a:t>緣起：來自企業管理理論中的策略性</a:t>
            </a:r>
            <a:r>
              <a:rPr lang="zh-TW" altLang="en-US" dirty="0" smtClean="0"/>
              <a:t>規劃</a:t>
            </a:r>
            <a:endParaRPr lang="en-US" altLang="zh-TW" dirty="0" smtClean="0"/>
          </a:p>
          <a:p>
            <a:r>
              <a:rPr lang="zh-TW" altLang="en-US" dirty="0" smtClean="0"/>
              <a:t>理論創立者：</a:t>
            </a:r>
            <a:r>
              <a:rPr lang="en-US" altLang="zh-TW" dirty="0" smtClean="0"/>
              <a:t>Albert Humphrey</a:t>
            </a:r>
          </a:p>
          <a:p>
            <a:r>
              <a:rPr lang="en-US" altLang="zh-TW" dirty="0" smtClean="0"/>
              <a:t>SWOT</a:t>
            </a:r>
            <a:r>
              <a:rPr lang="zh-TW" altLang="en-US" dirty="0" smtClean="0"/>
              <a:t>：四個英文字首的複合字</a:t>
            </a:r>
            <a:endParaRPr lang="en-US" altLang="zh-TW" dirty="0"/>
          </a:p>
          <a:p>
            <a:pPr lvl="1"/>
            <a:r>
              <a:rPr lang="en-US" altLang="zh-TW" u="sng" dirty="0" smtClean="0"/>
              <a:t>S</a:t>
            </a:r>
            <a:r>
              <a:rPr lang="en-US" altLang="zh-TW" dirty="0" smtClean="0"/>
              <a:t>trengths(</a:t>
            </a:r>
            <a:r>
              <a:rPr lang="zh-TW" altLang="en-US" dirty="0" smtClean="0"/>
              <a:t>優勢</a:t>
            </a:r>
            <a:r>
              <a:rPr lang="en-US" altLang="zh-TW" dirty="0" smtClean="0"/>
              <a:t>)</a:t>
            </a:r>
          </a:p>
          <a:p>
            <a:pPr lvl="1"/>
            <a:r>
              <a:rPr lang="en-US" altLang="zh-TW" u="sng" dirty="0" smtClean="0"/>
              <a:t>W</a:t>
            </a:r>
            <a:r>
              <a:rPr lang="en-US" altLang="zh-TW" dirty="0" smtClean="0"/>
              <a:t>eaknesses(</a:t>
            </a:r>
            <a:r>
              <a:rPr lang="zh-TW" altLang="en-US" dirty="0" smtClean="0"/>
              <a:t>劣勢</a:t>
            </a:r>
            <a:r>
              <a:rPr lang="en-US" altLang="zh-TW" dirty="0" smtClean="0"/>
              <a:t>)</a:t>
            </a:r>
          </a:p>
          <a:p>
            <a:pPr lvl="1"/>
            <a:r>
              <a:rPr lang="en-US" altLang="zh-TW" u="sng" dirty="0" smtClean="0"/>
              <a:t>O</a:t>
            </a:r>
            <a:r>
              <a:rPr lang="en-US" altLang="zh-TW" dirty="0" smtClean="0"/>
              <a:t>pportunities(</a:t>
            </a:r>
            <a:r>
              <a:rPr lang="zh-TW" altLang="en-US" dirty="0" smtClean="0"/>
              <a:t>機會</a:t>
            </a:r>
            <a:r>
              <a:rPr lang="en-US" altLang="zh-TW" dirty="0" smtClean="0"/>
              <a:t>)</a:t>
            </a:r>
          </a:p>
          <a:p>
            <a:pPr lvl="1"/>
            <a:r>
              <a:rPr lang="en-US" altLang="zh-TW" u="sng" dirty="0" smtClean="0"/>
              <a:t>T</a:t>
            </a:r>
            <a:r>
              <a:rPr lang="en-US" altLang="zh-TW" dirty="0" smtClean="0"/>
              <a:t>hreats(</a:t>
            </a:r>
            <a:r>
              <a:rPr lang="zh-TW" altLang="en-US" dirty="0" smtClean="0"/>
              <a:t>威脅</a:t>
            </a:r>
            <a:r>
              <a:rPr lang="en-US" altLang="zh-TW" dirty="0" smtClean="0"/>
              <a:t>)</a:t>
            </a:r>
          </a:p>
        </p:txBody>
      </p:sp>
      <p:sp>
        <p:nvSpPr>
          <p:cNvPr id="5" name="投影片編號版面配置區 4"/>
          <p:cNvSpPr>
            <a:spLocks noGrp="1"/>
          </p:cNvSpPr>
          <p:nvPr>
            <p:ph type="sldNum" sz="quarter" idx="12"/>
          </p:nvPr>
        </p:nvSpPr>
        <p:spPr/>
        <p:txBody>
          <a:bodyPr/>
          <a:lstStyle/>
          <a:p>
            <a:fld id="{437A9957-6C64-44D4-B360-CF457B51FDFA}" type="slidenum">
              <a:rPr lang="en-US" smtClean="0"/>
              <a:t>2</a:t>
            </a:fld>
            <a:endParaRPr lang="en-US"/>
          </a:p>
        </p:txBody>
      </p:sp>
    </p:spTree>
    <p:extLst>
      <p:ext uri="{BB962C8B-B14F-4D97-AF65-F5344CB8AC3E}">
        <p14:creationId xmlns:p14="http://schemas.microsoft.com/office/powerpoint/2010/main" val="198211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SWOT</a:t>
            </a:r>
            <a:r>
              <a:rPr lang="zh-TW" altLang="en-US" dirty="0" smtClean="0"/>
              <a:t>分析</a:t>
            </a:r>
            <a:endParaRPr lang="zh-TW" altLang="en-US" dirty="0"/>
          </a:p>
        </p:txBody>
      </p:sp>
      <p:sp>
        <p:nvSpPr>
          <p:cNvPr id="3" name="內容版面配置區 2"/>
          <p:cNvSpPr>
            <a:spLocks noGrp="1"/>
          </p:cNvSpPr>
          <p:nvPr>
            <p:ph idx="1"/>
          </p:nvPr>
        </p:nvSpPr>
        <p:spPr/>
        <p:txBody>
          <a:bodyPr/>
          <a:lstStyle/>
          <a:p>
            <a:r>
              <a:rPr lang="en-US" altLang="zh-TW" dirty="0" smtClean="0"/>
              <a:t>SWOT</a:t>
            </a:r>
            <a:r>
              <a:rPr lang="zh-TW" altLang="en-US" dirty="0" smtClean="0"/>
              <a:t>分析應用於產業分析，主要在於：</a:t>
            </a:r>
            <a:endParaRPr lang="en-US" altLang="zh-TW" dirty="0" smtClean="0"/>
          </a:p>
          <a:p>
            <a:pPr lvl="1"/>
            <a:r>
              <a:rPr lang="zh-TW" altLang="en-US" dirty="0" smtClean="0"/>
              <a:t>考量一企業組織的</a:t>
            </a:r>
            <a:r>
              <a:rPr lang="zh-TW" altLang="en-US" u="sng" dirty="0" smtClean="0"/>
              <a:t>內部條件的優勢與劣勢</a:t>
            </a:r>
            <a:r>
              <a:rPr lang="zh-TW" altLang="en-US" dirty="0" smtClean="0"/>
              <a:t>，是否有利於</a:t>
            </a:r>
            <a:r>
              <a:rPr lang="zh-TW" altLang="en-US" u="sng" dirty="0" smtClean="0"/>
              <a:t>產業內競爭</a:t>
            </a:r>
            <a:r>
              <a:rPr lang="zh-TW" altLang="en-US" dirty="0" smtClean="0"/>
              <a:t>；</a:t>
            </a:r>
            <a:endParaRPr lang="en-US" altLang="zh-TW" dirty="0" smtClean="0"/>
          </a:p>
          <a:p>
            <a:pPr lvl="1"/>
            <a:r>
              <a:rPr lang="zh-TW" altLang="en-US" u="sng" dirty="0" smtClean="0"/>
              <a:t>機會與威脅</a:t>
            </a:r>
            <a:r>
              <a:rPr lang="zh-TW" altLang="en-US" dirty="0" smtClean="0"/>
              <a:t>是針對</a:t>
            </a:r>
            <a:r>
              <a:rPr lang="zh-TW" altLang="en-US" u="sng" dirty="0" smtClean="0"/>
              <a:t>組織的外部環境</a:t>
            </a:r>
            <a:r>
              <a:rPr lang="zh-TW" altLang="en-US" dirty="0" smtClean="0"/>
              <a:t>進行探索，探討對產業</a:t>
            </a:r>
            <a:r>
              <a:rPr lang="zh-TW" altLang="en-US" u="sng" dirty="0" smtClean="0"/>
              <a:t>未來情勢演變</a:t>
            </a:r>
            <a:r>
              <a:rPr lang="zh-TW" altLang="en-US" dirty="0" smtClean="0"/>
              <a:t>的了解。</a:t>
            </a:r>
            <a:endParaRPr lang="en-US" altLang="zh-TW" dirty="0" smtClean="0"/>
          </a:p>
          <a:p>
            <a:r>
              <a:rPr lang="en-US" altLang="zh-TW" dirty="0" smtClean="0"/>
              <a:t>SWOT</a:t>
            </a:r>
            <a:r>
              <a:rPr lang="zh-TW" altLang="en-US" dirty="0" smtClean="0"/>
              <a:t>分析：</a:t>
            </a:r>
            <a:endParaRPr lang="en-US" altLang="zh-TW" dirty="0" smtClean="0"/>
          </a:p>
          <a:p>
            <a:pPr lvl="1"/>
            <a:r>
              <a:rPr lang="zh-TW" altLang="en-US" dirty="0" smtClean="0"/>
              <a:t>幫助分析者針對特定事項，分別就四個面向加以考量，分析利弊得失，找出確切的問題所在，並設計對策佳以應對。</a:t>
            </a:r>
            <a:endParaRPr lang="en-US" altLang="zh-TW" dirty="0" smtClean="0"/>
          </a:p>
        </p:txBody>
      </p:sp>
      <p:sp>
        <p:nvSpPr>
          <p:cNvPr id="5" name="投影片編號版面配置區 4"/>
          <p:cNvSpPr>
            <a:spLocks noGrp="1"/>
          </p:cNvSpPr>
          <p:nvPr>
            <p:ph type="sldNum" sz="quarter" idx="12"/>
          </p:nvPr>
        </p:nvSpPr>
        <p:spPr/>
        <p:txBody>
          <a:bodyPr/>
          <a:lstStyle/>
          <a:p>
            <a:fld id="{437A9957-6C64-44D4-B360-CF457B51FDFA}" type="slidenum">
              <a:rPr lang="en-US" smtClean="0"/>
              <a:t>3</a:t>
            </a:fld>
            <a:endParaRPr lang="en-US"/>
          </a:p>
        </p:txBody>
      </p:sp>
    </p:spTree>
    <p:extLst>
      <p:ext uri="{BB962C8B-B14F-4D97-AF65-F5344CB8AC3E}">
        <p14:creationId xmlns:p14="http://schemas.microsoft.com/office/powerpoint/2010/main" val="2153422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SWOT</a:t>
            </a:r>
            <a:r>
              <a:rPr lang="zh-TW" altLang="en-US" dirty="0" smtClean="0"/>
              <a:t>分析</a:t>
            </a:r>
            <a:endParaRPr lang="zh-TW" altLang="en-US" dirty="0"/>
          </a:p>
        </p:txBody>
      </p:sp>
      <p:sp>
        <p:nvSpPr>
          <p:cNvPr id="3" name="內容版面配置區 2"/>
          <p:cNvSpPr>
            <a:spLocks noGrp="1"/>
          </p:cNvSpPr>
          <p:nvPr>
            <p:ph idx="1"/>
          </p:nvPr>
        </p:nvSpPr>
        <p:spPr>
          <a:xfrm>
            <a:off x="342900" y="1090256"/>
            <a:ext cx="6172200" cy="3929766"/>
          </a:xfrm>
        </p:spPr>
        <p:txBody>
          <a:bodyPr/>
          <a:lstStyle/>
          <a:p>
            <a:r>
              <a:rPr lang="en-US" altLang="zh-TW" dirty="0" smtClean="0"/>
              <a:t>SWOT</a:t>
            </a:r>
            <a:r>
              <a:rPr lang="zh-TW" altLang="en-US" dirty="0" smtClean="0"/>
              <a:t>分析策略表</a:t>
            </a:r>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pPr marL="342900" lvl="1" indent="0">
              <a:buNone/>
            </a:pPr>
            <a:endParaRPr lang="en-US" altLang="zh-TW" dirty="0"/>
          </a:p>
          <a:p>
            <a:pPr marL="342900" lvl="1" indent="0">
              <a:buNone/>
            </a:pPr>
            <a:r>
              <a:rPr lang="en-US" altLang="zh-TW" sz="1800" dirty="0" smtClean="0">
                <a:solidFill>
                  <a:srgbClr val="0000FF"/>
                </a:solidFill>
              </a:rPr>
              <a:t>SO</a:t>
            </a:r>
            <a:r>
              <a:rPr lang="zh-TW" altLang="en-US" sz="1800" dirty="0" smtClean="0"/>
              <a:t>：使用優勢並利用機會、</a:t>
            </a:r>
            <a:r>
              <a:rPr lang="en-US" altLang="zh-TW" sz="1800" dirty="0" smtClean="0">
                <a:solidFill>
                  <a:srgbClr val="0000FF"/>
                </a:solidFill>
              </a:rPr>
              <a:t>WO</a:t>
            </a:r>
            <a:r>
              <a:rPr lang="zh-TW" altLang="en-US" sz="1800" dirty="0" smtClean="0"/>
              <a:t>：克服劣勢並利用機會</a:t>
            </a:r>
            <a:endParaRPr lang="en-US" altLang="zh-TW" sz="1800" dirty="0" smtClean="0"/>
          </a:p>
          <a:p>
            <a:pPr marL="342900" lvl="1" indent="0">
              <a:buNone/>
            </a:pPr>
            <a:r>
              <a:rPr lang="en-US" altLang="zh-TW" sz="1800" dirty="0" smtClean="0">
                <a:solidFill>
                  <a:srgbClr val="0000FF"/>
                </a:solidFill>
              </a:rPr>
              <a:t>ST</a:t>
            </a:r>
            <a:r>
              <a:rPr lang="zh-TW" altLang="en-US" sz="1800" dirty="0" smtClean="0"/>
              <a:t>：使用優勢且避免威脅、</a:t>
            </a:r>
            <a:r>
              <a:rPr lang="en-US" altLang="zh-TW" sz="1800" dirty="0" smtClean="0">
                <a:solidFill>
                  <a:srgbClr val="0000FF"/>
                </a:solidFill>
              </a:rPr>
              <a:t>WT</a:t>
            </a:r>
            <a:r>
              <a:rPr lang="zh-TW" altLang="en-US" sz="1800" dirty="0" smtClean="0"/>
              <a:t>：減少劣勢並避免威脅</a:t>
            </a:r>
            <a:endParaRPr lang="zh-TW" altLang="en-US" sz="1800" dirty="0"/>
          </a:p>
        </p:txBody>
      </p:sp>
      <p:graphicFrame>
        <p:nvGraphicFramePr>
          <p:cNvPr id="4" name="表格 3"/>
          <p:cNvGraphicFramePr>
            <a:graphicFrameLocks noGrp="1"/>
          </p:cNvGraphicFramePr>
          <p:nvPr>
            <p:extLst>
              <p:ext uri="{D42A27DB-BD31-4B8C-83A1-F6EECF244321}">
                <p14:modId xmlns:p14="http://schemas.microsoft.com/office/powerpoint/2010/main" val="2108376452"/>
              </p:ext>
            </p:extLst>
          </p:nvPr>
        </p:nvGraphicFramePr>
        <p:xfrm>
          <a:off x="692695" y="1635646"/>
          <a:ext cx="5472609" cy="2286000"/>
        </p:xfrm>
        <a:graphic>
          <a:graphicData uri="http://schemas.openxmlformats.org/drawingml/2006/table">
            <a:tbl>
              <a:tblPr firstRow="1" bandRow="1">
                <a:tableStyleId>{72833802-FEF1-4C79-8D5D-14CF1EAF98D9}</a:tableStyleId>
              </a:tblPr>
              <a:tblGrid>
                <a:gridCol w="1824203"/>
                <a:gridCol w="1824203"/>
                <a:gridCol w="1824203"/>
              </a:tblGrid>
              <a:tr h="742273">
                <a:tc>
                  <a:txBody>
                    <a:bodyPr/>
                    <a:lstStyle/>
                    <a:p>
                      <a:pPr algn="r"/>
                      <a:r>
                        <a:rPr lang="zh-TW" altLang="en-US" sz="1800" baseline="0" dirty="0" smtClean="0">
                          <a:solidFill>
                            <a:schemeClr val="tx1"/>
                          </a:solidFill>
                          <a:ea typeface="微軟正黑體" panose="020B0604030504040204" pitchFamily="34" charset="-120"/>
                        </a:rPr>
                        <a:t>內部因素</a:t>
                      </a:r>
                      <a:endParaRPr lang="en-US" altLang="zh-TW" sz="1800" baseline="0" dirty="0" smtClean="0">
                        <a:solidFill>
                          <a:schemeClr val="tx1"/>
                        </a:solidFill>
                        <a:ea typeface="微軟正黑體" panose="020B0604030504040204" pitchFamily="34" charset="-120"/>
                      </a:endParaRPr>
                    </a:p>
                    <a:p>
                      <a:pPr algn="l">
                        <a:spcBef>
                          <a:spcPts val="600"/>
                        </a:spcBef>
                      </a:pPr>
                      <a:r>
                        <a:rPr lang="zh-TW" altLang="en-US" sz="1800" baseline="0" dirty="0" smtClean="0">
                          <a:solidFill>
                            <a:schemeClr val="tx1"/>
                          </a:solidFill>
                          <a:ea typeface="微軟正黑體" panose="020B0604030504040204" pitchFamily="34" charset="-120"/>
                        </a:rPr>
                        <a:t>外部因素</a:t>
                      </a:r>
                      <a:endParaRPr lang="zh-TW" altLang="en-US" sz="1800" baseline="0" dirty="0">
                        <a:solidFill>
                          <a:schemeClr val="tx1"/>
                        </a:solidFill>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685800" rtl="0" eaLnBrk="1" latinLnBrk="0" hangingPunct="1"/>
                      <a:r>
                        <a:rPr lang="zh-TW" altLang="en-US" sz="2000" b="1" kern="1200" baseline="0" dirty="0" smtClean="0">
                          <a:solidFill>
                            <a:schemeClr val="tx1"/>
                          </a:solidFill>
                          <a:latin typeface="+mn-lt"/>
                          <a:ea typeface="微軟正黑體" panose="020B0604030504040204" pitchFamily="34" charset="-120"/>
                          <a:cs typeface="+mn-cs"/>
                        </a:rPr>
                        <a:t>列出內部</a:t>
                      </a:r>
                      <a:r>
                        <a:rPr lang="zh-TW" altLang="en-US" sz="2000" b="1" kern="1200" baseline="0" dirty="0" smtClean="0">
                          <a:solidFill>
                            <a:srgbClr val="0000FF"/>
                          </a:solidFill>
                          <a:latin typeface="+mn-lt"/>
                          <a:ea typeface="微軟正黑體" panose="020B0604030504040204" pitchFamily="34" charset="-120"/>
                          <a:cs typeface="+mn-cs"/>
                        </a:rPr>
                        <a:t>優勢</a:t>
                      </a:r>
                      <a:r>
                        <a:rPr lang="en-US" altLang="zh-TW" sz="2000" b="1" kern="1200" baseline="0" dirty="0" smtClean="0">
                          <a:solidFill>
                            <a:schemeClr val="tx1"/>
                          </a:solidFill>
                          <a:latin typeface="+mn-lt"/>
                          <a:ea typeface="微軟正黑體" panose="020B0604030504040204" pitchFamily="34" charset="-120"/>
                          <a:cs typeface="+mn-cs"/>
                        </a:rPr>
                        <a:t/>
                      </a:r>
                      <a:br>
                        <a:rPr lang="en-US" altLang="zh-TW" sz="2000" b="1" kern="1200" baseline="0" dirty="0" smtClean="0">
                          <a:solidFill>
                            <a:schemeClr val="tx1"/>
                          </a:solidFill>
                          <a:latin typeface="+mn-lt"/>
                          <a:ea typeface="微軟正黑體" panose="020B0604030504040204" pitchFamily="34" charset="-120"/>
                          <a:cs typeface="+mn-cs"/>
                        </a:rPr>
                      </a:br>
                      <a:r>
                        <a:rPr lang="en-US" altLang="zh-TW" sz="2400" b="1" kern="1200" baseline="0" dirty="0" smtClean="0">
                          <a:solidFill>
                            <a:srgbClr val="C00000"/>
                          </a:solidFill>
                          <a:latin typeface="+mn-lt"/>
                          <a:ea typeface="微軟正黑體" panose="020B0604030504040204" pitchFamily="34" charset="-120"/>
                          <a:cs typeface="+mn-cs"/>
                        </a:rPr>
                        <a:t>(S)</a:t>
                      </a:r>
                      <a:endParaRPr lang="zh-TW" altLang="en-US" sz="2400" b="1" kern="1200" baseline="0" dirty="0">
                        <a:solidFill>
                          <a:srgbClr val="C00000"/>
                        </a:solidFill>
                        <a:latin typeface="+mn-lt"/>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zh-TW" altLang="en-US" sz="2000" b="1" kern="1200" baseline="0" dirty="0" smtClean="0">
                          <a:solidFill>
                            <a:schemeClr val="tx1"/>
                          </a:solidFill>
                          <a:latin typeface="+mn-lt"/>
                          <a:ea typeface="微軟正黑體" panose="020B0604030504040204" pitchFamily="34" charset="-120"/>
                          <a:cs typeface="+mn-cs"/>
                        </a:rPr>
                        <a:t>列出內部</a:t>
                      </a:r>
                      <a:r>
                        <a:rPr lang="zh-TW" altLang="en-US" sz="2000" b="1" kern="1200" baseline="0" dirty="0" smtClean="0">
                          <a:solidFill>
                            <a:srgbClr val="0000FF"/>
                          </a:solidFill>
                          <a:latin typeface="+mn-lt"/>
                          <a:ea typeface="微軟正黑體" panose="020B0604030504040204" pitchFamily="34" charset="-120"/>
                          <a:cs typeface="+mn-cs"/>
                        </a:rPr>
                        <a:t>劣勢</a:t>
                      </a:r>
                      <a:r>
                        <a:rPr lang="en-US" altLang="zh-TW" sz="2000" b="1" kern="1200" baseline="0" dirty="0" smtClean="0">
                          <a:solidFill>
                            <a:schemeClr val="tx1"/>
                          </a:solidFill>
                          <a:latin typeface="+mn-lt"/>
                          <a:ea typeface="微軟正黑體" panose="020B0604030504040204" pitchFamily="34" charset="-120"/>
                          <a:cs typeface="+mn-cs"/>
                        </a:rPr>
                        <a:t/>
                      </a:r>
                      <a:br>
                        <a:rPr lang="en-US" altLang="zh-TW" sz="2000" b="1" kern="1200" baseline="0" dirty="0" smtClean="0">
                          <a:solidFill>
                            <a:schemeClr val="tx1"/>
                          </a:solidFill>
                          <a:latin typeface="+mn-lt"/>
                          <a:ea typeface="微軟正黑體" panose="020B0604030504040204" pitchFamily="34" charset="-120"/>
                          <a:cs typeface="+mn-cs"/>
                        </a:rPr>
                      </a:br>
                      <a:r>
                        <a:rPr lang="en-US" altLang="zh-TW" sz="2400" b="1" kern="1200" baseline="0" dirty="0" smtClean="0">
                          <a:solidFill>
                            <a:srgbClr val="C00000"/>
                          </a:solidFill>
                          <a:latin typeface="+mn-lt"/>
                          <a:ea typeface="微軟正黑體" panose="020B0604030504040204" pitchFamily="34" charset="-120"/>
                          <a:cs typeface="+mn-cs"/>
                        </a:rPr>
                        <a:t>(W)</a:t>
                      </a:r>
                      <a:endParaRPr lang="zh-TW" altLang="en-US" sz="2400" b="1" kern="1200" baseline="0" dirty="0">
                        <a:solidFill>
                          <a:srgbClr val="C00000"/>
                        </a:solidFill>
                        <a:latin typeface="+mn-lt"/>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273">
                <a:tc>
                  <a:txBody>
                    <a:bodyPr/>
                    <a:lstStyle/>
                    <a:p>
                      <a:pPr algn="ctr"/>
                      <a:r>
                        <a:rPr lang="zh-TW" altLang="en-US" sz="2000" b="1" baseline="0" dirty="0" smtClean="0">
                          <a:solidFill>
                            <a:schemeClr val="tx1"/>
                          </a:solidFill>
                          <a:ea typeface="微軟正黑體" panose="020B0604030504040204" pitchFamily="34" charset="-120"/>
                        </a:rPr>
                        <a:t>列出外部</a:t>
                      </a:r>
                      <a:r>
                        <a:rPr lang="zh-TW" altLang="en-US" sz="2000" b="1" baseline="0" dirty="0" smtClean="0">
                          <a:solidFill>
                            <a:srgbClr val="0000FF"/>
                          </a:solidFill>
                          <a:ea typeface="微軟正黑體" panose="020B0604030504040204" pitchFamily="34" charset="-120"/>
                        </a:rPr>
                        <a:t>機會</a:t>
                      </a:r>
                      <a:r>
                        <a:rPr lang="en-US" altLang="zh-TW" sz="2000" b="1" baseline="0" dirty="0" smtClean="0">
                          <a:solidFill>
                            <a:schemeClr val="tx1"/>
                          </a:solidFill>
                          <a:ea typeface="微軟正黑體" panose="020B0604030504040204" pitchFamily="34" charset="-120"/>
                        </a:rPr>
                        <a:t/>
                      </a:r>
                      <a:br>
                        <a:rPr lang="en-US" altLang="zh-TW" sz="2000" b="1" baseline="0" dirty="0" smtClean="0">
                          <a:solidFill>
                            <a:schemeClr val="tx1"/>
                          </a:solidFill>
                          <a:ea typeface="微軟正黑體" panose="020B0604030504040204" pitchFamily="34" charset="-120"/>
                        </a:rPr>
                      </a:br>
                      <a:r>
                        <a:rPr lang="en-US" altLang="zh-TW" sz="2400" b="1" kern="1200" baseline="0" dirty="0" smtClean="0">
                          <a:solidFill>
                            <a:srgbClr val="C00000"/>
                          </a:solidFill>
                          <a:latin typeface="+mn-lt"/>
                          <a:ea typeface="微軟正黑體" panose="020B0604030504040204" pitchFamily="34" charset="-120"/>
                          <a:cs typeface="+mn-cs"/>
                        </a:rPr>
                        <a:t>(O)</a:t>
                      </a:r>
                      <a:endParaRPr lang="zh-TW" altLang="en-US" sz="2400" b="1" kern="1200" baseline="0" dirty="0">
                        <a:solidFill>
                          <a:srgbClr val="C00000"/>
                        </a:solidFill>
                        <a:latin typeface="+mn-lt"/>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600" b="1" dirty="0" smtClean="0">
                          <a:solidFill>
                            <a:srgbClr val="0000FF"/>
                          </a:solidFill>
                        </a:rPr>
                        <a:t>SO</a:t>
                      </a:r>
                      <a:br>
                        <a:rPr lang="en-US" altLang="zh-TW" sz="2600" b="1" dirty="0" smtClean="0">
                          <a:solidFill>
                            <a:srgbClr val="0000FF"/>
                          </a:solidFill>
                        </a:rPr>
                      </a:br>
                      <a:r>
                        <a:rPr lang="en-US" altLang="zh-TW" sz="1800" b="1" baseline="0" dirty="0" smtClean="0">
                          <a:solidFill>
                            <a:srgbClr val="5F5F5F"/>
                          </a:solidFill>
                          <a:ea typeface="微軟正黑體" panose="020B0604030504040204" pitchFamily="34" charset="-120"/>
                        </a:rPr>
                        <a:t>(</a:t>
                      </a:r>
                      <a:r>
                        <a:rPr lang="zh-TW" altLang="en-US" sz="1800" b="1" baseline="0" dirty="0" smtClean="0">
                          <a:solidFill>
                            <a:srgbClr val="5F5F5F"/>
                          </a:solidFill>
                          <a:ea typeface="微軟正黑體" panose="020B0604030504040204" pitchFamily="34" charset="-120"/>
                        </a:rPr>
                        <a:t>利用</a:t>
                      </a:r>
                      <a:r>
                        <a:rPr lang="en-US" altLang="zh-TW" sz="1800" b="1" baseline="0" dirty="0" smtClean="0">
                          <a:solidFill>
                            <a:srgbClr val="5F5F5F"/>
                          </a:solidFill>
                          <a:ea typeface="微軟正黑體" panose="020B0604030504040204" pitchFamily="34" charset="-120"/>
                        </a:rPr>
                        <a:t>)</a:t>
                      </a:r>
                      <a:endParaRPr lang="zh-TW" altLang="en-US" sz="1800" b="1" baseline="0" dirty="0">
                        <a:solidFill>
                          <a:srgbClr val="5F5F5F"/>
                        </a:solidFill>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2600" b="1" dirty="0" smtClean="0">
                          <a:solidFill>
                            <a:srgbClr val="0000FF"/>
                          </a:solidFill>
                        </a:rPr>
                        <a:t>WO</a:t>
                      </a:r>
                      <a:br>
                        <a:rPr lang="en-US" altLang="zh-TW" sz="2600" b="1" dirty="0" smtClean="0">
                          <a:solidFill>
                            <a:srgbClr val="0000FF"/>
                          </a:solidFill>
                        </a:rPr>
                      </a:br>
                      <a:r>
                        <a:rPr lang="en-US" altLang="zh-TW" sz="1800" b="1" kern="1200" baseline="0" dirty="0" smtClean="0">
                          <a:solidFill>
                            <a:srgbClr val="5F5F5F"/>
                          </a:solidFill>
                          <a:latin typeface="+mn-lt"/>
                          <a:ea typeface="微軟正黑體" panose="020B0604030504040204" pitchFamily="34" charset="-120"/>
                          <a:cs typeface="+mn-cs"/>
                        </a:rPr>
                        <a:t>(</a:t>
                      </a:r>
                      <a:r>
                        <a:rPr lang="zh-TW" altLang="en-US" sz="1800" b="1" kern="1200" baseline="0" dirty="0" smtClean="0">
                          <a:solidFill>
                            <a:srgbClr val="5F5F5F"/>
                          </a:solidFill>
                          <a:latin typeface="+mn-lt"/>
                          <a:ea typeface="微軟正黑體" panose="020B0604030504040204" pitchFamily="34" charset="-120"/>
                          <a:cs typeface="+mn-cs"/>
                        </a:rPr>
                        <a:t>改進</a:t>
                      </a:r>
                      <a:r>
                        <a:rPr lang="en-US" altLang="zh-TW" sz="1800" b="1" kern="1200" baseline="0" dirty="0" smtClean="0">
                          <a:solidFill>
                            <a:srgbClr val="5F5F5F"/>
                          </a:solidFill>
                          <a:latin typeface="+mn-lt"/>
                          <a:ea typeface="微軟正黑體" panose="020B0604030504040204" pitchFamily="34" charset="-120"/>
                          <a:cs typeface="+mn-cs"/>
                        </a:rPr>
                        <a:t>)</a:t>
                      </a:r>
                      <a:endParaRPr lang="zh-TW" altLang="en-US" sz="2600" b="1"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2273">
                <a:tc>
                  <a:txBody>
                    <a:bodyPr/>
                    <a:lstStyle/>
                    <a:p>
                      <a:pPr algn="ctr"/>
                      <a:r>
                        <a:rPr lang="zh-TW" altLang="en-US" sz="2000" b="1" baseline="0" dirty="0" smtClean="0">
                          <a:solidFill>
                            <a:schemeClr val="tx1"/>
                          </a:solidFill>
                          <a:ea typeface="微軟正黑體" panose="020B0604030504040204" pitchFamily="34" charset="-120"/>
                        </a:rPr>
                        <a:t>列出外部</a:t>
                      </a:r>
                      <a:r>
                        <a:rPr lang="zh-TW" altLang="en-US" sz="2000" b="1" baseline="0" dirty="0" smtClean="0">
                          <a:solidFill>
                            <a:srgbClr val="0000FF"/>
                          </a:solidFill>
                          <a:ea typeface="微軟正黑體" panose="020B0604030504040204" pitchFamily="34" charset="-120"/>
                        </a:rPr>
                        <a:t>威脅</a:t>
                      </a:r>
                      <a:r>
                        <a:rPr lang="en-US" altLang="zh-TW" sz="2000" b="1" baseline="0" dirty="0" smtClean="0">
                          <a:solidFill>
                            <a:schemeClr val="tx1"/>
                          </a:solidFill>
                          <a:ea typeface="微軟正黑體" panose="020B0604030504040204" pitchFamily="34" charset="-120"/>
                        </a:rPr>
                        <a:t/>
                      </a:r>
                      <a:br>
                        <a:rPr lang="en-US" altLang="zh-TW" sz="2000" b="1" baseline="0" dirty="0" smtClean="0">
                          <a:solidFill>
                            <a:schemeClr val="tx1"/>
                          </a:solidFill>
                          <a:ea typeface="微軟正黑體" panose="020B0604030504040204" pitchFamily="34" charset="-120"/>
                        </a:rPr>
                      </a:br>
                      <a:r>
                        <a:rPr lang="en-US" altLang="zh-TW" sz="2400" b="1" kern="1200" baseline="0" dirty="0" smtClean="0">
                          <a:solidFill>
                            <a:srgbClr val="C00000"/>
                          </a:solidFill>
                          <a:latin typeface="+mn-lt"/>
                          <a:ea typeface="微軟正黑體" panose="020B0604030504040204" pitchFamily="34" charset="-120"/>
                          <a:cs typeface="+mn-cs"/>
                        </a:rPr>
                        <a:t>(T)</a:t>
                      </a:r>
                      <a:endParaRPr lang="zh-TW" altLang="en-US" sz="2400" b="1" kern="1200" baseline="0" dirty="0">
                        <a:solidFill>
                          <a:srgbClr val="C00000"/>
                        </a:solidFill>
                        <a:latin typeface="+mn-lt"/>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2600" b="1" dirty="0" smtClean="0">
                          <a:solidFill>
                            <a:srgbClr val="0000FF"/>
                          </a:solidFill>
                        </a:rPr>
                        <a:t>ST</a:t>
                      </a:r>
                      <a:br>
                        <a:rPr lang="en-US" altLang="zh-TW" sz="2600" b="1" dirty="0" smtClean="0">
                          <a:solidFill>
                            <a:srgbClr val="0000FF"/>
                          </a:solidFill>
                        </a:rPr>
                      </a:br>
                      <a:r>
                        <a:rPr lang="en-US" altLang="zh-TW" sz="1800" b="1" kern="1200" baseline="0" dirty="0" smtClean="0">
                          <a:solidFill>
                            <a:srgbClr val="5F5F5F"/>
                          </a:solidFill>
                          <a:latin typeface="+mn-lt"/>
                          <a:ea typeface="微軟正黑體" panose="020B0604030504040204" pitchFamily="34" charset="-120"/>
                          <a:cs typeface="+mn-cs"/>
                        </a:rPr>
                        <a:t>(</a:t>
                      </a:r>
                      <a:r>
                        <a:rPr lang="zh-TW" altLang="en-US" sz="1800" b="1" kern="1200" baseline="0" dirty="0" smtClean="0">
                          <a:solidFill>
                            <a:srgbClr val="5F5F5F"/>
                          </a:solidFill>
                          <a:latin typeface="+mn-lt"/>
                          <a:ea typeface="微軟正黑體" panose="020B0604030504040204" pitchFamily="34" charset="-120"/>
                          <a:cs typeface="+mn-cs"/>
                        </a:rPr>
                        <a:t>監視</a:t>
                      </a:r>
                      <a:r>
                        <a:rPr lang="en-US" altLang="zh-TW" sz="1800" b="1" kern="1200" baseline="0" dirty="0" smtClean="0">
                          <a:solidFill>
                            <a:srgbClr val="5F5F5F"/>
                          </a:solidFill>
                          <a:latin typeface="+mn-lt"/>
                          <a:ea typeface="微軟正黑體" panose="020B0604030504040204" pitchFamily="34" charset="-120"/>
                          <a:cs typeface="+mn-cs"/>
                        </a:rPr>
                        <a:t>)</a:t>
                      </a:r>
                      <a:endParaRPr lang="zh-TW" altLang="en-US" sz="2600" b="1"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TW" sz="2600" b="1" dirty="0" smtClean="0">
                          <a:solidFill>
                            <a:srgbClr val="0000FF"/>
                          </a:solidFill>
                        </a:rPr>
                        <a:t>WT</a:t>
                      </a:r>
                      <a:br>
                        <a:rPr lang="en-US" altLang="zh-TW" sz="2600" b="1" dirty="0" smtClean="0">
                          <a:solidFill>
                            <a:srgbClr val="0000FF"/>
                          </a:solidFill>
                        </a:rPr>
                      </a:br>
                      <a:r>
                        <a:rPr lang="en-US" altLang="zh-TW" sz="1800" b="1" kern="1200" baseline="0" dirty="0" smtClean="0">
                          <a:solidFill>
                            <a:srgbClr val="5F5F5F"/>
                          </a:solidFill>
                          <a:latin typeface="+mn-lt"/>
                          <a:ea typeface="微軟正黑體" panose="020B0604030504040204" pitchFamily="34" charset="-120"/>
                          <a:cs typeface="+mn-cs"/>
                        </a:rPr>
                        <a:t>(</a:t>
                      </a:r>
                      <a:r>
                        <a:rPr lang="zh-TW" altLang="en-US" sz="1800" b="1" kern="1200" baseline="0" dirty="0" smtClean="0">
                          <a:solidFill>
                            <a:srgbClr val="5F5F5F"/>
                          </a:solidFill>
                          <a:latin typeface="+mn-lt"/>
                          <a:ea typeface="微軟正黑體" panose="020B0604030504040204" pitchFamily="34" charset="-120"/>
                          <a:cs typeface="+mn-cs"/>
                        </a:rPr>
                        <a:t>消除</a:t>
                      </a:r>
                      <a:r>
                        <a:rPr lang="en-US" altLang="zh-TW" sz="1800" b="1" kern="1200" baseline="0" dirty="0" smtClean="0">
                          <a:solidFill>
                            <a:srgbClr val="5F5F5F"/>
                          </a:solidFill>
                          <a:latin typeface="+mn-lt"/>
                          <a:ea typeface="微軟正黑體" panose="020B0604030504040204" pitchFamily="34" charset="-120"/>
                          <a:cs typeface="+mn-cs"/>
                        </a:rPr>
                        <a:t>)</a:t>
                      </a:r>
                      <a:endParaRPr lang="zh-TW" altLang="en-US" sz="2600" b="1"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6" name="直線接點 5"/>
          <p:cNvCxnSpPr/>
          <p:nvPr/>
        </p:nvCxnSpPr>
        <p:spPr>
          <a:xfrm>
            <a:off x="692696" y="1635646"/>
            <a:ext cx="1800200" cy="720080"/>
          </a:xfrm>
          <a:prstGeom prst="line">
            <a:avLst/>
          </a:prstGeom>
        </p:spPr>
        <p:style>
          <a:lnRef idx="1">
            <a:schemeClr val="dk1"/>
          </a:lnRef>
          <a:fillRef idx="0">
            <a:schemeClr val="dk1"/>
          </a:fillRef>
          <a:effectRef idx="0">
            <a:schemeClr val="dk1"/>
          </a:effectRef>
          <a:fontRef idx="minor">
            <a:schemeClr val="tx1"/>
          </a:fontRef>
        </p:style>
      </p:cxnSp>
      <p:sp>
        <p:nvSpPr>
          <p:cNvPr id="16" name="投影片編號版面配置區 15"/>
          <p:cNvSpPr>
            <a:spLocks noGrp="1"/>
          </p:cNvSpPr>
          <p:nvPr>
            <p:ph type="sldNum" sz="quarter" idx="12"/>
          </p:nvPr>
        </p:nvSpPr>
        <p:spPr/>
        <p:txBody>
          <a:bodyPr/>
          <a:lstStyle/>
          <a:p>
            <a:fld id="{437A9957-6C64-44D4-B360-CF457B51FDFA}" type="slidenum">
              <a:rPr lang="en-US" smtClean="0"/>
              <a:t>4</a:t>
            </a:fld>
            <a:endParaRPr lang="en-US"/>
          </a:p>
        </p:txBody>
      </p:sp>
    </p:spTree>
    <p:extLst>
      <p:ext uri="{BB962C8B-B14F-4D97-AF65-F5344CB8AC3E}">
        <p14:creationId xmlns:p14="http://schemas.microsoft.com/office/powerpoint/2010/main" val="1937570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SWOT</a:t>
            </a:r>
            <a:r>
              <a:rPr lang="zh-TW" altLang="en-US" dirty="0"/>
              <a:t>分析</a:t>
            </a:r>
          </a:p>
        </p:txBody>
      </p:sp>
      <p:sp>
        <p:nvSpPr>
          <p:cNvPr id="3" name="內容版面配置區 2"/>
          <p:cNvSpPr>
            <a:spLocks noGrp="1"/>
          </p:cNvSpPr>
          <p:nvPr>
            <p:ph idx="1"/>
          </p:nvPr>
        </p:nvSpPr>
        <p:spPr>
          <a:xfrm>
            <a:off x="476672" y="1203598"/>
            <a:ext cx="5832648" cy="3888432"/>
          </a:xfrm>
        </p:spPr>
        <p:txBody>
          <a:bodyPr vert="horz" lIns="91440" tIns="45720" rIns="91440" bIns="45720" rtlCol="0">
            <a:normAutofit/>
          </a:bodyPr>
          <a:lstStyle/>
          <a:p>
            <a:r>
              <a:rPr lang="en-US" altLang="zh-TW" dirty="0"/>
              <a:t>SWOT</a:t>
            </a:r>
            <a:r>
              <a:rPr lang="zh-TW" altLang="en-US" dirty="0"/>
              <a:t>分析策略型態：</a:t>
            </a:r>
            <a:endParaRPr lang="en-US" altLang="zh-TW" dirty="0"/>
          </a:p>
          <a:p>
            <a:pPr lvl="1"/>
            <a:r>
              <a:rPr lang="zh-TW" altLang="en-US" dirty="0" smtClean="0"/>
              <a:t>使用優勢利</a:t>
            </a:r>
            <a:r>
              <a:rPr lang="zh-TW" altLang="en-US" dirty="0"/>
              <a:t>用機會</a:t>
            </a:r>
            <a:r>
              <a:rPr lang="en-US" altLang="zh-TW" dirty="0">
                <a:solidFill>
                  <a:srgbClr val="0000FF"/>
                </a:solidFill>
              </a:rPr>
              <a:t>(SO)</a:t>
            </a:r>
          </a:p>
          <a:p>
            <a:pPr lvl="2"/>
            <a:r>
              <a:rPr lang="zh-TW" altLang="en-US" sz="2000" dirty="0"/>
              <a:t>此種策略為最佳策略：</a:t>
            </a:r>
            <a:endParaRPr lang="en-US" altLang="zh-TW" sz="2000" dirty="0"/>
          </a:p>
          <a:p>
            <a:pPr lvl="3"/>
            <a:r>
              <a:rPr lang="zh-TW" altLang="en-US" sz="1800" dirty="0"/>
              <a:t>企業內外環境恰能密切配合、</a:t>
            </a:r>
            <a:endParaRPr lang="en-US" altLang="zh-TW" sz="1800" dirty="0"/>
          </a:p>
          <a:p>
            <a:pPr lvl="3"/>
            <a:r>
              <a:rPr lang="zh-TW" altLang="en-US" sz="1800" dirty="0"/>
              <a:t>企業充分利用資源，取得利潤並擴充發展</a:t>
            </a:r>
            <a:endParaRPr lang="en-US" altLang="zh-TW" sz="1800" dirty="0"/>
          </a:p>
          <a:p>
            <a:pPr lvl="1"/>
            <a:r>
              <a:rPr lang="zh-TW" altLang="en-US" dirty="0" smtClean="0"/>
              <a:t>使用優勢</a:t>
            </a:r>
            <a:r>
              <a:rPr lang="zh-TW" altLang="en-US" dirty="0"/>
              <a:t>減少威脅</a:t>
            </a:r>
            <a:r>
              <a:rPr lang="en-US" altLang="zh-TW" dirty="0">
                <a:solidFill>
                  <a:srgbClr val="0000FF"/>
                </a:solidFill>
              </a:rPr>
              <a:t>(ST)</a:t>
            </a:r>
          </a:p>
          <a:p>
            <a:pPr lvl="2"/>
            <a:r>
              <a:rPr lang="zh-TW" altLang="en-US" sz="2000" dirty="0"/>
              <a:t>在企業面對威脅時，利用本身</a:t>
            </a:r>
            <a:r>
              <a:rPr lang="zh-TW" altLang="en-US" sz="2000" dirty="0" smtClean="0"/>
              <a:t>的優勢</a:t>
            </a:r>
            <a:r>
              <a:rPr lang="zh-TW" altLang="en-US" sz="2000" dirty="0"/>
              <a:t>來克服</a:t>
            </a:r>
            <a:r>
              <a:rPr lang="zh-TW" altLang="en-US" sz="2000" dirty="0" smtClean="0"/>
              <a:t>威脅。</a:t>
            </a:r>
            <a:endParaRPr lang="en-US" altLang="zh-TW" sz="2000" dirty="0"/>
          </a:p>
          <a:p>
            <a:pPr lvl="2"/>
            <a:endParaRPr lang="en-US" altLang="zh-TW" dirty="0"/>
          </a:p>
        </p:txBody>
      </p:sp>
      <p:sp>
        <p:nvSpPr>
          <p:cNvPr id="5" name="投影片編號版面配置區 4"/>
          <p:cNvSpPr>
            <a:spLocks noGrp="1"/>
          </p:cNvSpPr>
          <p:nvPr>
            <p:ph type="sldNum" sz="quarter" idx="12"/>
          </p:nvPr>
        </p:nvSpPr>
        <p:spPr/>
        <p:txBody>
          <a:bodyPr/>
          <a:lstStyle/>
          <a:p>
            <a:fld id="{437A9957-6C64-44D4-B360-CF457B51FDFA}" type="slidenum">
              <a:rPr lang="en-US" smtClean="0"/>
              <a:t>5</a:t>
            </a:fld>
            <a:endParaRPr lang="en-US"/>
          </a:p>
        </p:txBody>
      </p:sp>
    </p:spTree>
    <p:extLst>
      <p:ext uri="{BB962C8B-B14F-4D97-AF65-F5344CB8AC3E}">
        <p14:creationId xmlns:p14="http://schemas.microsoft.com/office/powerpoint/2010/main" val="113251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SWOT</a:t>
            </a:r>
            <a:r>
              <a:rPr lang="zh-TW" altLang="en-US" dirty="0"/>
              <a:t>分析</a:t>
            </a:r>
          </a:p>
        </p:txBody>
      </p:sp>
      <p:sp>
        <p:nvSpPr>
          <p:cNvPr id="3" name="內容版面配置區 2"/>
          <p:cNvSpPr>
            <a:spLocks noGrp="1"/>
          </p:cNvSpPr>
          <p:nvPr>
            <p:ph idx="1"/>
          </p:nvPr>
        </p:nvSpPr>
        <p:spPr>
          <a:xfrm>
            <a:off x="548680" y="1200151"/>
            <a:ext cx="5832648" cy="3394472"/>
          </a:xfrm>
        </p:spPr>
        <p:txBody>
          <a:bodyPr vert="horz" lIns="91440" tIns="45720" rIns="91440" bIns="45720" rtlCol="0">
            <a:normAutofit/>
          </a:bodyPr>
          <a:lstStyle/>
          <a:p>
            <a:r>
              <a:rPr lang="en-US" altLang="zh-TW" dirty="0"/>
              <a:t>SWOT</a:t>
            </a:r>
            <a:r>
              <a:rPr lang="zh-TW" altLang="en-US" dirty="0"/>
              <a:t>分析策略型態</a:t>
            </a:r>
            <a:r>
              <a:rPr lang="en-US" altLang="zh-TW" dirty="0"/>
              <a:t>(</a:t>
            </a:r>
            <a:r>
              <a:rPr lang="zh-TW" altLang="en-US" dirty="0"/>
              <a:t>續</a:t>
            </a:r>
            <a:r>
              <a:rPr lang="en-US" altLang="zh-TW" dirty="0"/>
              <a:t>)</a:t>
            </a:r>
            <a:r>
              <a:rPr lang="zh-TW" altLang="en-US" dirty="0"/>
              <a:t>：</a:t>
            </a:r>
            <a:endParaRPr lang="en-US" altLang="zh-TW" dirty="0"/>
          </a:p>
          <a:p>
            <a:pPr lvl="1"/>
            <a:r>
              <a:rPr lang="zh-TW" altLang="en-US" dirty="0" smtClean="0"/>
              <a:t>減少劣勢利用</a:t>
            </a:r>
            <a:r>
              <a:rPr lang="zh-TW" altLang="en-US" dirty="0"/>
              <a:t>機會</a:t>
            </a:r>
            <a:r>
              <a:rPr lang="en-US" altLang="zh-TW" dirty="0">
                <a:solidFill>
                  <a:srgbClr val="0000FF"/>
                </a:solidFill>
              </a:rPr>
              <a:t>(WO)</a:t>
            </a:r>
          </a:p>
          <a:p>
            <a:pPr lvl="2"/>
            <a:r>
              <a:rPr lang="zh-TW" altLang="en-US" sz="2000" dirty="0"/>
              <a:t>企業利用外部機會，來克服本身</a:t>
            </a:r>
            <a:r>
              <a:rPr lang="zh-TW" altLang="en-US" sz="2000" dirty="0" smtClean="0"/>
              <a:t>的劣勢</a:t>
            </a:r>
            <a:endParaRPr lang="en-US" altLang="zh-TW" sz="2000" dirty="0"/>
          </a:p>
          <a:p>
            <a:pPr lvl="1"/>
            <a:r>
              <a:rPr lang="zh-TW" altLang="en-US" dirty="0" smtClean="0"/>
              <a:t>減少劣勢</a:t>
            </a:r>
            <a:r>
              <a:rPr lang="zh-TW" altLang="en-US" dirty="0"/>
              <a:t>減少威脅</a:t>
            </a:r>
            <a:r>
              <a:rPr lang="en-US" altLang="zh-TW" dirty="0">
                <a:solidFill>
                  <a:srgbClr val="0000FF"/>
                </a:solidFill>
              </a:rPr>
              <a:t>(WT)</a:t>
            </a:r>
          </a:p>
          <a:p>
            <a:pPr lvl="2"/>
            <a:r>
              <a:rPr lang="zh-TW" altLang="en-US" sz="2000" dirty="0"/>
              <a:t>企業面臨困境時使用</a:t>
            </a:r>
            <a:endParaRPr lang="en-US" altLang="zh-TW" sz="2000" dirty="0"/>
          </a:p>
          <a:p>
            <a:pPr lvl="3"/>
            <a:r>
              <a:rPr lang="zh-TW" altLang="en-US" sz="1800" dirty="0"/>
              <a:t>使企業的威脅</a:t>
            </a:r>
            <a:r>
              <a:rPr lang="zh-TW" altLang="en-US" sz="1800" dirty="0" smtClean="0"/>
              <a:t>與劣勢</a:t>
            </a:r>
            <a:r>
              <a:rPr lang="zh-TW" altLang="en-US" sz="1800" dirty="0"/>
              <a:t>達到</a:t>
            </a:r>
            <a:r>
              <a:rPr lang="zh-TW" altLang="en-US" sz="1800" dirty="0" smtClean="0"/>
              <a:t>最小</a:t>
            </a:r>
            <a:endParaRPr lang="en-US" altLang="zh-TW" sz="1800" dirty="0" smtClean="0"/>
          </a:p>
          <a:p>
            <a:pPr lvl="3"/>
            <a:r>
              <a:rPr lang="zh-TW" altLang="en-US" sz="1800" dirty="0" smtClean="0"/>
              <a:t>需進行合併或縮減規</a:t>
            </a:r>
            <a:r>
              <a:rPr lang="zh-TW" altLang="en-US" sz="1800" dirty="0"/>
              <a:t>模</a:t>
            </a:r>
            <a:endParaRPr lang="en-US" altLang="zh-TW" sz="1800" dirty="0"/>
          </a:p>
        </p:txBody>
      </p:sp>
      <p:sp>
        <p:nvSpPr>
          <p:cNvPr id="5" name="投影片編號版面配置區 4"/>
          <p:cNvSpPr>
            <a:spLocks noGrp="1"/>
          </p:cNvSpPr>
          <p:nvPr>
            <p:ph type="sldNum" sz="quarter" idx="12"/>
          </p:nvPr>
        </p:nvSpPr>
        <p:spPr/>
        <p:txBody>
          <a:bodyPr/>
          <a:lstStyle/>
          <a:p>
            <a:fld id="{437A9957-6C64-44D4-B360-CF457B51FDFA}" type="slidenum">
              <a:rPr lang="en-US" smtClean="0"/>
              <a:t>6</a:t>
            </a:fld>
            <a:endParaRPr lang="en-US"/>
          </a:p>
        </p:txBody>
      </p:sp>
    </p:spTree>
    <p:extLst>
      <p:ext uri="{BB962C8B-B14F-4D97-AF65-F5344CB8AC3E}">
        <p14:creationId xmlns:p14="http://schemas.microsoft.com/office/powerpoint/2010/main" val="296619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SWOT</a:t>
            </a:r>
            <a:r>
              <a:rPr lang="zh-TW" altLang="en-US" dirty="0" smtClean="0"/>
              <a:t>分析實例</a:t>
            </a:r>
            <a:r>
              <a:rPr lang="en-US" altLang="zh-TW" dirty="0" smtClean="0"/>
              <a:t>(I)</a:t>
            </a:r>
            <a:endParaRPr lang="zh-TW" altLang="en-US" dirty="0"/>
          </a:p>
        </p:txBody>
      </p:sp>
      <p:sp>
        <p:nvSpPr>
          <p:cNvPr id="3" name="內容版面配置區 2"/>
          <p:cNvSpPr>
            <a:spLocks noGrp="1"/>
          </p:cNvSpPr>
          <p:nvPr>
            <p:ph idx="1"/>
          </p:nvPr>
        </p:nvSpPr>
        <p:spPr>
          <a:xfrm>
            <a:off x="342900" y="987574"/>
            <a:ext cx="6172200" cy="3607049"/>
          </a:xfrm>
        </p:spPr>
        <p:txBody>
          <a:bodyPr>
            <a:normAutofit/>
          </a:bodyPr>
          <a:lstStyle/>
          <a:p>
            <a:r>
              <a:rPr lang="zh-TW" altLang="en-US" dirty="0"/>
              <a:t>星巴克</a:t>
            </a:r>
            <a:r>
              <a:rPr lang="en-US" altLang="zh-TW" dirty="0"/>
              <a:t>(</a:t>
            </a:r>
            <a:r>
              <a:rPr lang="en-US" altLang="zh-TW" dirty="0" smtClean="0"/>
              <a:t>Starbucks)</a:t>
            </a:r>
            <a:r>
              <a:rPr lang="zh-TW" altLang="en-US" dirty="0" smtClean="0"/>
              <a:t> </a:t>
            </a:r>
            <a:r>
              <a:rPr lang="en-US" altLang="zh-TW" dirty="0" smtClean="0"/>
              <a:t>SWOT</a:t>
            </a:r>
            <a:r>
              <a:rPr lang="zh-TW" altLang="en-US" dirty="0" smtClean="0"/>
              <a:t>分析</a:t>
            </a:r>
            <a:endParaRPr lang="en-US" altLang="zh-TW" dirty="0" smtClean="0"/>
          </a:p>
          <a:p>
            <a:endParaRPr lang="en-US" altLang="zh-TW" dirty="0" smtClean="0"/>
          </a:p>
        </p:txBody>
      </p:sp>
      <p:sp>
        <p:nvSpPr>
          <p:cNvPr id="5" name="投影片編號版面配置區 4"/>
          <p:cNvSpPr>
            <a:spLocks noGrp="1"/>
          </p:cNvSpPr>
          <p:nvPr>
            <p:ph type="sldNum" sz="quarter" idx="12"/>
          </p:nvPr>
        </p:nvSpPr>
        <p:spPr/>
        <p:txBody>
          <a:bodyPr/>
          <a:lstStyle/>
          <a:p>
            <a:fld id="{437A9957-6C64-44D4-B360-CF457B51FDFA}" type="slidenum">
              <a:rPr lang="en-US" smtClean="0"/>
              <a:t>7</a:t>
            </a:fld>
            <a:endParaRPr lang="en-US"/>
          </a:p>
        </p:txBody>
      </p:sp>
      <p:graphicFrame>
        <p:nvGraphicFramePr>
          <p:cNvPr id="6" name="表格 5"/>
          <p:cNvGraphicFramePr>
            <a:graphicFrameLocks noGrp="1"/>
          </p:cNvGraphicFramePr>
          <p:nvPr>
            <p:extLst>
              <p:ext uri="{D42A27DB-BD31-4B8C-83A1-F6EECF244321}">
                <p14:modId xmlns:p14="http://schemas.microsoft.com/office/powerpoint/2010/main" val="1280274305"/>
              </p:ext>
            </p:extLst>
          </p:nvPr>
        </p:nvGraphicFramePr>
        <p:xfrm>
          <a:off x="476672" y="1502240"/>
          <a:ext cx="6038428" cy="3444240"/>
        </p:xfrm>
        <a:graphic>
          <a:graphicData uri="http://schemas.openxmlformats.org/drawingml/2006/table">
            <a:tbl>
              <a:tblPr firstRow="1" bandRow="1">
                <a:tableStyleId>{BDBED569-4797-4DF1-A0F4-6AAB3CD982D8}</a:tableStyleId>
              </a:tblPr>
              <a:tblGrid>
                <a:gridCol w="3019214"/>
                <a:gridCol w="3019214"/>
              </a:tblGrid>
              <a:tr h="1944216">
                <a:tc>
                  <a:txBody>
                    <a:bodyPr/>
                    <a:lstStyle/>
                    <a:p>
                      <a:pPr lvl="1"/>
                      <a:r>
                        <a:rPr lang="zh-TW" altLang="en-US" sz="1600" b="1" baseline="0" dirty="0" smtClean="0">
                          <a:solidFill>
                            <a:srgbClr val="C00000"/>
                          </a:solidFill>
                          <a:latin typeface="Calibri" panose="020F0502020204030204" pitchFamily="34" charset="0"/>
                          <a:ea typeface="微軟正黑體" panose="020B0604030504040204" pitchFamily="34" charset="-120"/>
                        </a:rPr>
                        <a:t>優勢</a:t>
                      </a:r>
                      <a:r>
                        <a:rPr lang="en-US" altLang="zh-TW" sz="1600" b="1" baseline="0" dirty="0" smtClean="0">
                          <a:solidFill>
                            <a:srgbClr val="C00000"/>
                          </a:solidFill>
                          <a:latin typeface="Calibri" panose="020F0502020204030204" pitchFamily="34" charset="0"/>
                          <a:ea typeface="微軟正黑體" panose="020B0604030504040204" pitchFamily="34" charset="-120"/>
                        </a:rPr>
                        <a:t>(S)</a:t>
                      </a:r>
                      <a:endParaRPr lang="en-US" altLang="zh-CN" sz="1600" b="1" baseline="0" dirty="0" smtClean="0">
                        <a:solidFill>
                          <a:srgbClr val="C00000"/>
                        </a:solidFill>
                        <a:latin typeface="Calibri" panose="020F0502020204030204" pitchFamily="34" charset="0"/>
                        <a:ea typeface="微軟正黑體" panose="020B0604030504040204" pitchFamily="34" charset="-120"/>
                      </a:endParaRPr>
                    </a:p>
                    <a:p>
                      <a:pPr marL="88900" lvl="2" indent="-88900">
                        <a:buFont typeface="Arial" panose="020B0604020202020204" pitchFamily="34" charset="0"/>
                        <a:buChar char="•"/>
                      </a:pPr>
                      <a:r>
                        <a:rPr lang="zh-CN" altLang="en-US" sz="1400" b="1" baseline="0" dirty="0" smtClean="0">
                          <a:latin typeface="Calibri" panose="020F0502020204030204" pitchFamily="34" charset="0"/>
                          <a:ea typeface="微軟正黑體" panose="020B0604030504040204" pitchFamily="34" charset="-120"/>
                        </a:rPr>
                        <a:t>星巴克集</a:t>
                      </a:r>
                      <a:r>
                        <a:rPr lang="zh-TW" altLang="en-US" sz="1400" b="1" baseline="0" dirty="0" smtClean="0">
                          <a:latin typeface="Calibri" panose="020F0502020204030204" pitchFamily="34" charset="0"/>
                          <a:ea typeface="微軟正黑體" panose="020B0604030504040204" pitchFamily="34" charset="-120"/>
                        </a:rPr>
                        <a:t>團</a:t>
                      </a:r>
                      <a:r>
                        <a:rPr lang="zh-CN" altLang="en-US" sz="1400" b="1" baseline="0" dirty="0" smtClean="0">
                          <a:latin typeface="Calibri" panose="020F0502020204030204" pitchFamily="34" charset="0"/>
                          <a:ea typeface="微軟正黑體" panose="020B0604030504040204" pitchFamily="34" charset="-120"/>
                        </a:rPr>
                        <a:t>的盈利能力很强。</a:t>
                      </a:r>
                      <a:endParaRPr lang="en-US" altLang="zh-CN" sz="1400" b="1" baseline="0" dirty="0" smtClean="0">
                        <a:latin typeface="Calibri" panose="020F0502020204030204" pitchFamily="34" charset="0"/>
                        <a:ea typeface="微軟正黑體" panose="020B0604030504040204" pitchFamily="34" charset="-120"/>
                      </a:endParaRPr>
                    </a:p>
                    <a:p>
                      <a:pPr marL="88900" lvl="2" indent="-88900">
                        <a:buFont typeface="Arial" panose="020B0604020202020204" pitchFamily="34" charset="0"/>
                        <a:buChar char="•"/>
                      </a:pPr>
                      <a:r>
                        <a:rPr lang="zh-TW" altLang="en-US" sz="1400" b="1" baseline="0" dirty="0" smtClean="0">
                          <a:latin typeface="Calibri" panose="020F0502020204030204" pitchFamily="34" charset="0"/>
                          <a:ea typeface="微軟正黑體" panose="020B0604030504040204" pitchFamily="34" charset="-120"/>
                        </a:rPr>
                        <a:t>人才流失率低</a:t>
                      </a:r>
                    </a:p>
                    <a:p>
                      <a:pPr marL="88900" lvl="2" indent="-88900">
                        <a:buFont typeface="Arial" panose="020B0604020202020204" pitchFamily="34" charset="0"/>
                        <a:buChar char="•"/>
                      </a:pPr>
                      <a:r>
                        <a:rPr lang="zh-TW" altLang="en-US" sz="1400" b="1" baseline="0" dirty="0" smtClean="0">
                          <a:latin typeface="Calibri" panose="020F0502020204030204" pitchFamily="34" charset="0"/>
                          <a:ea typeface="微軟正黑體" panose="020B0604030504040204" pitchFamily="34" charset="-120"/>
                        </a:rPr>
                        <a:t>品牌知名度高 </a:t>
                      </a:r>
                    </a:p>
                    <a:p>
                      <a:pPr marL="88900" lvl="2" indent="-88900">
                        <a:buFont typeface="Arial" panose="020B0604020202020204" pitchFamily="34" charset="0"/>
                        <a:buChar char="•"/>
                      </a:pPr>
                      <a:r>
                        <a:rPr lang="zh-TW" altLang="en-US" sz="1400" b="1" baseline="0" dirty="0" smtClean="0">
                          <a:latin typeface="Calibri" panose="020F0502020204030204" pitchFamily="34" charset="0"/>
                          <a:ea typeface="微軟正黑體" panose="020B0604030504040204" pitchFamily="34" charset="-120"/>
                        </a:rPr>
                        <a:t>熟客券的發行</a:t>
                      </a:r>
                    </a:p>
                    <a:p>
                      <a:pPr marL="88900" lvl="2" indent="-88900">
                        <a:buFont typeface="Arial" panose="020B0604020202020204" pitchFamily="34" charset="0"/>
                        <a:buChar char="•"/>
                      </a:pPr>
                      <a:r>
                        <a:rPr lang="zh-TW" altLang="en-US" sz="1400" b="1" baseline="0" dirty="0" smtClean="0">
                          <a:latin typeface="Calibri" panose="020F0502020204030204" pitchFamily="34" charset="0"/>
                          <a:ea typeface="微軟正黑體" panose="020B0604030504040204" pitchFamily="34" charset="-120"/>
                        </a:rPr>
                        <a:t>產品多樣化</a:t>
                      </a:r>
                    </a:p>
                    <a:p>
                      <a:pPr marL="88900" lvl="2" indent="-88900">
                        <a:buFont typeface="Arial" panose="020B0604020202020204" pitchFamily="34" charset="0"/>
                        <a:buChar char="•"/>
                      </a:pPr>
                      <a:r>
                        <a:rPr lang="zh-TW" altLang="en-US" sz="1400" b="1" baseline="0" dirty="0" smtClean="0">
                          <a:latin typeface="Calibri" panose="020F0502020204030204" pitchFamily="34" charset="0"/>
                          <a:ea typeface="微軟正黑體" panose="020B0604030504040204" pitchFamily="34" charset="-120"/>
                        </a:rPr>
                        <a:t>直營販售</a:t>
                      </a:r>
                    </a:p>
                    <a:p>
                      <a:pPr marL="88900" lvl="2" indent="-88900">
                        <a:buFont typeface="Arial" panose="020B0604020202020204" pitchFamily="34" charset="0"/>
                        <a:buChar char="•"/>
                      </a:pPr>
                      <a:r>
                        <a:rPr lang="zh-TW" altLang="en-US" sz="1400" b="1" baseline="0" dirty="0" smtClean="0">
                          <a:latin typeface="Calibri" panose="020F0502020204030204" pitchFamily="34" charset="0"/>
                          <a:ea typeface="微軟正黑體" panose="020B0604030504040204" pitchFamily="34" charset="-120"/>
                        </a:rPr>
                        <a:t>結合週邊產品</a:t>
                      </a:r>
                    </a:p>
                    <a:p>
                      <a:pPr marL="88900" lvl="2" indent="-88900">
                        <a:buFont typeface="Arial" panose="020B0604020202020204" pitchFamily="34" charset="0"/>
                        <a:buChar char="•"/>
                      </a:pPr>
                      <a:r>
                        <a:rPr lang="zh-TW" altLang="en-US" sz="1400" b="1" baseline="0" dirty="0" smtClean="0">
                          <a:latin typeface="Calibri" panose="020F0502020204030204" pitchFamily="34" charset="0"/>
                          <a:ea typeface="微軟正黑體" panose="020B0604030504040204" pitchFamily="34" charset="-120"/>
                        </a:rPr>
                        <a:t>策略聯盟</a:t>
                      </a:r>
                      <a:endParaRPr lang="zh-TW" altLang="en-US" sz="1400" b="1" baseline="0" dirty="0">
                        <a:latin typeface="Calibri" panose="020F0502020204030204" pitchFamily="34" charset="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lang="zh-CN" altLang="en-US" sz="1600" b="1" kern="1200" baseline="0" dirty="0" smtClean="0">
                          <a:solidFill>
                            <a:srgbClr val="C00000"/>
                          </a:solidFill>
                          <a:latin typeface="Calibri" panose="020F0502020204030204" pitchFamily="34" charset="0"/>
                          <a:ea typeface="微軟正黑體" panose="020B0604030504040204" pitchFamily="34" charset="-120"/>
                          <a:cs typeface="+mn-cs"/>
                        </a:rPr>
                        <a:t>劣</a:t>
                      </a:r>
                      <a:r>
                        <a:rPr lang="zh-TW" altLang="en-US" sz="1600" b="1" kern="1200" baseline="0" dirty="0" smtClean="0">
                          <a:solidFill>
                            <a:srgbClr val="C00000"/>
                          </a:solidFill>
                          <a:latin typeface="Calibri" panose="020F0502020204030204" pitchFamily="34" charset="0"/>
                          <a:ea typeface="微軟正黑體" panose="020B0604030504040204" pitchFamily="34" charset="-120"/>
                          <a:cs typeface="+mn-cs"/>
                        </a:rPr>
                        <a:t>勢</a:t>
                      </a:r>
                      <a:r>
                        <a:rPr lang="en-US" altLang="zh-TW" sz="1600" b="1" kern="1200" baseline="0" dirty="0" smtClean="0">
                          <a:solidFill>
                            <a:srgbClr val="C00000"/>
                          </a:solidFill>
                          <a:latin typeface="Calibri" panose="020F0502020204030204" pitchFamily="34" charset="0"/>
                          <a:ea typeface="微軟正黑體" panose="020B0604030504040204" pitchFamily="34" charset="-120"/>
                          <a:cs typeface="+mn-cs"/>
                        </a:rPr>
                        <a:t>(W)</a:t>
                      </a:r>
                      <a:endParaRPr lang="en-US" altLang="zh-CN" sz="1600" b="1" kern="1200" baseline="0" dirty="0" smtClean="0">
                        <a:solidFill>
                          <a:srgbClr val="C00000"/>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依</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賴於</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一</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個</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主要的</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競爭優勢</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，即零售咖啡</a:t>
                      </a:r>
                      <a:endParaRPr lang="en-US" altLang="zh-CN" sz="1400" b="1" kern="1200" baseline="0" dirty="0" smtClean="0">
                        <a:solidFill>
                          <a:schemeClr val="tx1"/>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店內座位不足</a:t>
                      </a:r>
                      <a:endParaRPr lang="en-US" altLang="zh-TW" sz="1400" b="1" kern="1200" baseline="0" dirty="0" smtClean="0">
                        <a:solidFill>
                          <a:schemeClr val="tx1"/>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分店分布不均</a:t>
                      </a:r>
                      <a:endParaRPr lang="zh-TW" altLang="en-US" sz="1400" b="1" kern="1200" baseline="0" dirty="0">
                        <a:solidFill>
                          <a:schemeClr val="tx1"/>
                        </a:solidFill>
                        <a:latin typeface="Calibri" panose="020F0502020204030204" pitchFamily="34" charset="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lang="zh-TW" altLang="en-US" sz="1600" b="1" kern="1200" baseline="0" dirty="0" smtClean="0">
                          <a:solidFill>
                            <a:srgbClr val="C00000"/>
                          </a:solidFill>
                          <a:latin typeface="Calibri" panose="020F0502020204030204" pitchFamily="34" charset="0"/>
                          <a:ea typeface="微軟正黑體" panose="020B0604030504040204" pitchFamily="34" charset="-120"/>
                          <a:cs typeface="+mn-cs"/>
                        </a:rPr>
                        <a:t>機會</a:t>
                      </a:r>
                      <a:r>
                        <a:rPr lang="en-US" altLang="zh-TW" sz="1600" b="1" kern="1200" baseline="0" dirty="0" smtClean="0">
                          <a:solidFill>
                            <a:srgbClr val="C00000"/>
                          </a:solidFill>
                          <a:latin typeface="Calibri" panose="020F0502020204030204" pitchFamily="34" charset="0"/>
                          <a:ea typeface="微軟正黑體" panose="020B0604030504040204" pitchFamily="34" charset="-120"/>
                          <a:cs typeface="+mn-cs"/>
                        </a:rPr>
                        <a:t>(O)</a:t>
                      </a:r>
                      <a:endParaRPr lang="en-US" altLang="zh-CN" sz="1600" b="1" kern="1200" baseline="0" dirty="0" smtClean="0">
                        <a:solidFill>
                          <a:srgbClr val="C00000"/>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新</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產</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品</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與</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服</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務</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的推出，例如在展</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場銷</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售咖啡。</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隱藏極大的商機</a:t>
                      </a:r>
                      <a:endParaRPr lang="en-US" altLang="zh-TW" sz="1400" b="1" kern="1200" baseline="0" dirty="0" smtClean="0">
                        <a:solidFill>
                          <a:schemeClr val="tx1"/>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生活水準提高</a:t>
                      </a:r>
                      <a:endParaRPr lang="en-US" altLang="zh-TW" sz="1400" b="1" kern="1200" baseline="0" dirty="0" smtClean="0">
                        <a:solidFill>
                          <a:schemeClr val="tx1"/>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第三空間的概念</a:t>
                      </a:r>
                      <a:endParaRPr lang="en-US" altLang="zh-TW" sz="1400" b="1" kern="1200" baseline="0" dirty="0" smtClean="0">
                        <a:solidFill>
                          <a:schemeClr val="tx1"/>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建立電子商務</a:t>
                      </a:r>
                      <a:endParaRPr lang="zh-TW" altLang="en-US" sz="1400" b="1" kern="1200" baseline="0" dirty="0">
                        <a:solidFill>
                          <a:schemeClr val="tx1"/>
                        </a:solidFill>
                        <a:latin typeface="Calibri" panose="020F0502020204030204" pitchFamily="34" charset="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lang="zh-CN" altLang="en-US" sz="1600" b="1" kern="1200" baseline="0" dirty="0" smtClean="0">
                          <a:solidFill>
                            <a:srgbClr val="C00000"/>
                          </a:solidFill>
                          <a:latin typeface="Calibri" panose="020F0502020204030204" pitchFamily="34" charset="0"/>
                          <a:ea typeface="微軟正黑體" panose="020B0604030504040204" pitchFamily="34" charset="-120"/>
                          <a:cs typeface="+mn-cs"/>
                        </a:rPr>
                        <a:t>威</a:t>
                      </a:r>
                      <a:r>
                        <a:rPr lang="zh-TW" altLang="en-US" sz="1600" b="1" kern="1200" baseline="0" dirty="0" smtClean="0">
                          <a:solidFill>
                            <a:srgbClr val="C00000"/>
                          </a:solidFill>
                          <a:latin typeface="Calibri" panose="020F0502020204030204" pitchFamily="34" charset="0"/>
                          <a:ea typeface="微軟正黑體" panose="020B0604030504040204" pitchFamily="34" charset="-120"/>
                          <a:cs typeface="+mn-cs"/>
                        </a:rPr>
                        <a:t>脅</a:t>
                      </a:r>
                      <a:r>
                        <a:rPr lang="en-US" altLang="zh-TW" sz="1600" b="1" kern="1200" baseline="0" dirty="0" smtClean="0">
                          <a:solidFill>
                            <a:srgbClr val="C00000"/>
                          </a:solidFill>
                          <a:latin typeface="Calibri" panose="020F0502020204030204" pitchFamily="34" charset="0"/>
                          <a:ea typeface="微軟正黑體" panose="020B0604030504040204" pitchFamily="34" charset="-120"/>
                          <a:cs typeface="+mn-cs"/>
                        </a:rPr>
                        <a:t>(T)</a:t>
                      </a:r>
                      <a:endParaRPr lang="en-US" altLang="zh-CN" sz="1600" b="1" kern="1200" baseline="0" dirty="0" smtClean="0">
                        <a:solidFill>
                          <a:srgbClr val="C00000"/>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咖啡和奶</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製</a:t>
                      </a:r>
                      <a:r>
                        <a:rPr lang="zh-CN" altLang="en-US" sz="1400" b="1" kern="1200" baseline="0" dirty="0" smtClean="0">
                          <a:solidFill>
                            <a:schemeClr val="tx1"/>
                          </a:solidFill>
                          <a:latin typeface="Calibri" panose="020F0502020204030204" pitchFamily="34" charset="0"/>
                          <a:ea typeface="微軟正黑體" panose="020B0604030504040204" pitchFamily="34" charset="-120"/>
                          <a:cs typeface="+mn-cs"/>
                        </a:rPr>
                        <a:t>品成本的上升。</a:t>
                      </a:r>
                      <a:endPar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400" b="1" kern="1200" baseline="0" dirty="0" smtClean="0">
                          <a:solidFill>
                            <a:schemeClr val="tx1"/>
                          </a:solidFill>
                          <a:latin typeface="Calibri" panose="020F0502020204030204" pitchFamily="34" charset="0"/>
                          <a:ea typeface="微軟正黑體" panose="020B0604030504040204" pitchFamily="34" charset="-120"/>
                          <a:cs typeface="+mn-cs"/>
                        </a:rPr>
                        <a:t>WTO</a:t>
                      </a: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開放後，陸續有國際品牌進駐</a:t>
                      </a:r>
                      <a:endParaRPr lang="en-US" altLang="zh-TW" sz="1400" b="1" kern="1200" baseline="0" dirty="0" smtClean="0">
                        <a:solidFill>
                          <a:schemeClr val="tx1"/>
                        </a:solidFill>
                        <a:latin typeface="Calibri" panose="020F0502020204030204" pitchFamily="34" charset="0"/>
                        <a:ea typeface="微軟正黑體" panose="020B0604030504040204" pitchFamily="34" charset="-120"/>
                        <a:cs typeface="+mn-cs"/>
                      </a:endParaRPr>
                    </a:p>
                    <a:p>
                      <a:pPr marL="88900" marR="0" lvl="2"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400" b="1" kern="1200" baseline="0" dirty="0" smtClean="0">
                          <a:solidFill>
                            <a:schemeClr val="tx1"/>
                          </a:solidFill>
                          <a:latin typeface="Calibri" panose="020F0502020204030204" pitchFamily="34" charset="0"/>
                          <a:ea typeface="微軟正黑體" panose="020B0604030504040204" pitchFamily="34" charset="-120"/>
                          <a:cs typeface="+mn-cs"/>
                        </a:rPr>
                        <a:t>傳統麵包店複合式、連 鎖咖啡館的 經營</a:t>
                      </a:r>
                      <a:endParaRPr lang="zh-TW" altLang="en-US" sz="1400" b="1" kern="1200" baseline="0" dirty="0">
                        <a:solidFill>
                          <a:schemeClr val="tx1"/>
                        </a:solidFill>
                        <a:latin typeface="Calibri" panose="020F0502020204030204" pitchFamily="34" charset="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1880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SWOT</a:t>
            </a:r>
            <a:r>
              <a:rPr lang="zh-TW" altLang="en-US" dirty="0"/>
              <a:t>分析實例</a:t>
            </a:r>
            <a:r>
              <a:rPr lang="en-US" altLang="zh-TW" dirty="0"/>
              <a:t>(</a:t>
            </a:r>
            <a:r>
              <a:rPr lang="en-US" altLang="zh-TW" dirty="0" smtClean="0"/>
              <a:t>II)</a:t>
            </a:r>
            <a:endParaRPr lang="zh-TW" altLang="en-US" dirty="0"/>
          </a:p>
        </p:txBody>
      </p:sp>
      <p:sp>
        <p:nvSpPr>
          <p:cNvPr id="3" name="內容版面配置區 2"/>
          <p:cNvSpPr>
            <a:spLocks noGrp="1"/>
          </p:cNvSpPr>
          <p:nvPr>
            <p:ph idx="1"/>
          </p:nvPr>
        </p:nvSpPr>
        <p:spPr>
          <a:xfrm>
            <a:off x="342900" y="1063230"/>
            <a:ext cx="6172200" cy="3956792"/>
          </a:xfrm>
        </p:spPr>
        <p:txBody>
          <a:bodyPr>
            <a:normAutofit lnSpcReduction="10000"/>
          </a:bodyPr>
          <a:lstStyle/>
          <a:p>
            <a:r>
              <a:rPr lang="zh-TW" altLang="en-US" dirty="0" smtClean="0"/>
              <a:t>耐吉</a:t>
            </a:r>
            <a:r>
              <a:rPr lang="en-US" altLang="zh-TW" dirty="0" smtClean="0"/>
              <a:t>(NIKE)</a:t>
            </a:r>
            <a:r>
              <a:rPr lang="zh-TW" altLang="en-US" dirty="0" smtClean="0"/>
              <a:t>：簡易</a:t>
            </a:r>
            <a:r>
              <a:rPr lang="en-US" altLang="zh-TW" dirty="0" smtClean="0"/>
              <a:t>SWOT</a:t>
            </a:r>
            <a:r>
              <a:rPr lang="zh-TW" altLang="en-US" dirty="0" smtClean="0"/>
              <a:t>分析</a:t>
            </a:r>
            <a:endParaRPr lang="en-US" altLang="zh-TW" dirty="0" smtClean="0"/>
          </a:p>
          <a:p>
            <a:pPr lvl="1"/>
            <a:r>
              <a:rPr lang="zh-TW" altLang="en-US" dirty="0" smtClean="0"/>
              <a:t>優勢</a:t>
            </a:r>
            <a:r>
              <a:rPr lang="en-US" altLang="zh-TW" dirty="0" smtClean="0"/>
              <a:t>(S)</a:t>
            </a:r>
          </a:p>
          <a:p>
            <a:pPr lvl="2"/>
            <a:r>
              <a:rPr lang="en-US" altLang="zh-TW" dirty="0" smtClean="0"/>
              <a:t>NIKE</a:t>
            </a:r>
            <a:r>
              <a:rPr lang="zh-TW" altLang="en-US" dirty="0" smtClean="0"/>
              <a:t>是一家極具競爭力</a:t>
            </a:r>
            <a:r>
              <a:rPr lang="zh-TW" altLang="en-US" dirty="0"/>
              <a:t>的公司，</a:t>
            </a:r>
            <a:r>
              <a:rPr lang="zh-TW" altLang="en-US" dirty="0" smtClean="0"/>
              <a:t>公司創立者與</a:t>
            </a:r>
            <a:r>
              <a:rPr lang="en-US" altLang="zh-TW" dirty="0" smtClean="0"/>
              <a:t>CEO</a:t>
            </a:r>
            <a:r>
              <a:rPr lang="zh-TW" altLang="en-US" dirty="0" smtClean="0"/>
              <a:t> </a:t>
            </a:r>
            <a:r>
              <a:rPr lang="en-US" altLang="zh-TW" dirty="0" smtClean="0"/>
              <a:t>Phil Knight</a:t>
            </a:r>
            <a:r>
              <a:rPr lang="zh-TW" altLang="en-US" dirty="0" smtClean="0"/>
              <a:t>最</a:t>
            </a:r>
            <a:r>
              <a:rPr lang="zh-TW" altLang="en-US" dirty="0"/>
              <a:t>常提及的</a:t>
            </a:r>
            <a:r>
              <a:rPr lang="zh-TW" altLang="en-US" dirty="0" smtClean="0"/>
              <a:t>一句話便是</a:t>
            </a:r>
            <a:r>
              <a:rPr lang="zh-TW" altLang="en-US" dirty="0"/>
              <a:t>“</a:t>
            </a:r>
            <a:r>
              <a:rPr lang="zh-TW" altLang="en-US" dirty="0" smtClean="0"/>
              <a:t>商場如戰場”</a:t>
            </a:r>
            <a:r>
              <a:rPr lang="zh-TW" altLang="en-US" dirty="0"/>
              <a:t>（</a:t>
            </a:r>
            <a:r>
              <a:rPr lang="en-US" altLang="zh-TW" dirty="0"/>
              <a:t>Business is war without bullets</a:t>
            </a:r>
            <a:r>
              <a:rPr lang="zh-TW" altLang="en-US" dirty="0"/>
              <a:t>）。</a:t>
            </a:r>
          </a:p>
          <a:p>
            <a:pPr lvl="1"/>
            <a:r>
              <a:rPr lang="zh-TW" altLang="en-US" dirty="0" smtClean="0"/>
              <a:t>劣勢</a:t>
            </a:r>
            <a:r>
              <a:rPr lang="en-US" altLang="zh-TW" dirty="0" smtClean="0"/>
              <a:t>(W)</a:t>
            </a:r>
          </a:p>
          <a:p>
            <a:pPr lvl="2"/>
            <a:r>
              <a:rPr lang="en-US" altLang="zh-TW" dirty="0" smtClean="0"/>
              <a:t>NIKE</a:t>
            </a:r>
            <a:r>
              <a:rPr lang="zh-TW" altLang="en-US" dirty="0" smtClean="0"/>
              <a:t>擁有全</a:t>
            </a:r>
            <a:r>
              <a:rPr lang="zh-TW" altLang="en-US" dirty="0"/>
              <a:t>系列</a:t>
            </a:r>
            <a:r>
              <a:rPr lang="zh-TW" altLang="en-US" dirty="0" smtClean="0"/>
              <a:t>的運動產品，</a:t>
            </a:r>
            <a:r>
              <a:rPr lang="zh-CN" altLang="en-US" dirty="0" smtClean="0"/>
              <a:t>然而</a:t>
            </a:r>
            <a:r>
              <a:rPr lang="zh-CN" altLang="en-US" dirty="0"/>
              <a:t>，</a:t>
            </a:r>
            <a:r>
              <a:rPr lang="zh-CN" altLang="en-US" dirty="0" smtClean="0"/>
              <a:t>主要收入</a:t>
            </a:r>
            <a:r>
              <a:rPr lang="zh-TW" altLang="en-US" dirty="0" smtClean="0"/>
              <a:t>來</a:t>
            </a:r>
            <a:r>
              <a:rPr lang="zh-CN" altLang="en-US" dirty="0" smtClean="0"/>
              <a:t>源</a:t>
            </a:r>
            <a:r>
              <a:rPr lang="zh-TW" altLang="en-US" dirty="0" smtClean="0"/>
              <a:t>還</a:t>
            </a:r>
            <a:r>
              <a:rPr lang="zh-CN" altLang="en-US" dirty="0" smtClean="0"/>
              <a:t>是依</a:t>
            </a:r>
            <a:r>
              <a:rPr lang="zh-TW" altLang="en-US" dirty="0" smtClean="0"/>
              <a:t>賴於</a:t>
            </a:r>
            <a:r>
              <a:rPr lang="zh-CN" altLang="en-US" dirty="0" smtClean="0"/>
              <a:t>鞋</a:t>
            </a:r>
            <a:r>
              <a:rPr lang="zh-TW" altLang="en-US" dirty="0" smtClean="0"/>
              <a:t>業</a:t>
            </a:r>
            <a:r>
              <a:rPr lang="zh-CN" altLang="en-US" dirty="0" smtClean="0"/>
              <a:t>市</a:t>
            </a:r>
            <a:r>
              <a:rPr lang="zh-TW" altLang="en-US" dirty="0" smtClean="0"/>
              <a:t>場</a:t>
            </a:r>
            <a:r>
              <a:rPr lang="zh-TW" altLang="en-US" dirty="0"/>
              <a:t>。</a:t>
            </a:r>
            <a:endParaRPr lang="en-US" altLang="zh-CN" dirty="0"/>
          </a:p>
          <a:p>
            <a:pPr lvl="1"/>
            <a:r>
              <a:rPr lang="zh-TW" altLang="en-US" dirty="0" smtClean="0"/>
              <a:t>機會</a:t>
            </a:r>
            <a:r>
              <a:rPr lang="en-US" altLang="zh-TW" dirty="0" smtClean="0"/>
              <a:t>(O)</a:t>
            </a:r>
          </a:p>
          <a:p>
            <a:pPr lvl="2"/>
            <a:r>
              <a:rPr lang="zh-TW" altLang="en-US" dirty="0" smtClean="0"/>
              <a:t>產品</a:t>
            </a:r>
            <a:r>
              <a:rPr lang="zh-TW" altLang="en-US" dirty="0"/>
              <a:t>的</a:t>
            </a:r>
            <a:r>
              <a:rPr lang="zh-TW" altLang="en-US" dirty="0" smtClean="0"/>
              <a:t>不斷研發。</a:t>
            </a:r>
            <a:endParaRPr lang="zh-TW" altLang="en-US" dirty="0"/>
          </a:p>
          <a:p>
            <a:pPr lvl="1"/>
            <a:r>
              <a:rPr lang="zh-TW" altLang="en-US" dirty="0" smtClean="0"/>
              <a:t>威脅</a:t>
            </a:r>
            <a:r>
              <a:rPr lang="en-US" altLang="zh-TW" dirty="0" smtClean="0"/>
              <a:t>(T)</a:t>
            </a:r>
          </a:p>
          <a:p>
            <a:pPr lvl="2"/>
            <a:r>
              <a:rPr lang="zh-TW" altLang="en-US" dirty="0" smtClean="0"/>
              <a:t>受困於國際貿易。</a:t>
            </a:r>
            <a:endParaRPr lang="zh-TW" altLang="en-US" dirty="0"/>
          </a:p>
        </p:txBody>
      </p:sp>
      <p:sp>
        <p:nvSpPr>
          <p:cNvPr id="5" name="投影片編號版面配置區 4"/>
          <p:cNvSpPr>
            <a:spLocks noGrp="1"/>
          </p:cNvSpPr>
          <p:nvPr>
            <p:ph type="sldNum" sz="quarter" idx="12"/>
          </p:nvPr>
        </p:nvSpPr>
        <p:spPr/>
        <p:txBody>
          <a:bodyPr/>
          <a:lstStyle/>
          <a:p>
            <a:fld id="{437A9957-6C64-44D4-B360-CF457B51FDFA}" type="slidenum">
              <a:rPr lang="en-US" smtClean="0"/>
              <a:t>8</a:t>
            </a:fld>
            <a:endParaRPr lang="en-US"/>
          </a:p>
        </p:txBody>
      </p:sp>
    </p:spTree>
    <p:extLst>
      <p:ext uri="{BB962C8B-B14F-4D97-AF65-F5344CB8AC3E}">
        <p14:creationId xmlns:p14="http://schemas.microsoft.com/office/powerpoint/2010/main" val="346265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2900" y="205979"/>
            <a:ext cx="6172200" cy="637579"/>
          </a:xfrm>
        </p:spPr>
        <p:txBody>
          <a:bodyPr/>
          <a:lstStyle/>
          <a:p>
            <a:r>
              <a:rPr lang="en-US" altLang="zh-TW" dirty="0"/>
              <a:t>SWOT</a:t>
            </a:r>
            <a:r>
              <a:rPr lang="zh-TW" altLang="en-US" dirty="0"/>
              <a:t>分析實例</a:t>
            </a:r>
            <a:r>
              <a:rPr lang="en-US" altLang="zh-TW" dirty="0"/>
              <a:t>(</a:t>
            </a:r>
            <a:r>
              <a:rPr lang="en-US" altLang="zh-TW" dirty="0" smtClean="0"/>
              <a:t>III)</a:t>
            </a:r>
            <a:endParaRPr lang="zh-TW" altLang="en-US" dirty="0"/>
          </a:p>
        </p:txBody>
      </p:sp>
      <p:sp>
        <p:nvSpPr>
          <p:cNvPr id="3" name="內容版面配置區 2"/>
          <p:cNvSpPr>
            <a:spLocks noGrp="1"/>
          </p:cNvSpPr>
          <p:nvPr>
            <p:ph idx="1"/>
          </p:nvPr>
        </p:nvSpPr>
        <p:spPr>
          <a:xfrm>
            <a:off x="342900" y="987574"/>
            <a:ext cx="6172200" cy="3607049"/>
          </a:xfrm>
        </p:spPr>
        <p:txBody>
          <a:bodyPr/>
          <a:lstStyle/>
          <a:p>
            <a:r>
              <a:rPr lang="zh-TW" altLang="en-US" dirty="0" smtClean="0"/>
              <a:t>員工滿意度</a:t>
            </a:r>
            <a:r>
              <a:rPr lang="en-US" altLang="zh-TW" dirty="0" smtClean="0"/>
              <a:t>SWOT</a:t>
            </a:r>
            <a:r>
              <a:rPr lang="zh-TW" altLang="en-US" dirty="0" smtClean="0"/>
              <a:t>分析</a:t>
            </a:r>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4121266634"/>
              </p:ext>
            </p:extLst>
          </p:nvPr>
        </p:nvGraphicFramePr>
        <p:xfrm>
          <a:off x="342900" y="1491630"/>
          <a:ext cx="6172200" cy="3009900"/>
        </p:xfrm>
        <a:graphic>
          <a:graphicData uri="http://schemas.openxmlformats.org/drawingml/2006/table">
            <a:tbl>
              <a:tblPr/>
              <a:tblGrid>
                <a:gridCol w="2005980"/>
                <a:gridCol w="1944216"/>
                <a:gridCol w="2222004"/>
              </a:tblGrid>
              <a:tr h="0">
                <a:tc>
                  <a:txBody>
                    <a:bodyPr/>
                    <a:lstStyle/>
                    <a:p>
                      <a:r>
                        <a:rPr lang="zh-CN" altLang="en-US" b="1" baseline="0" dirty="0">
                          <a:effectLst/>
                          <a:latin typeface="Calibri" panose="020F0502020204030204" pitchFamily="34" charset="0"/>
                          <a:ea typeface="微軟正黑體" panose="020B0604030504040204" pitchFamily="34" charset="-120"/>
                        </a:rPr>
                        <a:t/>
                      </a:r>
                      <a:br>
                        <a:rPr lang="zh-CN" altLang="en-US" b="1" baseline="0" dirty="0">
                          <a:effectLst/>
                          <a:latin typeface="Calibri" panose="020F0502020204030204" pitchFamily="34" charset="0"/>
                          <a:ea typeface="微軟正黑體" panose="020B0604030504040204" pitchFamily="34" charset="-120"/>
                        </a:rPr>
                      </a:br>
                      <a:endParaRPr lang="zh-CN" altLang="en-US" baseline="0" dirty="0">
                        <a:effectLst/>
                        <a:latin typeface="Calibri" panose="020F0502020204030204" pitchFamily="34" charset="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600" b="1" baseline="0" dirty="0" smtClean="0">
                          <a:solidFill>
                            <a:srgbClr val="FF0000"/>
                          </a:solidFill>
                          <a:effectLst/>
                          <a:latin typeface="Calibri" panose="020F0502020204030204" pitchFamily="34" charset="0"/>
                          <a:ea typeface="微軟正黑體" panose="020B0604030504040204" pitchFamily="34" charset="-120"/>
                        </a:rPr>
                        <a:t>優勢</a:t>
                      </a:r>
                      <a:r>
                        <a:rPr lang="en-US" altLang="zh-TW" sz="1600" b="1" baseline="0" dirty="0" smtClean="0">
                          <a:solidFill>
                            <a:srgbClr val="FF0000"/>
                          </a:solidFill>
                          <a:effectLst/>
                          <a:latin typeface="Calibri" panose="020F0502020204030204" pitchFamily="34" charset="0"/>
                          <a:ea typeface="微軟正黑體" panose="020B0604030504040204" pitchFamily="34" charset="-120"/>
                        </a:rPr>
                        <a:t>S</a:t>
                      </a: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b="1" baseline="0" dirty="0" smtClean="0">
                          <a:effectLst/>
                          <a:latin typeface="Calibri" panose="020F0502020204030204" pitchFamily="34" charset="0"/>
                          <a:ea typeface="微軟正黑體" panose="020B0604030504040204" pitchFamily="34" charset="-120"/>
                        </a:rPr>
                        <a:t>認同並遵守公司制度</a:t>
                      </a:r>
                      <a:endParaRPr lang="en-US" altLang="zh-TW" b="1" baseline="0" dirty="0" smtClean="0">
                        <a:effectLst/>
                        <a:latin typeface="Calibri" panose="020F0502020204030204" pitchFamily="34" charset="0"/>
                        <a:ea typeface="微軟正黑體" panose="020B0604030504040204" pitchFamily="34" charset="-120"/>
                      </a:endParaRP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b="1" baseline="0" dirty="0" smtClean="0">
                          <a:effectLst/>
                          <a:latin typeface="Calibri" panose="020F0502020204030204" pitchFamily="34" charset="0"/>
                          <a:ea typeface="微軟正黑體" panose="020B0604030504040204" pitchFamily="34" charset="-120"/>
                        </a:rPr>
                        <a:t>熱愛學習，力求上進</a:t>
                      </a:r>
                      <a:endParaRPr lang="en-US" altLang="zh-TW" b="1" baseline="0" dirty="0" smtClean="0">
                        <a:effectLst/>
                        <a:latin typeface="Calibri" panose="020F0502020204030204" pitchFamily="34" charset="0"/>
                        <a:ea typeface="微軟正黑體" panose="020B0604030504040204" pitchFamily="34" charset="-120"/>
                      </a:endParaRP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b="1" baseline="0" dirty="0" smtClean="0">
                          <a:effectLst/>
                          <a:latin typeface="Calibri" panose="020F0502020204030204" pitchFamily="34" charset="0"/>
                          <a:ea typeface="微軟正黑體" panose="020B0604030504040204" pitchFamily="34" charset="-120"/>
                        </a:rPr>
                        <a:t>員工心地無私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600" b="1" kern="1200" baseline="0" dirty="0" smtClean="0">
                          <a:solidFill>
                            <a:srgbClr val="FF0000"/>
                          </a:solidFill>
                          <a:effectLst/>
                          <a:latin typeface="Calibri" panose="020F0502020204030204" pitchFamily="34" charset="0"/>
                          <a:ea typeface="微軟正黑體" panose="020B0604030504040204" pitchFamily="34" charset="-120"/>
                          <a:cs typeface="+mn-cs"/>
                        </a:rPr>
                        <a:t>劣勢</a:t>
                      </a:r>
                      <a:r>
                        <a:rPr lang="en-US" altLang="zh-TW" sz="1600" b="1" kern="1200" baseline="0" dirty="0" smtClean="0">
                          <a:solidFill>
                            <a:srgbClr val="FF0000"/>
                          </a:solidFill>
                          <a:effectLst/>
                          <a:latin typeface="Calibri" panose="020F0502020204030204" pitchFamily="34" charset="0"/>
                          <a:ea typeface="微軟正黑體" panose="020B0604030504040204" pitchFamily="34" charset="-120"/>
                          <a:cs typeface="+mn-cs"/>
                        </a:rPr>
                        <a:t>W</a:t>
                      </a: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50" b="1" kern="1200" baseline="0" dirty="0" smtClean="0">
                          <a:solidFill>
                            <a:schemeClr val="tx1"/>
                          </a:solidFill>
                          <a:effectLst/>
                          <a:latin typeface="Calibri" panose="020F0502020204030204" pitchFamily="34" charset="0"/>
                          <a:ea typeface="微軟正黑體" panose="020B0604030504040204" pitchFamily="34" charset="-120"/>
                          <a:cs typeface="+mn-cs"/>
                        </a:rPr>
                        <a:t>薪酬待遇在行業中偏低</a:t>
                      </a: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50" b="1" kern="1200" baseline="0" dirty="0" smtClean="0">
                          <a:solidFill>
                            <a:schemeClr val="tx1"/>
                          </a:solidFill>
                          <a:effectLst/>
                          <a:latin typeface="Calibri" panose="020F0502020204030204" pitchFamily="34" charset="0"/>
                          <a:ea typeface="微軟正黑體" panose="020B0604030504040204" pitchFamily="34" charset="-120"/>
                          <a:cs typeface="+mn-cs"/>
                        </a:rPr>
                        <a:t>加班較多，導致員工疲憊</a:t>
                      </a:r>
                      <a:endParaRPr lang="en-US" altLang="zh-TW" sz="1350" b="1" kern="1200" baseline="0" dirty="0" smtClean="0">
                        <a:solidFill>
                          <a:schemeClr val="tx1"/>
                        </a:solidFill>
                        <a:effectLst/>
                        <a:latin typeface="Calibri" panose="020F0502020204030204" pitchFamily="34" charset="0"/>
                        <a:ea typeface="微軟正黑體" panose="020B0604030504040204" pitchFamily="34" charset="-120"/>
                        <a:cs typeface="+mn-cs"/>
                      </a:endParaRP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50" b="1" kern="1200" baseline="0" dirty="0" smtClean="0">
                          <a:solidFill>
                            <a:schemeClr val="tx1"/>
                          </a:solidFill>
                          <a:effectLst/>
                          <a:latin typeface="Calibri" panose="020F0502020204030204" pitchFamily="34" charset="0"/>
                          <a:ea typeface="微軟正黑體" panose="020B0604030504040204" pitchFamily="34" charset="-120"/>
                          <a:cs typeface="+mn-cs"/>
                        </a:rPr>
                        <a:t>企業文化建設薄弱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600" b="1" kern="1200" baseline="0" dirty="0" smtClean="0">
                          <a:solidFill>
                            <a:srgbClr val="FF0000"/>
                          </a:solidFill>
                          <a:effectLst/>
                          <a:latin typeface="Calibri" panose="020F0502020204030204" pitchFamily="34" charset="0"/>
                          <a:ea typeface="微軟正黑體" panose="020B0604030504040204" pitchFamily="34" charset="-120"/>
                          <a:cs typeface="+mn-cs"/>
                        </a:rPr>
                        <a:t>機會</a:t>
                      </a:r>
                      <a:r>
                        <a:rPr lang="en-US" altLang="zh-TW" sz="1600" b="1" kern="1200" baseline="0" dirty="0" smtClean="0">
                          <a:solidFill>
                            <a:srgbClr val="FF0000"/>
                          </a:solidFill>
                          <a:effectLst/>
                          <a:latin typeface="Calibri" panose="020F0502020204030204" pitchFamily="34" charset="0"/>
                          <a:ea typeface="微軟正黑體" panose="020B0604030504040204" pitchFamily="34" charset="-120"/>
                          <a:cs typeface="+mn-cs"/>
                        </a:rPr>
                        <a:t>O</a:t>
                      </a: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50" b="1" kern="1200" baseline="0" dirty="0" smtClean="0">
                          <a:solidFill>
                            <a:schemeClr val="tx1"/>
                          </a:solidFill>
                          <a:effectLst/>
                          <a:latin typeface="Calibri" panose="020F0502020204030204" pitchFamily="34" charset="0"/>
                          <a:ea typeface="微軟正黑體" panose="020B0604030504040204" pitchFamily="34" charset="-120"/>
                          <a:cs typeface="+mn-cs"/>
                        </a:rPr>
                        <a:t>組織結構正在調整</a:t>
                      </a: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50" b="1" kern="1200" baseline="0" dirty="0" smtClean="0">
                          <a:solidFill>
                            <a:schemeClr val="tx1"/>
                          </a:solidFill>
                          <a:effectLst/>
                          <a:latin typeface="Calibri" panose="020F0502020204030204" pitchFamily="34" charset="0"/>
                          <a:ea typeface="微軟正黑體" panose="020B0604030504040204" pitchFamily="34" charset="-120"/>
                          <a:cs typeface="+mn-cs"/>
                        </a:rPr>
                        <a:t>股份制改造和上市機會</a:t>
                      </a:r>
                      <a:endParaRPr lang="zh-TW" altLang="en-US" sz="1350" b="1" kern="1200" baseline="0" dirty="0">
                        <a:solidFill>
                          <a:schemeClr val="tx1"/>
                        </a:solidFill>
                        <a:effectLst/>
                        <a:latin typeface="Calibri" panose="020F0502020204030204" pitchFamily="34" charset="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SO</a:t>
                      </a:r>
                      <a:r>
                        <a:rPr lang="zh-TW" alt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策</a:t>
                      </a:r>
                      <a:r>
                        <a:rPr 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略</a:t>
                      </a:r>
                      <a:endParaRPr lang="en-US" alt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p>
                      <a:pPr marL="88900" indent="-88900" algn="l">
                        <a:spcAft>
                          <a:spcPts val="0"/>
                        </a:spcAft>
                        <a:buFont typeface="Arial" panose="020B0604020202020204" pitchFamily="34" charset="0"/>
                        <a:buChar char="•"/>
                      </a:pP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成立</a:t>
                      </a:r>
                      <a:r>
                        <a:rPr lang="zh-TW"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人力資源部，</a:t>
                      </a: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強化</a:t>
                      </a:r>
                      <a:r>
                        <a:rPr lang="zh-TW" altLang="en-US" sz="1300" b="1" kern="100" dirty="0" smtClean="0">
                          <a:solidFill>
                            <a:schemeClr val="tx1"/>
                          </a:solidFill>
                          <a:effectLst/>
                          <a:latin typeface="Calibri" panose="020F0502020204030204" pitchFamily="34" charset="0"/>
                          <a:ea typeface="+mn-ea"/>
                          <a:cs typeface="Times New Roman" panose="02020603050405020304" pitchFamily="18" charset="0"/>
                        </a:rPr>
                        <a:t>人力資源管理</a:t>
                      </a:r>
                      <a:r>
                        <a:rPr lang="en-US"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lang="en-US"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r>
                        <a:rPr lang="zh-TW"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後備幹部的選拔、培養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WO</a:t>
                      </a:r>
                      <a:r>
                        <a:rPr lang="zh-TW" alt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策</a:t>
                      </a:r>
                      <a:r>
                        <a:rPr 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略</a:t>
                      </a:r>
                      <a:endParaRPr lang="en-US" alt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p>
                      <a:pPr marL="88900" indent="-88900" algn="l" defTabSz="685800" rtl="0" eaLnBrk="1" latinLnBrk="0" hangingPunct="1">
                        <a:spcAft>
                          <a:spcPts val="0"/>
                        </a:spcAft>
                        <a:buFont typeface="Arial" panose="020B0604020202020204" pitchFamily="34" charset="0"/>
                        <a:buChar char="•"/>
                      </a:pP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聘請</a:t>
                      </a:r>
                      <a:r>
                        <a:rPr lang="zh-TW"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管理顧問，大力推進企業文化</a:t>
                      </a: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建設</a:t>
                      </a:r>
                      <a:endParaRPr lang="en-US" alt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88900" indent="-88900" algn="l" defTabSz="685800" rtl="0" eaLnBrk="1" latinLnBrk="0" hangingPunct="1">
                        <a:spcAft>
                          <a:spcPts val="0"/>
                        </a:spcAft>
                        <a:buFont typeface="Arial" panose="020B0604020202020204" pitchFamily="34" charset="0"/>
                        <a:buChar char="•"/>
                      </a:pP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建立</a:t>
                      </a:r>
                      <a:r>
                        <a:rPr lang="zh-TW"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科學合理</a:t>
                      </a: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的</a:t>
                      </a:r>
                      <a:r>
                        <a:rPr lang="zh-TW" altLang="en-US"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績效考核與薪酬制度</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zh-TW" altLang="en-US" sz="1600" b="1" kern="1200" baseline="0" dirty="0" smtClean="0">
                          <a:solidFill>
                            <a:srgbClr val="FF0000"/>
                          </a:solidFill>
                          <a:effectLst/>
                          <a:latin typeface="Calibri" panose="020F0502020204030204" pitchFamily="34" charset="0"/>
                          <a:ea typeface="微軟正黑體" panose="020B0604030504040204" pitchFamily="34" charset="-120"/>
                          <a:cs typeface="+mn-cs"/>
                        </a:rPr>
                        <a:t>威脅</a:t>
                      </a:r>
                      <a:r>
                        <a:rPr lang="en-US" altLang="zh-TW" sz="1600" b="1" kern="1200" baseline="0" dirty="0" smtClean="0">
                          <a:solidFill>
                            <a:srgbClr val="FF0000"/>
                          </a:solidFill>
                          <a:effectLst/>
                          <a:latin typeface="Calibri" panose="020F0502020204030204" pitchFamily="34" charset="0"/>
                          <a:ea typeface="微軟正黑體" panose="020B0604030504040204" pitchFamily="34" charset="-120"/>
                          <a:cs typeface="+mn-cs"/>
                        </a:rPr>
                        <a:t>T</a:t>
                      </a: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50" b="1" kern="1200" baseline="0" dirty="0" smtClean="0">
                          <a:solidFill>
                            <a:schemeClr val="tx1"/>
                          </a:solidFill>
                          <a:effectLst/>
                          <a:latin typeface="Calibri" panose="020F0502020204030204" pitchFamily="34" charset="0"/>
                          <a:ea typeface="微軟正黑體" panose="020B0604030504040204" pitchFamily="34" charset="-120"/>
                          <a:cs typeface="+mn-cs"/>
                        </a:rPr>
                        <a:t>技術人才和熟練工流失</a:t>
                      </a:r>
                    </a:p>
                    <a:p>
                      <a:pPr marL="88900" marR="0" indent="-88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350" b="1" kern="1200" baseline="0" dirty="0" smtClean="0">
                          <a:solidFill>
                            <a:schemeClr val="tx1"/>
                          </a:solidFill>
                          <a:effectLst/>
                          <a:latin typeface="Calibri" panose="020F0502020204030204" pitchFamily="34" charset="0"/>
                          <a:ea typeface="微軟正黑體" panose="020B0604030504040204" pitchFamily="34" charset="-120"/>
                          <a:cs typeface="+mn-cs"/>
                        </a:rPr>
                        <a:t>人員素質低</a:t>
                      </a:r>
                      <a:endParaRPr lang="zh-TW" altLang="en-US" sz="1350" b="1" kern="1200" baseline="0" dirty="0">
                        <a:solidFill>
                          <a:schemeClr val="tx1"/>
                        </a:solidFill>
                        <a:effectLst/>
                        <a:latin typeface="Calibri" panose="020F0502020204030204" pitchFamily="34" charset="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ST</a:t>
                      </a:r>
                      <a:r>
                        <a:rPr lang="zh-TW" alt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策</a:t>
                      </a:r>
                      <a:r>
                        <a:rPr 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略</a:t>
                      </a:r>
                      <a:endParaRPr lang="en-US" alt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p>
                      <a:pPr marL="88900" indent="-88900" algn="l" defTabSz="685800" rtl="0" eaLnBrk="1" latinLnBrk="0" hangingPunct="1">
                        <a:spcAft>
                          <a:spcPts val="0"/>
                        </a:spcAft>
                        <a:buFont typeface="Arial" panose="020B0604020202020204" pitchFamily="34" charset="0"/>
                        <a:buChar char="•"/>
                      </a:pP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成立</a:t>
                      </a:r>
                      <a:r>
                        <a:rPr lang="zh-TW"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培訓部，通過持續的培訓提升</a:t>
                      </a: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員工素質</a:t>
                      </a:r>
                      <a:endParaRPr lang="en-US" alt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marL="88900" indent="-88900" algn="l" defTabSz="685800" rtl="0" eaLnBrk="1" latinLnBrk="0" hangingPunct="1">
                        <a:spcAft>
                          <a:spcPts val="0"/>
                        </a:spcAft>
                        <a:buFont typeface="Arial" panose="020B0604020202020204" pitchFamily="34" charset="0"/>
                        <a:buChar char="•"/>
                      </a:pP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引入</a:t>
                      </a:r>
                      <a:r>
                        <a:rPr lang="zh-TW"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高素質人才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WT</a:t>
                      </a:r>
                      <a:r>
                        <a:rPr lang="zh-TW" altLang="en-US"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策</a:t>
                      </a:r>
                      <a:r>
                        <a:rPr 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rPr>
                        <a:t>略</a:t>
                      </a:r>
                      <a:endParaRPr lang="en-US" altLang="zh-TW" sz="1600" b="1" kern="100" dirty="0" smtClean="0">
                        <a:solidFill>
                          <a:srgbClr val="0000FF"/>
                        </a:solidFill>
                        <a:effectLst/>
                        <a:latin typeface="Calibri" panose="020F0502020204030204" pitchFamily="34" charset="0"/>
                        <a:ea typeface="新細明體" panose="02020500000000000000" pitchFamily="18" charset="-120"/>
                        <a:cs typeface="Times New Roman" panose="02020603050405020304" pitchFamily="18" charset="0"/>
                      </a:endParaRPr>
                    </a:p>
                    <a:p>
                      <a:pPr marL="88900" indent="-88900" algn="l" defTabSz="685800" rtl="0" eaLnBrk="1" latinLnBrk="0" hangingPunct="1">
                        <a:spcAft>
                          <a:spcPts val="0"/>
                        </a:spcAft>
                        <a:buFont typeface="Arial" panose="020B0604020202020204" pitchFamily="34" charset="0"/>
                        <a:buChar char="•"/>
                      </a:pPr>
                      <a:r>
                        <a:rPr lang="zh-TW" sz="1300" b="1" kern="100" dirty="0" smtClean="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高薪</a:t>
                      </a:r>
                      <a:r>
                        <a:rPr lang="zh-TW" sz="13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挽留部分人才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投影片編號版面配置區 5"/>
          <p:cNvSpPr>
            <a:spLocks noGrp="1"/>
          </p:cNvSpPr>
          <p:nvPr>
            <p:ph type="sldNum" sz="quarter" idx="12"/>
          </p:nvPr>
        </p:nvSpPr>
        <p:spPr/>
        <p:txBody>
          <a:bodyPr/>
          <a:lstStyle/>
          <a:p>
            <a:fld id="{437A9957-6C64-44D4-B360-CF457B51FDFA}" type="slidenum">
              <a:rPr lang="en-US" smtClean="0"/>
              <a:t>9</a:t>
            </a:fld>
            <a:endParaRPr lang="en-US"/>
          </a:p>
        </p:txBody>
      </p:sp>
    </p:spTree>
    <p:extLst>
      <p:ext uri="{BB962C8B-B14F-4D97-AF65-F5344CB8AC3E}">
        <p14:creationId xmlns:p14="http://schemas.microsoft.com/office/powerpoint/2010/main" val="419257427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Template>
  <TotalTime>163</TotalTime>
  <Words>1199</Words>
  <Application>Microsoft Office PowerPoint</Application>
  <PresentationFormat>自訂</PresentationFormat>
  <Paragraphs>152</Paragraphs>
  <Slides>13</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13</vt:i4>
      </vt:variant>
    </vt:vector>
  </HeadingPairs>
  <TitlesOfParts>
    <vt:vector size="21" baseType="lpstr">
      <vt:lpstr>微軟正黑體</vt:lpstr>
      <vt:lpstr>新細明體</vt:lpstr>
      <vt:lpstr>Arial</vt:lpstr>
      <vt:lpstr>Calibri</vt:lpstr>
      <vt:lpstr>Times New Roman</vt:lpstr>
      <vt:lpstr>Wingdings</vt:lpstr>
      <vt:lpstr>Wingdings 2</vt:lpstr>
      <vt:lpstr>Office 佈景主題</vt:lpstr>
      <vt:lpstr>SWOT 分析</vt:lpstr>
      <vt:lpstr>SWOT分析</vt:lpstr>
      <vt:lpstr>SWOT分析</vt:lpstr>
      <vt:lpstr>SWOT分析</vt:lpstr>
      <vt:lpstr>SWOT分析</vt:lpstr>
      <vt:lpstr>SWOT分析</vt:lpstr>
      <vt:lpstr>SWOT分析實例(I)</vt:lpstr>
      <vt:lpstr>SWOT分析實例(II)</vt:lpstr>
      <vt:lpstr>SWOT分析實例(III)</vt:lpstr>
      <vt:lpstr>SWOT分析實例(IV)</vt:lpstr>
      <vt:lpstr>SWOT分析實例(IV)</vt:lpstr>
      <vt:lpstr>SWOT分析實例(IV)</vt:lpstr>
      <vt:lpstr>SWOT分析實例(IV)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carol</dc:creator>
  <cp:lastModifiedBy>carol</cp:lastModifiedBy>
  <cp:revision>21</cp:revision>
  <dcterms:created xsi:type="dcterms:W3CDTF">2014-09-16T08:19:46Z</dcterms:created>
  <dcterms:modified xsi:type="dcterms:W3CDTF">2014-09-16T11:03:10Z</dcterms:modified>
</cp:coreProperties>
</file>