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27" r:id="rId12"/>
    <p:sldId id="303" r:id="rId13"/>
    <p:sldId id="304" r:id="rId14"/>
    <p:sldId id="330" r:id="rId15"/>
    <p:sldId id="307" r:id="rId16"/>
    <p:sldId id="328" r:id="rId17"/>
    <p:sldId id="308" r:id="rId18"/>
    <p:sldId id="305" r:id="rId19"/>
    <p:sldId id="309" r:id="rId20"/>
    <p:sldId id="329" r:id="rId21"/>
    <p:sldId id="306" r:id="rId22"/>
    <p:sldId id="331" r:id="rId23"/>
    <p:sldId id="310" r:id="rId24"/>
    <p:sldId id="311" r:id="rId25"/>
    <p:sldId id="333" r:id="rId26"/>
    <p:sldId id="312" r:id="rId27"/>
    <p:sldId id="332" r:id="rId28"/>
    <p:sldId id="347" r:id="rId29"/>
    <p:sldId id="313" r:id="rId30"/>
    <p:sldId id="314" r:id="rId31"/>
    <p:sldId id="334" r:id="rId32"/>
    <p:sldId id="315" r:id="rId33"/>
    <p:sldId id="335" r:id="rId34"/>
    <p:sldId id="316" r:id="rId35"/>
    <p:sldId id="336" r:id="rId36"/>
    <p:sldId id="317" r:id="rId37"/>
    <p:sldId id="318" r:id="rId38"/>
    <p:sldId id="319" r:id="rId39"/>
    <p:sldId id="345" r:id="rId40"/>
    <p:sldId id="339" r:id="rId41"/>
    <p:sldId id="320" r:id="rId42"/>
    <p:sldId id="321" r:id="rId43"/>
    <p:sldId id="341" r:id="rId44"/>
    <p:sldId id="322" r:id="rId45"/>
    <p:sldId id="342" r:id="rId46"/>
    <p:sldId id="323" r:id="rId47"/>
    <p:sldId id="343" r:id="rId48"/>
    <p:sldId id="324" r:id="rId49"/>
    <p:sldId id="344" r:id="rId50"/>
    <p:sldId id="325" r:id="rId51"/>
    <p:sldId id="340" r:id="rId52"/>
    <p:sldId id="346" r:id="rId53"/>
    <p:sldId id="326" r:id="rId54"/>
    <p:sldId id="348" r:id="rId5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A50021"/>
    <a:srgbClr val="006600"/>
    <a:srgbClr val="00800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83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/>
      <dgm:spPr/>
      <dgm:t>
        <a:bodyPr/>
        <a:lstStyle/>
        <a:p>
          <a:r>
            <a:rPr lang="zh-TW" altLang="en-US" dirty="0" smtClean="0"/>
            <a:t>物理情境</a:t>
          </a:r>
          <a:endParaRPr lang="zh-TW" altLang="en-US" dirty="0"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146F712B-BA0C-475D-96CE-03A5F3455BF0}">
      <dgm:prSet phldrT="[文字]"/>
      <dgm:spPr/>
      <dgm:t>
        <a:bodyPr/>
        <a:lstStyle/>
        <a:p>
          <a:r>
            <a:rPr lang="zh-TW" altLang="en-US" dirty="0" smtClean="0"/>
            <a:t>文化情境</a:t>
          </a:r>
          <a:endParaRPr lang="zh-TW" altLang="en-US" dirty="0">
            <a:latin typeface="Adobe 繁黑體 Std B" pitchFamily="34" charset="-120"/>
            <a:ea typeface="Adobe 繁黑體 Std B" pitchFamily="34" charset="-120"/>
          </a:endParaRPr>
        </a:p>
      </dgm:t>
    </dgm:pt>
    <dgm:pt modelId="{2315B80A-B0A8-4E8E-83DC-1B33A4328EBF}" type="par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BFC41A31-8B2B-472D-AEFE-8DCE65D3D6E2}" type="sib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8EA161E6-F4DE-4FEE-92AE-7006FC644B80}">
      <dgm:prSet/>
      <dgm:spPr/>
      <dgm:t>
        <a:bodyPr/>
        <a:lstStyle/>
        <a:p>
          <a:r>
            <a:rPr lang="zh-TW" altLang="en-US" dirty="0" smtClean="0"/>
            <a:t>社會情境</a:t>
          </a:r>
          <a:endParaRPr lang="zh-TW" altLang="en-US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C16A1AE4-AD11-4436-89A1-E9339486504A}" type="par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DB1B3080-EB62-4805-A10E-1C4244861E00}" type="sib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E99D7D88-C62E-4A9B-B332-109310DD2482}">
      <dgm:prSet/>
      <dgm:spPr/>
      <dgm:t>
        <a:bodyPr/>
        <a:lstStyle/>
        <a:p>
          <a:r>
            <a:rPr lang="zh-TW" altLang="en-US" dirty="0" smtClean="0"/>
            <a:t>時間情境</a:t>
          </a:r>
          <a:endParaRPr lang="zh-TW" altLang="en-US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C65AD8F1-3D95-4899-9DBE-5CE90CF2B0A5}" type="parTrans" cxnId="{B108F5CA-484D-4431-BA49-32FEE4800C77}">
      <dgm:prSet/>
      <dgm:spPr/>
      <dgm:t>
        <a:bodyPr/>
        <a:lstStyle/>
        <a:p>
          <a:endParaRPr lang="zh-TW" altLang="en-US"/>
        </a:p>
      </dgm:t>
    </dgm:pt>
    <dgm:pt modelId="{F7F7C252-AB6D-4857-A5E8-0B15B1DFB5D2}" type="sibTrans" cxnId="{B108F5CA-484D-4431-BA49-32FEE4800C77}">
      <dgm:prSet/>
      <dgm:spPr/>
      <dgm:t>
        <a:bodyPr/>
        <a:lstStyle/>
        <a:p>
          <a:endParaRPr lang="zh-TW" altLang="en-US"/>
        </a:p>
      </dgm:t>
    </dgm:pt>
    <dgm:pt modelId="{F38FC931-B4C6-44A5-B9B7-3E6BF22D895D}">
      <dgm:prSet/>
      <dgm:spPr/>
      <dgm:t>
        <a:bodyPr/>
        <a:lstStyle/>
        <a:p>
          <a:r>
            <a:rPr lang="zh-TW" altLang="en-US" dirty="0" smtClean="0"/>
            <a:t>心理情境</a:t>
          </a:r>
          <a:endParaRPr lang="zh-TW" altLang="en-US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1802079A-1BB2-4E80-8443-FBE2E351C777}" type="parTrans" cxnId="{D09C98C6-5478-4A97-AE2B-8BDA52E58799}">
      <dgm:prSet/>
      <dgm:spPr/>
      <dgm:t>
        <a:bodyPr/>
        <a:lstStyle/>
        <a:p>
          <a:endParaRPr lang="zh-TW" altLang="en-US"/>
        </a:p>
      </dgm:t>
    </dgm:pt>
    <dgm:pt modelId="{B91FC744-E133-44FF-8CF7-7EF31784E0B4}" type="sibTrans" cxnId="{D09C98C6-5478-4A97-AE2B-8BDA52E58799}">
      <dgm:prSet/>
      <dgm:spPr/>
      <dgm:t>
        <a:bodyPr/>
        <a:lstStyle/>
        <a:p>
          <a:endParaRPr lang="zh-TW" altLang="en-US"/>
        </a:p>
      </dgm:t>
    </dgm:pt>
    <dgm:pt modelId="{20AC6723-1C13-4EC2-8C39-48245130B5B8}" type="pres">
      <dgm:prSet presAssocID="{4D6F260A-520C-4C0D-9B90-7D0E3AD93A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1639FCA-A557-4DC8-BCAF-0372847D120D}" type="pres">
      <dgm:prSet presAssocID="{1E7AAC81-B232-4629-9467-795179B46AC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62D29A-1778-43BB-B2D9-88F39E6936D3}" type="pres">
      <dgm:prSet presAssocID="{E9F3C806-E2BA-4CA0-8365-557B3265570C}" presName="space" presStyleCnt="0"/>
      <dgm:spPr/>
      <dgm:t>
        <a:bodyPr/>
        <a:lstStyle/>
        <a:p>
          <a:endParaRPr lang="zh-TW" altLang="en-US"/>
        </a:p>
      </dgm:t>
    </dgm:pt>
    <dgm:pt modelId="{1AC40891-8991-4165-A11A-5B543E742F5B}" type="pres">
      <dgm:prSet presAssocID="{146F712B-BA0C-475D-96CE-03A5F3455BF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6EC0AA-FC54-4D4D-B5E0-98A12B08D1F1}" type="pres">
      <dgm:prSet presAssocID="{BFC41A31-8B2B-472D-AEFE-8DCE65D3D6E2}" presName="space" presStyleCnt="0"/>
      <dgm:spPr/>
      <dgm:t>
        <a:bodyPr/>
        <a:lstStyle/>
        <a:p>
          <a:endParaRPr lang="zh-TW" altLang="en-US"/>
        </a:p>
      </dgm:t>
    </dgm:pt>
    <dgm:pt modelId="{D09DDC26-341D-4A93-B172-B831DBF1B431}" type="pres">
      <dgm:prSet presAssocID="{8EA161E6-F4DE-4FEE-92AE-7006FC644B8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994532-80C6-4AEC-BEA9-74418637560C}" type="pres">
      <dgm:prSet presAssocID="{DB1B3080-EB62-4805-A10E-1C4244861E00}" presName="space" presStyleCnt="0"/>
      <dgm:spPr/>
      <dgm:t>
        <a:bodyPr/>
        <a:lstStyle/>
        <a:p>
          <a:endParaRPr lang="zh-TW" altLang="en-US"/>
        </a:p>
      </dgm:t>
    </dgm:pt>
    <dgm:pt modelId="{C2F88714-069D-4250-BD68-8E653A8661A1}" type="pres">
      <dgm:prSet presAssocID="{F38FC931-B4C6-44A5-B9B7-3E6BF22D895D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E4840C-5FE4-491B-ADB4-BB61787A0F1A}" type="pres">
      <dgm:prSet presAssocID="{B91FC744-E133-44FF-8CF7-7EF31784E0B4}" presName="space" presStyleCnt="0"/>
      <dgm:spPr/>
      <dgm:t>
        <a:bodyPr/>
        <a:lstStyle/>
        <a:p>
          <a:endParaRPr lang="zh-TW" altLang="en-US"/>
        </a:p>
      </dgm:t>
    </dgm:pt>
    <dgm:pt modelId="{FD1814C1-4016-44EB-A43C-05FAFAAEAC01}" type="pres">
      <dgm:prSet presAssocID="{E99D7D88-C62E-4A9B-B332-109310DD248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36A16B-0DF1-448F-AB81-C8A79606F228}" srcId="{4D6F260A-520C-4C0D-9B90-7D0E3AD93A74}" destId="{8EA161E6-F4DE-4FEE-92AE-7006FC644B80}" srcOrd="2" destOrd="0" parTransId="{C16A1AE4-AD11-4436-89A1-E9339486504A}" sibTransId="{DB1B3080-EB62-4805-A10E-1C4244861E00}"/>
    <dgm:cxn modelId="{8A41E66D-944C-4922-A3D7-750113E07B6B}" type="presOf" srcId="{1E7AAC81-B232-4629-9467-795179B46AC6}" destId="{91639FCA-A557-4DC8-BCAF-0372847D120D}" srcOrd="0" destOrd="0" presId="urn:microsoft.com/office/officeart/2005/8/layout/venn3"/>
    <dgm:cxn modelId="{045E97CF-67C2-430C-B43C-B1502D1B0B72}" type="presOf" srcId="{146F712B-BA0C-475D-96CE-03A5F3455BF0}" destId="{1AC40891-8991-4165-A11A-5B543E742F5B}" srcOrd="0" destOrd="0" presId="urn:microsoft.com/office/officeart/2005/8/layout/venn3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222149E6-386C-4C73-8A95-07B413D9E1CE}" type="presOf" srcId="{8EA161E6-F4DE-4FEE-92AE-7006FC644B80}" destId="{D09DDC26-341D-4A93-B172-B831DBF1B431}" srcOrd="0" destOrd="0" presId="urn:microsoft.com/office/officeart/2005/8/layout/venn3"/>
    <dgm:cxn modelId="{C7DB2DC0-BDBE-433F-B9B1-6929AA1A7AA0}" type="presOf" srcId="{E99D7D88-C62E-4A9B-B332-109310DD2482}" destId="{FD1814C1-4016-44EB-A43C-05FAFAAEAC01}" srcOrd="0" destOrd="0" presId="urn:microsoft.com/office/officeart/2005/8/layout/venn3"/>
    <dgm:cxn modelId="{62FB0919-E1B0-411E-9725-C8CB8053E94E}" srcId="{4D6F260A-520C-4C0D-9B90-7D0E3AD93A74}" destId="{146F712B-BA0C-475D-96CE-03A5F3455BF0}" srcOrd="1" destOrd="0" parTransId="{2315B80A-B0A8-4E8E-83DC-1B33A4328EBF}" sibTransId="{BFC41A31-8B2B-472D-AEFE-8DCE65D3D6E2}"/>
    <dgm:cxn modelId="{B108F5CA-484D-4431-BA49-32FEE4800C77}" srcId="{4D6F260A-520C-4C0D-9B90-7D0E3AD93A74}" destId="{E99D7D88-C62E-4A9B-B332-109310DD2482}" srcOrd="4" destOrd="0" parTransId="{C65AD8F1-3D95-4899-9DBE-5CE90CF2B0A5}" sibTransId="{F7F7C252-AB6D-4857-A5E8-0B15B1DFB5D2}"/>
    <dgm:cxn modelId="{D09C98C6-5478-4A97-AE2B-8BDA52E58799}" srcId="{4D6F260A-520C-4C0D-9B90-7D0E3AD93A74}" destId="{F38FC931-B4C6-44A5-B9B7-3E6BF22D895D}" srcOrd="3" destOrd="0" parTransId="{1802079A-1BB2-4E80-8443-FBE2E351C777}" sibTransId="{B91FC744-E133-44FF-8CF7-7EF31784E0B4}"/>
    <dgm:cxn modelId="{12F9917D-5FE6-42FF-A8CA-D930D7CF7654}" type="presOf" srcId="{4D6F260A-520C-4C0D-9B90-7D0E3AD93A74}" destId="{20AC6723-1C13-4EC2-8C39-48245130B5B8}" srcOrd="0" destOrd="0" presId="urn:microsoft.com/office/officeart/2005/8/layout/venn3"/>
    <dgm:cxn modelId="{256A93FA-727F-4CE9-B832-4D5AA6EA0E34}" type="presOf" srcId="{F38FC931-B4C6-44A5-B9B7-3E6BF22D895D}" destId="{C2F88714-069D-4250-BD68-8E653A8661A1}" srcOrd="0" destOrd="0" presId="urn:microsoft.com/office/officeart/2005/8/layout/venn3"/>
    <dgm:cxn modelId="{9892BED5-C3D4-40EC-8E9A-332CE6A80F57}" type="presParOf" srcId="{20AC6723-1C13-4EC2-8C39-48245130B5B8}" destId="{91639FCA-A557-4DC8-BCAF-0372847D120D}" srcOrd="0" destOrd="0" presId="urn:microsoft.com/office/officeart/2005/8/layout/venn3"/>
    <dgm:cxn modelId="{8DAE2CA5-7F40-403C-8AAD-ADDD9EB06858}" type="presParOf" srcId="{20AC6723-1C13-4EC2-8C39-48245130B5B8}" destId="{1462D29A-1778-43BB-B2D9-88F39E6936D3}" srcOrd="1" destOrd="0" presId="urn:microsoft.com/office/officeart/2005/8/layout/venn3"/>
    <dgm:cxn modelId="{0FB61A98-9FCA-43CB-82F7-90690F6DAF2C}" type="presParOf" srcId="{20AC6723-1C13-4EC2-8C39-48245130B5B8}" destId="{1AC40891-8991-4165-A11A-5B543E742F5B}" srcOrd="2" destOrd="0" presId="urn:microsoft.com/office/officeart/2005/8/layout/venn3"/>
    <dgm:cxn modelId="{0123AD1C-D566-4A38-A8E4-DB1FECE48982}" type="presParOf" srcId="{20AC6723-1C13-4EC2-8C39-48245130B5B8}" destId="{9F6EC0AA-FC54-4D4D-B5E0-98A12B08D1F1}" srcOrd="3" destOrd="0" presId="urn:microsoft.com/office/officeart/2005/8/layout/venn3"/>
    <dgm:cxn modelId="{6F545912-5D3F-4E37-8618-1E1EF2D405BA}" type="presParOf" srcId="{20AC6723-1C13-4EC2-8C39-48245130B5B8}" destId="{D09DDC26-341D-4A93-B172-B831DBF1B431}" srcOrd="4" destOrd="0" presId="urn:microsoft.com/office/officeart/2005/8/layout/venn3"/>
    <dgm:cxn modelId="{65BF708E-6D7D-4490-A9B1-BEB4133801CD}" type="presParOf" srcId="{20AC6723-1C13-4EC2-8C39-48245130B5B8}" destId="{CE994532-80C6-4AEC-BEA9-74418637560C}" srcOrd="5" destOrd="0" presId="urn:microsoft.com/office/officeart/2005/8/layout/venn3"/>
    <dgm:cxn modelId="{B5CBCD9E-1123-4783-A2DE-EF2A9BD48317}" type="presParOf" srcId="{20AC6723-1C13-4EC2-8C39-48245130B5B8}" destId="{C2F88714-069D-4250-BD68-8E653A8661A1}" srcOrd="6" destOrd="0" presId="urn:microsoft.com/office/officeart/2005/8/layout/venn3"/>
    <dgm:cxn modelId="{3039ACAA-9C41-4872-813E-6BC3AEF9AF02}" type="presParOf" srcId="{20AC6723-1C13-4EC2-8C39-48245130B5B8}" destId="{F0E4840C-5FE4-491B-ADB4-BB61787A0F1A}" srcOrd="7" destOrd="0" presId="urn:microsoft.com/office/officeart/2005/8/layout/venn3"/>
    <dgm:cxn modelId="{3E788253-1C0A-40BE-9EAF-AC539D073B81}" type="presParOf" srcId="{20AC6723-1C13-4EC2-8C39-48245130B5B8}" destId="{FD1814C1-4016-44EB-A43C-05FAFAAEAC0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FAF57-0303-400B-BF21-3A35B079C20B}" type="doc">
      <dgm:prSet loTypeId="urn:microsoft.com/office/officeart/2005/8/layout/hList6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5CDA3B5-14AB-4D4A-9D6F-53CCD077D63A}">
      <dgm:prSet/>
      <dgm:spPr/>
      <dgm:t>
        <a:bodyPr/>
        <a:lstStyle/>
        <a:p>
          <a:pPr rtl="0"/>
          <a:r>
            <a:rPr lang="zh-TW" altLang="en-US" dirty="0" smtClean="0"/>
            <a:t>生理</a:t>
          </a:r>
          <a:endParaRPr lang="zh-TW" b="1" dirty="0"/>
        </a:p>
      </dgm:t>
    </dgm:pt>
    <dgm:pt modelId="{594E0B7B-DF08-4E01-8979-7E724320382B}" type="parTrans" cxnId="{012C8DAE-5F7C-4E6F-97E6-39783FA2FEB7}">
      <dgm:prSet/>
      <dgm:spPr/>
      <dgm:t>
        <a:bodyPr/>
        <a:lstStyle/>
        <a:p>
          <a:endParaRPr lang="zh-TW" altLang="en-US" b="1"/>
        </a:p>
      </dgm:t>
    </dgm:pt>
    <dgm:pt modelId="{37820947-DC26-41AC-9C74-18AB87D9A848}" type="sibTrans" cxnId="{012C8DAE-5F7C-4E6F-97E6-39783FA2FEB7}">
      <dgm:prSet/>
      <dgm:spPr/>
      <dgm:t>
        <a:bodyPr/>
        <a:lstStyle/>
        <a:p>
          <a:endParaRPr lang="zh-TW" altLang="en-US" b="1"/>
        </a:p>
      </dgm:t>
    </dgm:pt>
    <dgm:pt modelId="{19EDB767-34C0-44C6-84B1-FA7D9DDBA116}">
      <dgm:prSet/>
      <dgm:spPr/>
      <dgm:t>
        <a:bodyPr/>
        <a:lstStyle/>
        <a:p>
          <a:pPr rtl="0"/>
          <a:r>
            <a:rPr lang="zh-TW" altLang="en-US" dirty="0" smtClean="0"/>
            <a:t>經驗領域</a:t>
          </a:r>
          <a:endParaRPr lang="zh-TW" b="1" dirty="0"/>
        </a:p>
      </dgm:t>
    </dgm:pt>
    <dgm:pt modelId="{39BA6D7F-0AFF-476F-A98A-0B2425D74AA7}" type="parTrans" cxnId="{48B19B9B-8050-4441-917A-081A882F99BB}">
      <dgm:prSet/>
      <dgm:spPr/>
      <dgm:t>
        <a:bodyPr/>
        <a:lstStyle/>
        <a:p>
          <a:endParaRPr lang="zh-TW" altLang="en-US" b="1"/>
        </a:p>
      </dgm:t>
    </dgm:pt>
    <dgm:pt modelId="{2C1A7A58-1BA9-42E6-9430-3196224CDA31}" type="sibTrans" cxnId="{48B19B9B-8050-4441-917A-081A882F99BB}">
      <dgm:prSet/>
      <dgm:spPr/>
      <dgm:t>
        <a:bodyPr/>
        <a:lstStyle/>
        <a:p>
          <a:endParaRPr lang="zh-TW" altLang="en-US" b="1"/>
        </a:p>
      </dgm:t>
    </dgm:pt>
    <dgm:pt modelId="{907710A4-F5BE-4DE0-86DB-475007A03EFB}">
      <dgm:prSet/>
      <dgm:spPr/>
      <dgm:t>
        <a:bodyPr/>
        <a:lstStyle/>
        <a:p>
          <a:pPr rtl="0"/>
          <a:r>
            <a:rPr lang="zh-TW" altLang="en-US" dirty="0" smtClean="0"/>
            <a:t>知識技能</a:t>
          </a:r>
          <a:endParaRPr lang="zh-TW" b="1" dirty="0"/>
        </a:p>
      </dgm:t>
    </dgm:pt>
    <dgm:pt modelId="{76E860CA-79ED-4464-BECF-015758C78ED3}" type="parTrans" cxnId="{4AE8031C-CE99-487E-8F66-A45B7104DFB3}">
      <dgm:prSet/>
      <dgm:spPr/>
      <dgm:t>
        <a:bodyPr/>
        <a:lstStyle/>
        <a:p>
          <a:endParaRPr lang="zh-TW" altLang="en-US" b="1"/>
        </a:p>
      </dgm:t>
    </dgm:pt>
    <dgm:pt modelId="{D4F1ECA0-CD6D-4307-990B-978DEF4C6983}" type="sibTrans" cxnId="{4AE8031C-CE99-487E-8F66-A45B7104DFB3}">
      <dgm:prSet/>
      <dgm:spPr/>
      <dgm:t>
        <a:bodyPr/>
        <a:lstStyle/>
        <a:p>
          <a:endParaRPr lang="zh-TW" altLang="en-US" b="1"/>
        </a:p>
      </dgm:t>
    </dgm:pt>
    <dgm:pt modelId="{9A8251C6-B1E9-4BAC-AB59-ABAF4C2B528F}">
      <dgm:prSet/>
      <dgm:spPr/>
      <dgm:t>
        <a:bodyPr/>
        <a:lstStyle/>
        <a:p>
          <a:pPr rtl="0"/>
          <a:r>
            <a:rPr lang="zh-TW" altLang="en-US" dirty="0" smtClean="0"/>
            <a:t>性別</a:t>
          </a:r>
          <a:endParaRPr lang="zh-TW" b="1" dirty="0"/>
        </a:p>
      </dgm:t>
    </dgm:pt>
    <dgm:pt modelId="{F4DDEA49-0D69-436C-AED1-21FB4683CA87}" type="parTrans" cxnId="{2D66CE18-63BC-4268-9828-F8A117DE436D}">
      <dgm:prSet/>
      <dgm:spPr/>
      <dgm:t>
        <a:bodyPr/>
        <a:lstStyle/>
        <a:p>
          <a:endParaRPr lang="zh-TW" altLang="en-US" b="1"/>
        </a:p>
      </dgm:t>
    </dgm:pt>
    <dgm:pt modelId="{94AFF472-C60F-42CF-9257-9308DC03759C}" type="sibTrans" cxnId="{2D66CE18-63BC-4268-9828-F8A117DE436D}">
      <dgm:prSet/>
      <dgm:spPr/>
      <dgm:t>
        <a:bodyPr/>
        <a:lstStyle/>
        <a:p>
          <a:endParaRPr lang="zh-TW" altLang="en-US" b="1"/>
        </a:p>
      </dgm:t>
    </dgm:pt>
    <dgm:pt modelId="{C6875C84-2BEB-4F04-8B00-2DBE21C1D21E}">
      <dgm:prSet/>
      <dgm:spPr/>
      <dgm:t>
        <a:bodyPr/>
        <a:lstStyle/>
        <a:p>
          <a:pPr rtl="0"/>
          <a:r>
            <a:rPr lang="en-US" b="1" dirty="0" smtClean="0"/>
            <a:t> </a:t>
          </a:r>
          <a:r>
            <a:rPr lang="zh-TW" altLang="en-US" dirty="0" smtClean="0"/>
            <a:t>心理</a:t>
          </a:r>
          <a:endParaRPr lang="zh-TW" b="1" dirty="0"/>
        </a:p>
      </dgm:t>
    </dgm:pt>
    <dgm:pt modelId="{970AC19A-24A3-46DC-B5FF-416538D4EFF9}" type="parTrans" cxnId="{4EF975BC-FE50-4B3F-B6E9-08F7FBEF8F66}">
      <dgm:prSet/>
      <dgm:spPr/>
      <dgm:t>
        <a:bodyPr/>
        <a:lstStyle/>
        <a:p>
          <a:endParaRPr lang="zh-TW" altLang="en-US" b="1"/>
        </a:p>
      </dgm:t>
    </dgm:pt>
    <dgm:pt modelId="{1449E21B-2061-4268-AAB9-24AD9FC6D7B9}" type="sibTrans" cxnId="{4EF975BC-FE50-4B3F-B6E9-08F7FBEF8F66}">
      <dgm:prSet/>
      <dgm:spPr/>
      <dgm:t>
        <a:bodyPr/>
        <a:lstStyle/>
        <a:p>
          <a:endParaRPr lang="zh-TW" altLang="en-US" b="1"/>
        </a:p>
      </dgm:t>
    </dgm:pt>
    <dgm:pt modelId="{15A5AA30-AE90-4F2F-BB7F-5D411771854C}">
      <dgm:prSet/>
      <dgm:spPr/>
      <dgm:t>
        <a:bodyPr/>
        <a:lstStyle/>
        <a:p>
          <a:pPr rtl="0"/>
          <a:r>
            <a:rPr lang="zh-TW" altLang="en-US" dirty="0" smtClean="0"/>
            <a:t>文化</a:t>
          </a:r>
          <a:endParaRPr lang="zh-TW" b="1" dirty="0"/>
        </a:p>
      </dgm:t>
    </dgm:pt>
    <dgm:pt modelId="{7F9A3C9D-3BB1-4E37-AF9C-319BBC3DDD1F}" type="parTrans" cxnId="{223AB3CC-C2F0-4801-A185-82175E6778D0}">
      <dgm:prSet/>
      <dgm:spPr/>
      <dgm:t>
        <a:bodyPr/>
        <a:lstStyle/>
        <a:p>
          <a:endParaRPr lang="zh-TW" altLang="en-US"/>
        </a:p>
      </dgm:t>
    </dgm:pt>
    <dgm:pt modelId="{2C238D85-04CC-4FB4-81EA-3436AD4AA65F}" type="sibTrans" cxnId="{223AB3CC-C2F0-4801-A185-82175E6778D0}">
      <dgm:prSet/>
      <dgm:spPr/>
      <dgm:t>
        <a:bodyPr/>
        <a:lstStyle/>
        <a:p>
          <a:endParaRPr lang="zh-TW" altLang="en-US"/>
        </a:p>
      </dgm:t>
    </dgm:pt>
    <dgm:pt modelId="{CD0748F4-7F43-4406-A217-9077C4E04334}" type="pres">
      <dgm:prSet presAssocID="{773FAF57-0303-400B-BF21-3A35B079C2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A0A21A-F1B7-424E-A3AA-2AB25413AEB8}" type="pres">
      <dgm:prSet presAssocID="{25CDA3B5-14AB-4D4A-9D6F-53CCD077D63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9B4E6C-5FB8-4496-86A2-FE2D7D4022C1}" type="pres">
      <dgm:prSet presAssocID="{37820947-DC26-41AC-9C74-18AB87D9A848}" presName="sibTrans" presStyleCnt="0"/>
      <dgm:spPr/>
    </dgm:pt>
    <dgm:pt modelId="{65D523CA-B47A-4C22-A951-41886ACBB72E}" type="pres">
      <dgm:prSet presAssocID="{C6875C84-2BEB-4F04-8B00-2DBE21C1D2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585055-281B-43F2-97AC-E637F972C517}" type="pres">
      <dgm:prSet presAssocID="{1449E21B-2061-4268-AAB9-24AD9FC6D7B9}" presName="sibTrans" presStyleCnt="0"/>
      <dgm:spPr/>
    </dgm:pt>
    <dgm:pt modelId="{10118395-0463-4B1A-B939-473037ED42C7}" type="pres">
      <dgm:prSet presAssocID="{19EDB767-34C0-44C6-84B1-FA7D9DDBA11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F4486C-F677-4C7D-A63A-3ED3CC01BA0B}" type="pres">
      <dgm:prSet presAssocID="{2C1A7A58-1BA9-42E6-9430-3196224CDA31}" presName="sibTrans" presStyleCnt="0"/>
      <dgm:spPr/>
    </dgm:pt>
    <dgm:pt modelId="{905DD047-0C22-4AED-83B9-D296700E86DB}" type="pres">
      <dgm:prSet presAssocID="{907710A4-F5BE-4DE0-86DB-475007A03E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2FE07C-9EB7-4F18-BCC3-C97862838D00}" type="pres">
      <dgm:prSet presAssocID="{D4F1ECA0-CD6D-4307-990B-978DEF4C6983}" presName="sibTrans" presStyleCnt="0"/>
      <dgm:spPr/>
    </dgm:pt>
    <dgm:pt modelId="{3711087D-196F-4421-AC5F-B671E39C51BD}" type="pres">
      <dgm:prSet presAssocID="{9A8251C6-B1E9-4BAC-AB59-ABAF4C2B528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C58333-D898-4999-9DA1-7801C5C09EF4}" type="pres">
      <dgm:prSet presAssocID="{94AFF472-C60F-42CF-9257-9308DC03759C}" presName="sibTrans" presStyleCnt="0"/>
      <dgm:spPr/>
    </dgm:pt>
    <dgm:pt modelId="{D7C11541-F1A6-4C80-8275-A6CA52F984E2}" type="pres">
      <dgm:prSet presAssocID="{15A5AA30-AE90-4F2F-BB7F-5D411771854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42E1EF-DA1A-4C55-B0FD-42C2327F193E}" type="presOf" srcId="{773FAF57-0303-400B-BF21-3A35B079C20B}" destId="{CD0748F4-7F43-4406-A217-9077C4E04334}" srcOrd="0" destOrd="0" presId="urn:microsoft.com/office/officeart/2005/8/layout/hList6"/>
    <dgm:cxn modelId="{5C56E148-6B5B-49DA-AE06-7BC57D4BD543}" type="presOf" srcId="{25CDA3B5-14AB-4D4A-9D6F-53CCD077D63A}" destId="{0BA0A21A-F1B7-424E-A3AA-2AB25413AEB8}" srcOrd="0" destOrd="0" presId="urn:microsoft.com/office/officeart/2005/8/layout/hList6"/>
    <dgm:cxn modelId="{4AE8031C-CE99-487E-8F66-A45B7104DFB3}" srcId="{773FAF57-0303-400B-BF21-3A35B079C20B}" destId="{907710A4-F5BE-4DE0-86DB-475007A03EFB}" srcOrd="3" destOrd="0" parTransId="{76E860CA-79ED-4464-BECF-015758C78ED3}" sibTransId="{D4F1ECA0-CD6D-4307-990B-978DEF4C6983}"/>
    <dgm:cxn modelId="{C07142D0-83B3-4E81-8492-DD125281D716}" type="presOf" srcId="{9A8251C6-B1E9-4BAC-AB59-ABAF4C2B528F}" destId="{3711087D-196F-4421-AC5F-B671E39C51BD}" srcOrd="0" destOrd="0" presId="urn:microsoft.com/office/officeart/2005/8/layout/hList6"/>
    <dgm:cxn modelId="{1B7BEB41-EC21-4A93-A383-E7C3DFB588DC}" type="presOf" srcId="{907710A4-F5BE-4DE0-86DB-475007A03EFB}" destId="{905DD047-0C22-4AED-83B9-D296700E86DB}" srcOrd="0" destOrd="0" presId="urn:microsoft.com/office/officeart/2005/8/layout/hList6"/>
    <dgm:cxn modelId="{012C8DAE-5F7C-4E6F-97E6-39783FA2FEB7}" srcId="{773FAF57-0303-400B-BF21-3A35B079C20B}" destId="{25CDA3B5-14AB-4D4A-9D6F-53CCD077D63A}" srcOrd="0" destOrd="0" parTransId="{594E0B7B-DF08-4E01-8979-7E724320382B}" sibTransId="{37820947-DC26-41AC-9C74-18AB87D9A848}"/>
    <dgm:cxn modelId="{D010FB79-8EF5-430D-AA5B-75A0727D0030}" type="presOf" srcId="{C6875C84-2BEB-4F04-8B00-2DBE21C1D21E}" destId="{65D523CA-B47A-4C22-A951-41886ACBB72E}" srcOrd="0" destOrd="0" presId="urn:microsoft.com/office/officeart/2005/8/layout/hList6"/>
    <dgm:cxn modelId="{4EF975BC-FE50-4B3F-B6E9-08F7FBEF8F66}" srcId="{773FAF57-0303-400B-BF21-3A35B079C20B}" destId="{C6875C84-2BEB-4F04-8B00-2DBE21C1D21E}" srcOrd="1" destOrd="0" parTransId="{970AC19A-24A3-46DC-B5FF-416538D4EFF9}" sibTransId="{1449E21B-2061-4268-AAB9-24AD9FC6D7B9}"/>
    <dgm:cxn modelId="{2D66CE18-63BC-4268-9828-F8A117DE436D}" srcId="{773FAF57-0303-400B-BF21-3A35B079C20B}" destId="{9A8251C6-B1E9-4BAC-AB59-ABAF4C2B528F}" srcOrd="4" destOrd="0" parTransId="{F4DDEA49-0D69-436C-AED1-21FB4683CA87}" sibTransId="{94AFF472-C60F-42CF-9257-9308DC03759C}"/>
    <dgm:cxn modelId="{5FEF23B9-F71C-4CB7-9BEB-6FF517116A37}" type="presOf" srcId="{15A5AA30-AE90-4F2F-BB7F-5D411771854C}" destId="{D7C11541-F1A6-4C80-8275-A6CA52F984E2}" srcOrd="0" destOrd="0" presId="urn:microsoft.com/office/officeart/2005/8/layout/hList6"/>
    <dgm:cxn modelId="{48B19B9B-8050-4441-917A-081A882F99BB}" srcId="{773FAF57-0303-400B-BF21-3A35B079C20B}" destId="{19EDB767-34C0-44C6-84B1-FA7D9DDBA116}" srcOrd="2" destOrd="0" parTransId="{39BA6D7F-0AFF-476F-A98A-0B2425D74AA7}" sibTransId="{2C1A7A58-1BA9-42E6-9430-3196224CDA31}"/>
    <dgm:cxn modelId="{1E1716C8-0D27-42C5-963D-7D07FD1465A0}" type="presOf" srcId="{19EDB767-34C0-44C6-84B1-FA7D9DDBA116}" destId="{10118395-0463-4B1A-B939-473037ED42C7}" srcOrd="0" destOrd="0" presId="urn:microsoft.com/office/officeart/2005/8/layout/hList6"/>
    <dgm:cxn modelId="{223AB3CC-C2F0-4801-A185-82175E6778D0}" srcId="{773FAF57-0303-400B-BF21-3A35B079C20B}" destId="{15A5AA30-AE90-4F2F-BB7F-5D411771854C}" srcOrd="5" destOrd="0" parTransId="{7F9A3C9D-3BB1-4E37-AF9C-319BBC3DDD1F}" sibTransId="{2C238D85-04CC-4FB4-81EA-3436AD4AA65F}"/>
    <dgm:cxn modelId="{569A268F-4D2E-490C-936E-943C99DBC30A}" type="presParOf" srcId="{CD0748F4-7F43-4406-A217-9077C4E04334}" destId="{0BA0A21A-F1B7-424E-A3AA-2AB25413AEB8}" srcOrd="0" destOrd="0" presId="urn:microsoft.com/office/officeart/2005/8/layout/hList6"/>
    <dgm:cxn modelId="{8CDD52FA-64A9-40A4-9140-C87402C19A66}" type="presParOf" srcId="{CD0748F4-7F43-4406-A217-9077C4E04334}" destId="{1D9B4E6C-5FB8-4496-86A2-FE2D7D4022C1}" srcOrd="1" destOrd="0" presId="urn:microsoft.com/office/officeart/2005/8/layout/hList6"/>
    <dgm:cxn modelId="{866D7678-EDB6-445B-94B2-1214272F9E89}" type="presParOf" srcId="{CD0748F4-7F43-4406-A217-9077C4E04334}" destId="{65D523CA-B47A-4C22-A951-41886ACBB72E}" srcOrd="2" destOrd="0" presId="urn:microsoft.com/office/officeart/2005/8/layout/hList6"/>
    <dgm:cxn modelId="{DE3D4F3F-8512-4908-82E1-1604FDFBC7D2}" type="presParOf" srcId="{CD0748F4-7F43-4406-A217-9077C4E04334}" destId="{3A585055-281B-43F2-97AC-E637F972C517}" srcOrd="3" destOrd="0" presId="urn:microsoft.com/office/officeart/2005/8/layout/hList6"/>
    <dgm:cxn modelId="{42CE802C-2E32-45B1-A948-B81F4E9FA860}" type="presParOf" srcId="{CD0748F4-7F43-4406-A217-9077C4E04334}" destId="{10118395-0463-4B1A-B939-473037ED42C7}" srcOrd="4" destOrd="0" presId="urn:microsoft.com/office/officeart/2005/8/layout/hList6"/>
    <dgm:cxn modelId="{53549052-899E-4295-B58B-3EF98DAA65C3}" type="presParOf" srcId="{CD0748F4-7F43-4406-A217-9077C4E04334}" destId="{9DF4486C-F677-4C7D-A63A-3ED3CC01BA0B}" srcOrd="5" destOrd="0" presId="urn:microsoft.com/office/officeart/2005/8/layout/hList6"/>
    <dgm:cxn modelId="{0E347C70-57B5-448D-8BFD-77214BE14DBB}" type="presParOf" srcId="{CD0748F4-7F43-4406-A217-9077C4E04334}" destId="{905DD047-0C22-4AED-83B9-D296700E86DB}" srcOrd="6" destOrd="0" presId="urn:microsoft.com/office/officeart/2005/8/layout/hList6"/>
    <dgm:cxn modelId="{88CA34EC-BCC9-4500-99EC-AAC112B9CD3B}" type="presParOf" srcId="{CD0748F4-7F43-4406-A217-9077C4E04334}" destId="{1C2FE07C-9EB7-4F18-BCC3-C97862838D00}" srcOrd="7" destOrd="0" presId="urn:microsoft.com/office/officeart/2005/8/layout/hList6"/>
    <dgm:cxn modelId="{B6998AD9-D420-4894-93A7-4CC313718DD9}" type="presParOf" srcId="{CD0748F4-7F43-4406-A217-9077C4E04334}" destId="{3711087D-196F-4421-AC5F-B671E39C51BD}" srcOrd="8" destOrd="0" presId="urn:microsoft.com/office/officeart/2005/8/layout/hList6"/>
    <dgm:cxn modelId="{99AD2C3B-5B3B-48E7-8DC0-86527375D57F}" type="presParOf" srcId="{CD0748F4-7F43-4406-A217-9077C4E04334}" destId="{2AC58333-D898-4999-9DA1-7801C5C09EF4}" srcOrd="9" destOrd="0" presId="urn:microsoft.com/office/officeart/2005/8/layout/hList6"/>
    <dgm:cxn modelId="{5FB4B0A6-9262-4FB8-AFAF-7530FC718551}" type="presParOf" srcId="{CD0748F4-7F43-4406-A217-9077C4E04334}" destId="{D7C11541-F1A6-4C80-8275-A6CA52F984E2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3FAF57-0303-400B-BF21-3A35B079C20B}" type="doc">
      <dgm:prSet loTypeId="urn:microsoft.com/office/officeart/2005/8/layout/hierarchy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5CDA3B5-14AB-4D4A-9D6F-53CCD077D63A}">
      <dgm:prSet/>
      <dgm:spPr/>
      <dgm:t>
        <a:bodyPr/>
        <a:lstStyle/>
        <a:p>
          <a:pPr rtl="0"/>
          <a:r>
            <a:rPr lang="zh-TW" altLang="en-US" dirty="0" smtClean="0"/>
            <a:t>外部的</a:t>
          </a:r>
          <a:r>
            <a:rPr lang="en-US" dirty="0" smtClean="0"/>
            <a:t> </a:t>
          </a:r>
          <a:r>
            <a:rPr lang="en-US" altLang="zh-TW" dirty="0" smtClean="0"/>
            <a:t>(external)</a:t>
          </a:r>
          <a:endParaRPr lang="zh-TW" b="1" dirty="0"/>
        </a:p>
      </dgm:t>
    </dgm:pt>
    <dgm:pt modelId="{594E0B7B-DF08-4E01-8979-7E724320382B}" type="parTrans" cxnId="{012C8DAE-5F7C-4E6F-97E6-39783FA2FEB7}">
      <dgm:prSet/>
      <dgm:spPr/>
      <dgm:t>
        <a:bodyPr/>
        <a:lstStyle/>
        <a:p>
          <a:endParaRPr lang="zh-TW" altLang="en-US" b="1"/>
        </a:p>
      </dgm:t>
    </dgm:pt>
    <dgm:pt modelId="{37820947-DC26-41AC-9C74-18AB87D9A848}" type="sibTrans" cxnId="{012C8DAE-5F7C-4E6F-97E6-39783FA2FEB7}">
      <dgm:prSet/>
      <dgm:spPr/>
      <dgm:t>
        <a:bodyPr/>
        <a:lstStyle/>
        <a:p>
          <a:endParaRPr lang="zh-TW" altLang="en-US" b="1"/>
        </a:p>
      </dgm:t>
    </dgm:pt>
    <dgm:pt modelId="{19EDB767-34C0-44C6-84B1-FA7D9DDBA116}">
      <dgm:prSet/>
      <dgm:spPr/>
      <dgm:t>
        <a:bodyPr/>
        <a:lstStyle/>
        <a:p>
          <a:pPr rtl="0"/>
          <a:r>
            <a:rPr lang="zh-TW" altLang="en-US" dirty="0" smtClean="0"/>
            <a:t>心理的</a:t>
          </a:r>
          <a:r>
            <a:rPr lang="en-US" dirty="0" smtClean="0"/>
            <a:t> </a:t>
          </a:r>
          <a:r>
            <a:rPr lang="en-US" altLang="zh-TW" dirty="0" smtClean="0"/>
            <a:t>(psychological)</a:t>
          </a:r>
          <a:endParaRPr lang="zh-TW" b="1" dirty="0"/>
        </a:p>
      </dgm:t>
    </dgm:pt>
    <dgm:pt modelId="{39BA6D7F-0AFF-476F-A98A-0B2425D74AA7}" type="parTrans" cxnId="{48B19B9B-8050-4441-917A-081A882F99BB}">
      <dgm:prSet/>
      <dgm:spPr/>
      <dgm:t>
        <a:bodyPr/>
        <a:lstStyle/>
        <a:p>
          <a:endParaRPr lang="zh-TW" altLang="en-US" b="1"/>
        </a:p>
      </dgm:t>
    </dgm:pt>
    <dgm:pt modelId="{2C1A7A58-1BA9-42E6-9430-3196224CDA31}" type="sibTrans" cxnId="{48B19B9B-8050-4441-917A-081A882F99BB}">
      <dgm:prSet/>
      <dgm:spPr/>
      <dgm:t>
        <a:bodyPr/>
        <a:lstStyle/>
        <a:p>
          <a:endParaRPr lang="zh-TW" altLang="en-US" b="1"/>
        </a:p>
      </dgm:t>
    </dgm:pt>
    <dgm:pt modelId="{C6875C84-2BEB-4F04-8B00-2DBE21C1D21E}">
      <dgm:prSet/>
      <dgm:spPr/>
      <dgm:t>
        <a:bodyPr/>
        <a:lstStyle/>
        <a:p>
          <a:pPr rtl="0"/>
          <a:r>
            <a:rPr lang="zh-TW" altLang="en-US" dirty="0" smtClean="0"/>
            <a:t>生理的</a:t>
          </a:r>
          <a:r>
            <a:rPr lang="en-US" dirty="0" smtClean="0"/>
            <a:t> </a:t>
          </a:r>
          <a:r>
            <a:rPr lang="en-US" altLang="zh-TW" dirty="0" smtClean="0"/>
            <a:t>(physiological)</a:t>
          </a:r>
          <a:endParaRPr lang="zh-TW" b="1" dirty="0"/>
        </a:p>
      </dgm:t>
    </dgm:pt>
    <dgm:pt modelId="{970AC19A-24A3-46DC-B5FF-416538D4EFF9}" type="parTrans" cxnId="{4EF975BC-FE50-4B3F-B6E9-08F7FBEF8F66}">
      <dgm:prSet/>
      <dgm:spPr/>
      <dgm:t>
        <a:bodyPr/>
        <a:lstStyle/>
        <a:p>
          <a:endParaRPr lang="zh-TW" altLang="en-US" b="1"/>
        </a:p>
      </dgm:t>
    </dgm:pt>
    <dgm:pt modelId="{1449E21B-2061-4268-AAB9-24AD9FC6D7B9}" type="sibTrans" cxnId="{4EF975BC-FE50-4B3F-B6E9-08F7FBEF8F66}">
      <dgm:prSet/>
      <dgm:spPr/>
      <dgm:t>
        <a:bodyPr/>
        <a:lstStyle/>
        <a:p>
          <a:endParaRPr lang="zh-TW" altLang="en-US" b="1"/>
        </a:p>
      </dgm:t>
    </dgm:pt>
    <dgm:pt modelId="{A45B721B-DA8B-4B43-8F84-25D49ACD46D8}" type="pres">
      <dgm:prSet presAssocID="{773FAF57-0303-400B-BF21-3A35B079C2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303ACFB-411C-4C90-8947-30DD5C824994}" type="pres">
      <dgm:prSet presAssocID="{25CDA3B5-14AB-4D4A-9D6F-53CCD077D63A}" presName="root" presStyleCnt="0"/>
      <dgm:spPr/>
      <dgm:t>
        <a:bodyPr/>
        <a:lstStyle/>
        <a:p>
          <a:endParaRPr lang="zh-TW" altLang="en-US"/>
        </a:p>
      </dgm:t>
    </dgm:pt>
    <dgm:pt modelId="{252C5B7C-E44C-4B50-8789-8624C92C2396}" type="pres">
      <dgm:prSet presAssocID="{25CDA3B5-14AB-4D4A-9D6F-53CCD077D63A}" presName="rootComposite" presStyleCnt="0"/>
      <dgm:spPr/>
      <dgm:t>
        <a:bodyPr/>
        <a:lstStyle/>
        <a:p>
          <a:endParaRPr lang="zh-TW" altLang="en-US"/>
        </a:p>
      </dgm:t>
    </dgm:pt>
    <dgm:pt modelId="{06229DDA-11EE-4123-A078-4477F1A4EE93}" type="pres">
      <dgm:prSet presAssocID="{25CDA3B5-14AB-4D4A-9D6F-53CCD077D63A}" presName="rootText" presStyleLbl="node1" presStyleIdx="0" presStyleCnt="3"/>
      <dgm:spPr/>
      <dgm:t>
        <a:bodyPr/>
        <a:lstStyle/>
        <a:p>
          <a:endParaRPr lang="zh-TW" altLang="en-US"/>
        </a:p>
      </dgm:t>
    </dgm:pt>
    <dgm:pt modelId="{F7F94701-6CCC-4FC2-BA6B-A79D6797274A}" type="pres">
      <dgm:prSet presAssocID="{25CDA3B5-14AB-4D4A-9D6F-53CCD077D63A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D951D13E-C457-44AB-B02F-3A4101767E87}" type="pres">
      <dgm:prSet presAssocID="{25CDA3B5-14AB-4D4A-9D6F-53CCD077D63A}" presName="childShape" presStyleCnt="0"/>
      <dgm:spPr/>
      <dgm:t>
        <a:bodyPr/>
        <a:lstStyle/>
        <a:p>
          <a:endParaRPr lang="zh-TW" altLang="en-US"/>
        </a:p>
      </dgm:t>
    </dgm:pt>
    <dgm:pt modelId="{3DBA8DD9-A742-4DBB-B1C6-1334D2B6CEED}" type="pres">
      <dgm:prSet presAssocID="{C6875C84-2BEB-4F04-8B00-2DBE21C1D21E}" presName="root" presStyleCnt="0"/>
      <dgm:spPr/>
      <dgm:t>
        <a:bodyPr/>
        <a:lstStyle/>
        <a:p>
          <a:endParaRPr lang="zh-TW" altLang="en-US"/>
        </a:p>
      </dgm:t>
    </dgm:pt>
    <dgm:pt modelId="{52B8FCE7-D814-4C60-B500-C92E8DD615F4}" type="pres">
      <dgm:prSet presAssocID="{C6875C84-2BEB-4F04-8B00-2DBE21C1D21E}" presName="rootComposite" presStyleCnt="0"/>
      <dgm:spPr/>
      <dgm:t>
        <a:bodyPr/>
        <a:lstStyle/>
        <a:p>
          <a:endParaRPr lang="zh-TW" altLang="en-US"/>
        </a:p>
      </dgm:t>
    </dgm:pt>
    <dgm:pt modelId="{06E886A5-CCAB-4B74-B2D6-7F5BDE2085B3}" type="pres">
      <dgm:prSet presAssocID="{C6875C84-2BEB-4F04-8B00-2DBE21C1D21E}" presName="rootText" presStyleLbl="node1" presStyleIdx="1" presStyleCnt="3"/>
      <dgm:spPr/>
      <dgm:t>
        <a:bodyPr/>
        <a:lstStyle/>
        <a:p>
          <a:endParaRPr lang="zh-TW" altLang="en-US"/>
        </a:p>
      </dgm:t>
    </dgm:pt>
    <dgm:pt modelId="{6C01DEDD-ABA1-4608-8CF8-A466AD3B8BBA}" type="pres">
      <dgm:prSet presAssocID="{C6875C84-2BEB-4F04-8B00-2DBE21C1D21E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BDDBDD57-C672-4D30-8ED7-3BE6470E6FE9}" type="pres">
      <dgm:prSet presAssocID="{C6875C84-2BEB-4F04-8B00-2DBE21C1D21E}" presName="childShape" presStyleCnt="0"/>
      <dgm:spPr/>
      <dgm:t>
        <a:bodyPr/>
        <a:lstStyle/>
        <a:p>
          <a:endParaRPr lang="zh-TW" altLang="en-US"/>
        </a:p>
      </dgm:t>
    </dgm:pt>
    <dgm:pt modelId="{E6A86502-47CE-47E4-A996-28073C1EE585}" type="pres">
      <dgm:prSet presAssocID="{19EDB767-34C0-44C6-84B1-FA7D9DDBA116}" presName="root" presStyleCnt="0"/>
      <dgm:spPr/>
      <dgm:t>
        <a:bodyPr/>
        <a:lstStyle/>
        <a:p>
          <a:endParaRPr lang="zh-TW" altLang="en-US"/>
        </a:p>
      </dgm:t>
    </dgm:pt>
    <dgm:pt modelId="{8397E795-46EB-48BE-8E5E-B374A775E821}" type="pres">
      <dgm:prSet presAssocID="{19EDB767-34C0-44C6-84B1-FA7D9DDBA116}" presName="rootComposite" presStyleCnt="0"/>
      <dgm:spPr/>
      <dgm:t>
        <a:bodyPr/>
        <a:lstStyle/>
        <a:p>
          <a:endParaRPr lang="zh-TW" altLang="en-US"/>
        </a:p>
      </dgm:t>
    </dgm:pt>
    <dgm:pt modelId="{4F242455-63D3-4C7C-A1C2-4ABB9A2CAC41}" type="pres">
      <dgm:prSet presAssocID="{19EDB767-34C0-44C6-84B1-FA7D9DDBA116}" presName="rootText" presStyleLbl="node1" presStyleIdx="2" presStyleCnt="3"/>
      <dgm:spPr/>
      <dgm:t>
        <a:bodyPr/>
        <a:lstStyle/>
        <a:p>
          <a:endParaRPr lang="zh-TW" altLang="en-US"/>
        </a:p>
      </dgm:t>
    </dgm:pt>
    <dgm:pt modelId="{42E392F5-FCA1-44E3-86C2-AD5D8C5BCD88}" type="pres">
      <dgm:prSet presAssocID="{19EDB767-34C0-44C6-84B1-FA7D9DDBA116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BBA537EA-6D33-4550-9BC6-6D35CCCECA23}" type="pres">
      <dgm:prSet presAssocID="{19EDB767-34C0-44C6-84B1-FA7D9DDBA116}" presName="childShape" presStyleCnt="0"/>
      <dgm:spPr/>
      <dgm:t>
        <a:bodyPr/>
        <a:lstStyle/>
        <a:p>
          <a:endParaRPr lang="zh-TW" altLang="en-US"/>
        </a:p>
      </dgm:t>
    </dgm:pt>
  </dgm:ptLst>
  <dgm:cxnLst>
    <dgm:cxn modelId="{B5FC8136-D7EE-49D0-97AA-24F5E29AB7D4}" type="presOf" srcId="{773FAF57-0303-400B-BF21-3A35B079C20B}" destId="{A45B721B-DA8B-4B43-8F84-25D49ACD46D8}" srcOrd="0" destOrd="0" presId="urn:microsoft.com/office/officeart/2005/8/layout/hierarchy3"/>
    <dgm:cxn modelId="{1657D042-00C6-4BC9-BC93-A64AED7DF9B1}" type="presOf" srcId="{19EDB767-34C0-44C6-84B1-FA7D9DDBA116}" destId="{4F242455-63D3-4C7C-A1C2-4ABB9A2CAC41}" srcOrd="0" destOrd="0" presId="urn:microsoft.com/office/officeart/2005/8/layout/hierarchy3"/>
    <dgm:cxn modelId="{353143C4-8450-4FE5-ACC3-AF4C35662BFB}" type="presOf" srcId="{C6875C84-2BEB-4F04-8B00-2DBE21C1D21E}" destId="{06E886A5-CCAB-4B74-B2D6-7F5BDE2085B3}" srcOrd="0" destOrd="0" presId="urn:microsoft.com/office/officeart/2005/8/layout/hierarchy3"/>
    <dgm:cxn modelId="{012C8DAE-5F7C-4E6F-97E6-39783FA2FEB7}" srcId="{773FAF57-0303-400B-BF21-3A35B079C20B}" destId="{25CDA3B5-14AB-4D4A-9D6F-53CCD077D63A}" srcOrd="0" destOrd="0" parTransId="{594E0B7B-DF08-4E01-8979-7E724320382B}" sibTransId="{37820947-DC26-41AC-9C74-18AB87D9A848}"/>
    <dgm:cxn modelId="{48B19B9B-8050-4441-917A-081A882F99BB}" srcId="{773FAF57-0303-400B-BF21-3A35B079C20B}" destId="{19EDB767-34C0-44C6-84B1-FA7D9DDBA116}" srcOrd="2" destOrd="0" parTransId="{39BA6D7F-0AFF-476F-A98A-0B2425D74AA7}" sibTransId="{2C1A7A58-1BA9-42E6-9430-3196224CDA31}"/>
    <dgm:cxn modelId="{F7F9D334-0F2A-42A5-BE89-96F9799CB8EF}" type="presOf" srcId="{19EDB767-34C0-44C6-84B1-FA7D9DDBA116}" destId="{42E392F5-FCA1-44E3-86C2-AD5D8C5BCD88}" srcOrd="1" destOrd="0" presId="urn:microsoft.com/office/officeart/2005/8/layout/hierarchy3"/>
    <dgm:cxn modelId="{88BC81E6-B850-4B4E-B03B-63F2BA872F9A}" type="presOf" srcId="{C6875C84-2BEB-4F04-8B00-2DBE21C1D21E}" destId="{6C01DEDD-ABA1-4608-8CF8-A466AD3B8BBA}" srcOrd="1" destOrd="0" presId="urn:microsoft.com/office/officeart/2005/8/layout/hierarchy3"/>
    <dgm:cxn modelId="{4EF975BC-FE50-4B3F-B6E9-08F7FBEF8F66}" srcId="{773FAF57-0303-400B-BF21-3A35B079C20B}" destId="{C6875C84-2BEB-4F04-8B00-2DBE21C1D21E}" srcOrd="1" destOrd="0" parTransId="{970AC19A-24A3-46DC-B5FF-416538D4EFF9}" sibTransId="{1449E21B-2061-4268-AAB9-24AD9FC6D7B9}"/>
    <dgm:cxn modelId="{463FF626-5097-4FFD-93B2-88E2E6B3B234}" type="presOf" srcId="{25CDA3B5-14AB-4D4A-9D6F-53CCD077D63A}" destId="{06229DDA-11EE-4123-A078-4477F1A4EE93}" srcOrd="0" destOrd="0" presId="urn:microsoft.com/office/officeart/2005/8/layout/hierarchy3"/>
    <dgm:cxn modelId="{91F7CD79-3DDB-40F8-AE9A-E6F002CE3951}" type="presOf" srcId="{25CDA3B5-14AB-4D4A-9D6F-53CCD077D63A}" destId="{F7F94701-6CCC-4FC2-BA6B-A79D6797274A}" srcOrd="1" destOrd="0" presId="urn:microsoft.com/office/officeart/2005/8/layout/hierarchy3"/>
    <dgm:cxn modelId="{E8776A4F-448E-4D4F-B403-EE232B3C7165}" type="presParOf" srcId="{A45B721B-DA8B-4B43-8F84-25D49ACD46D8}" destId="{F303ACFB-411C-4C90-8947-30DD5C824994}" srcOrd="0" destOrd="0" presId="urn:microsoft.com/office/officeart/2005/8/layout/hierarchy3"/>
    <dgm:cxn modelId="{34A9568F-DF1C-4034-B717-1596274E92A8}" type="presParOf" srcId="{F303ACFB-411C-4C90-8947-30DD5C824994}" destId="{252C5B7C-E44C-4B50-8789-8624C92C2396}" srcOrd="0" destOrd="0" presId="urn:microsoft.com/office/officeart/2005/8/layout/hierarchy3"/>
    <dgm:cxn modelId="{638A71FB-9098-4A99-AEE7-A8183E7D2F25}" type="presParOf" srcId="{252C5B7C-E44C-4B50-8789-8624C92C2396}" destId="{06229DDA-11EE-4123-A078-4477F1A4EE93}" srcOrd="0" destOrd="0" presId="urn:microsoft.com/office/officeart/2005/8/layout/hierarchy3"/>
    <dgm:cxn modelId="{DCBF466D-2851-4CE7-81A6-931EF880B3E9}" type="presParOf" srcId="{252C5B7C-E44C-4B50-8789-8624C92C2396}" destId="{F7F94701-6CCC-4FC2-BA6B-A79D6797274A}" srcOrd="1" destOrd="0" presId="urn:microsoft.com/office/officeart/2005/8/layout/hierarchy3"/>
    <dgm:cxn modelId="{572A26FB-353F-4960-9F27-F14E3116007C}" type="presParOf" srcId="{F303ACFB-411C-4C90-8947-30DD5C824994}" destId="{D951D13E-C457-44AB-B02F-3A4101767E87}" srcOrd="1" destOrd="0" presId="urn:microsoft.com/office/officeart/2005/8/layout/hierarchy3"/>
    <dgm:cxn modelId="{F47A0693-B5F7-4B3C-BB7C-68871012196D}" type="presParOf" srcId="{A45B721B-DA8B-4B43-8F84-25D49ACD46D8}" destId="{3DBA8DD9-A742-4DBB-B1C6-1334D2B6CEED}" srcOrd="1" destOrd="0" presId="urn:microsoft.com/office/officeart/2005/8/layout/hierarchy3"/>
    <dgm:cxn modelId="{4C56FF04-E7D2-44CD-93D9-FF6A178F0FF0}" type="presParOf" srcId="{3DBA8DD9-A742-4DBB-B1C6-1334D2B6CEED}" destId="{52B8FCE7-D814-4C60-B500-C92E8DD615F4}" srcOrd="0" destOrd="0" presId="urn:microsoft.com/office/officeart/2005/8/layout/hierarchy3"/>
    <dgm:cxn modelId="{5DDA7D02-F01A-45B7-B9B1-5084B2E95C0A}" type="presParOf" srcId="{52B8FCE7-D814-4C60-B500-C92E8DD615F4}" destId="{06E886A5-CCAB-4B74-B2D6-7F5BDE2085B3}" srcOrd="0" destOrd="0" presId="urn:microsoft.com/office/officeart/2005/8/layout/hierarchy3"/>
    <dgm:cxn modelId="{DEAD1161-6306-414B-B1BC-FB5CE30345EF}" type="presParOf" srcId="{52B8FCE7-D814-4C60-B500-C92E8DD615F4}" destId="{6C01DEDD-ABA1-4608-8CF8-A466AD3B8BBA}" srcOrd="1" destOrd="0" presId="urn:microsoft.com/office/officeart/2005/8/layout/hierarchy3"/>
    <dgm:cxn modelId="{BE3E879A-12EB-40A6-9084-F5D813E08B84}" type="presParOf" srcId="{3DBA8DD9-A742-4DBB-B1C6-1334D2B6CEED}" destId="{BDDBDD57-C672-4D30-8ED7-3BE6470E6FE9}" srcOrd="1" destOrd="0" presId="urn:microsoft.com/office/officeart/2005/8/layout/hierarchy3"/>
    <dgm:cxn modelId="{51E023FE-5120-422C-9A08-FF66D907AC1E}" type="presParOf" srcId="{A45B721B-DA8B-4B43-8F84-25D49ACD46D8}" destId="{E6A86502-47CE-47E4-A996-28073C1EE585}" srcOrd="2" destOrd="0" presId="urn:microsoft.com/office/officeart/2005/8/layout/hierarchy3"/>
    <dgm:cxn modelId="{CA55394D-F5FD-495C-B774-09422B224407}" type="presParOf" srcId="{E6A86502-47CE-47E4-A996-28073C1EE585}" destId="{8397E795-46EB-48BE-8E5E-B374A775E821}" srcOrd="0" destOrd="0" presId="urn:microsoft.com/office/officeart/2005/8/layout/hierarchy3"/>
    <dgm:cxn modelId="{85C9173B-A687-4F8E-95A4-E192FDB6A26F}" type="presParOf" srcId="{8397E795-46EB-48BE-8E5E-B374A775E821}" destId="{4F242455-63D3-4C7C-A1C2-4ABB9A2CAC41}" srcOrd="0" destOrd="0" presId="urn:microsoft.com/office/officeart/2005/8/layout/hierarchy3"/>
    <dgm:cxn modelId="{ECC631C1-8830-4118-9896-287F93FA5E5A}" type="presParOf" srcId="{8397E795-46EB-48BE-8E5E-B374A775E821}" destId="{42E392F5-FCA1-44E3-86C2-AD5D8C5BCD88}" srcOrd="1" destOrd="0" presId="urn:microsoft.com/office/officeart/2005/8/layout/hierarchy3"/>
    <dgm:cxn modelId="{FF3FE957-E67A-454C-9668-A7AE7BF6083B}" type="presParOf" srcId="{E6A86502-47CE-47E4-A996-28073C1EE585}" destId="{BBA537EA-6D33-4550-9BC6-6D35CCCECA2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639FCA-A557-4DC8-BCAF-0372847D120D}">
      <dsp:nvSpPr>
        <dsp:cNvPr id="0" name=""/>
        <dsp:cNvSpPr/>
      </dsp:nvSpPr>
      <dsp:spPr>
        <a:xfrm>
          <a:off x="861" y="708283"/>
          <a:ext cx="1679776" cy="16797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444" tIns="39370" rIns="92444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物理情境</a:t>
          </a:r>
          <a:endParaRPr lang="zh-TW" altLang="en-US" sz="31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861" y="708283"/>
        <a:ext cx="1679776" cy="1679776"/>
      </dsp:txXfrm>
    </dsp:sp>
    <dsp:sp modelId="{1AC40891-8991-4165-A11A-5B543E742F5B}">
      <dsp:nvSpPr>
        <dsp:cNvPr id="0" name=""/>
        <dsp:cNvSpPr/>
      </dsp:nvSpPr>
      <dsp:spPr>
        <a:xfrm>
          <a:off x="1344682" y="708283"/>
          <a:ext cx="1679776" cy="16797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444" tIns="39370" rIns="92444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文化情境</a:t>
          </a:r>
          <a:endParaRPr lang="zh-TW" altLang="en-US" sz="31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1344682" y="708283"/>
        <a:ext cx="1679776" cy="1679776"/>
      </dsp:txXfrm>
    </dsp:sp>
    <dsp:sp modelId="{D09DDC26-341D-4A93-B172-B831DBF1B431}">
      <dsp:nvSpPr>
        <dsp:cNvPr id="0" name=""/>
        <dsp:cNvSpPr/>
      </dsp:nvSpPr>
      <dsp:spPr>
        <a:xfrm>
          <a:off x="2688503" y="708283"/>
          <a:ext cx="1679776" cy="16797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444" tIns="39370" rIns="92444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社會情境</a:t>
          </a:r>
          <a:endParaRPr lang="zh-TW" altLang="en-US" sz="31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2688503" y="708283"/>
        <a:ext cx="1679776" cy="1679776"/>
      </dsp:txXfrm>
    </dsp:sp>
    <dsp:sp modelId="{C2F88714-069D-4250-BD68-8E653A8661A1}">
      <dsp:nvSpPr>
        <dsp:cNvPr id="0" name=""/>
        <dsp:cNvSpPr/>
      </dsp:nvSpPr>
      <dsp:spPr>
        <a:xfrm>
          <a:off x="4032324" y="708283"/>
          <a:ext cx="1679776" cy="16797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444" tIns="39370" rIns="92444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心理情境</a:t>
          </a:r>
          <a:endParaRPr lang="zh-TW" altLang="en-US" sz="31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4032324" y="708283"/>
        <a:ext cx="1679776" cy="1679776"/>
      </dsp:txXfrm>
    </dsp:sp>
    <dsp:sp modelId="{FD1814C1-4016-44EB-A43C-05FAFAAEAC01}">
      <dsp:nvSpPr>
        <dsp:cNvPr id="0" name=""/>
        <dsp:cNvSpPr/>
      </dsp:nvSpPr>
      <dsp:spPr>
        <a:xfrm>
          <a:off x="5376146" y="708283"/>
          <a:ext cx="1679776" cy="16797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444" tIns="39370" rIns="92444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時間情境</a:t>
          </a:r>
          <a:endParaRPr lang="zh-TW" altLang="en-US" sz="31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5376146" y="708283"/>
        <a:ext cx="1679776" cy="16797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A0A21A-F1B7-424E-A3AA-2AB25413AEB8}">
      <dsp:nvSpPr>
        <dsp:cNvPr id="0" name=""/>
        <dsp:cNvSpPr/>
      </dsp:nvSpPr>
      <dsp:spPr>
        <a:xfrm rot="16200000">
          <a:off x="-759050" y="761393"/>
          <a:ext cx="2448272" cy="92548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88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生理</a:t>
          </a:r>
          <a:endParaRPr lang="zh-TW" sz="2400" b="1" kern="1200" dirty="0"/>
        </a:p>
      </dsp:txBody>
      <dsp:txXfrm rot="16200000">
        <a:off x="-759050" y="761393"/>
        <a:ext cx="2448272" cy="925485"/>
      </dsp:txXfrm>
    </dsp:sp>
    <dsp:sp modelId="{65D523CA-B47A-4C22-A951-41886ACBB72E}">
      <dsp:nvSpPr>
        <dsp:cNvPr id="0" name=""/>
        <dsp:cNvSpPr/>
      </dsp:nvSpPr>
      <dsp:spPr>
        <a:xfrm rot="16200000">
          <a:off x="235846" y="761393"/>
          <a:ext cx="2448272" cy="925485"/>
        </a:xfrm>
        <a:prstGeom prst="flowChartManualOperation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88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</a:t>
          </a:r>
          <a:r>
            <a:rPr lang="zh-TW" altLang="en-US" sz="2400" kern="1200" dirty="0" smtClean="0"/>
            <a:t>心理</a:t>
          </a:r>
          <a:endParaRPr lang="zh-TW" sz="2400" b="1" kern="1200" dirty="0"/>
        </a:p>
      </dsp:txBody>
      <dsp:txXfrm rot="16200000">
        <a:off x="235846" y="761393"/>
        <a:ext cx="2448272" cy="925485"/>
      </dsp:txXfrm>
    </dsp:sp>
    <dsp:sp modelId="{10118395-0463-4B1A-B939-473037ED42C7}">
      <dsp:nvSpPr>
        <dsp:cNvPr id="0" name=""/>
        <dsp:cNvSpPr/>
      </dsp:nvSpPr>
      <dsp:spPr>
        <a:xfrm rot="16200000">
          <a:off x="1230743" y="761393"/>
          <a:ext cx="2448272" cy="925485"/>
        </a:xfrm>
        <a:prstGeom prst="flowChartManualOperation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88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經驗領域</a:t>
          </a:r>
          <a:endParaRPr lang="zh-TW" sz="2400" b="1" kern="1200" dirty="0"/>
        </a:p>
      </dsp:txBody>
      <dsp:txXfrm rot="16200000">
        <a:off x="1230743" y="761393"/>
        <a:ext cx="2448272" cy="925485"/>
      </dsp:txXfrm>
    </dsp:sp>
    <dsp:sp modelId="{905DD047-0C22-4AED-83B9-D296700E86DB}">
      <dsp:nvSpPr>
        <dsp:cNvPr id="0" name=""/>
        <dsp:cNvSpPr/>
      </dsp:nvSpPr>
      <dsp:spPr>
        <a:xfrm rot="16200000">
          <a:off x="2225640" y="761393"/>
          <a:ext cx="2448272" cy="925485"/>
        </a:xfrm>
        <a:prstGeom prst="flowChartManualOperation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88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知識技能</a:t>
          </a:r>
          <a:endParaRPr lang="zh-TW" sz="2400" b="1" kern="1200" dirty="0"/>
        </a:p>
      </dsp:txBody>
      <dsp:txXfrm rot="16200000">
        <a:off x="2225640" y="761393"/>
        <a:ext cx="2448272" cy="925485"/>
      </dsp:txXfrm>
    </dsp:sp>
    <dsp:sp modelId="{3711087D-196F-4421-AC5F-B671E39C51BD}">
      <dsp:nvSpPr>
        <dsp:cNvPr id="0" name=""/>
        <dsp:cNvSpPr/>
      </dsp:nvSpPr>
      <dsp:spPr>
        <a:xfrm rot="16200000">
          <a:off x="3220537" y="761393"/>
          <a:ext cx="2448272" cy="925485"/>
        </a:xfrm>
        <a:prstGeom prst="flowChartManualOperation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88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性別</a:t>
          </a:r>
          <a:endParaRPr lang="zh-TW" sz="2400" b="1" kern="1200" dirty="0"/>
        </a:p>
      </dsp:txBody>
      <dsp:txXfrm rot="16200000">
        <a:off x="3220537" y="761393"/>
        <a:ext cx="2448272" cy="925485"/>
      </dsp:txXfrm>
    </dsp:sp>
    <dsp:sp modelId="{D7C11541-F1A6-4C80-8275-A6CA52F984E2}">
      <dsp:nvSpPr>
        <dsp:cNvPr id="0" name=""/>
        <dsp:cNvSpPr/>
      </dsp:nvSpPr>
      <dsp:spPr>
        <a:xfrm rot="16200000">
          <a:off x="4215434" y="761393"/>
          <a:ext cx="2448272" cy="925485"/>
        </a:xfrm>
        <a:prstGeom prst="flowChartManualOperati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88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</a:t>
          </a:r>
          <a:endParaRPr lang="zh-TW" sz="2400" b="1" kern="1200" dirty="0"/>
        </a:p>
      </dsp:txBody>
      <dsp:txXfrm rot="16200000">
        <a:off x="4215434" y="761393"/>
        <a:ext cx="2448272" cy="9254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229DDA-11EE-4123-A078-4477F1A4EE93}">
      <dsp:nvSpPr>
        <dsp:cNvPr id="0" name=""/>
        <dsp:cNvSpPr/>
      </dsp:nvSpPr>
      <dsp:spPr>
        <a:xfrm>
          <a:off x="993" y="787086"/>
          <a:ext cx="2324262" cy="1162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外部的</a:t>
          </a:r>
          <a:r>
            <a:rPr lang="en-US" sz="2400" kern="1200" dirty="0" smtClean="0"/>
            <a:t> </a:t>
          </a:r>
          <a:r>
            <a:rPr lang="en-US" altLang="zh-TW" sz="2400" kern="1200" dirty="0" smtClean="0"/>
            <a:t>(external)</a:t>
          </a:r>
          <a:endParaRPr lang="zh-TW" sz="2400" b="1" kern="1200" dirty="0"/>
        </a:p>
      </dsp:txBody>
      <dsp:txXfrm>
        <a:off x="993" y="787086"/>
        <a:ext cx="2324262" cy="1162131"/>
      </dsp:txXfrm>
    </dsp:sp>
    <dsp:sp modelId="{06E886A5-CCAB-4B74-B2D6-7F5BDE2085B3}">
      <dsp:nvSpPr>
        <dsp:cNvPr id="0" name=""/>
        <dsp:cNvSpPr/>
      </dsp:nvSpPr>
      <dsp:spPr>
        <a:xfrm>
          <a:off x="2906320" y="787086"/>
          <a:ext cx="2324262" cy="116213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生理的</a:t>
          </a:r>
          <a:r>
            <a:rPr lang="en-US" sz="2400" kern="1200" dirty="0" smtClean="0"/>
            <a:t> </a:t>
          </a:r>
          <a:r>
            <a:rPr lang="en-US" altLang="zh-TW" sz="2400" kern="1200" dirty="0" smtClean="0"/>
            <a:t>(physiological)</a:t>
          </a:r>
          <a:endParaRPr lang="zh-TW" sz="2400" b="1" kern="1200" dirty="0"/>
        </a:p>
      </dsp:txBody>
      <dsp:txXfrm>
        <a:off x="2906320" y="787086"/>
        <a:ext cx="2324262" cy="1162131"/>
      </dsp:txXfrm>
    </dsp:sp>
    <dsp:sp modelId="{4F242455-63D3-4C7C-A1C2-4ABB9A2CAC41}">
      <dsp:nvSpPr>
        <dsp:cNvPr id="0" name=""/>
        <dsp:cNvSpPr/>
      </dsp:nvSpPr>
      <dsp:spPr>
        <a:xfrm>
          <a:off x="5811648" y="787086"/>
          <a:ext cx="2324262" cy="116213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心理的</a:t>
          </a:r>
          <a:r>
            <a:rPr lang="en-US" sz="2400" kern="1200" dirty="0" smtClean="0"/>
            <a:t> </a:t>
          </a:r>
          <a:r>
            <a:rPr lang="en-US" altLang="zh-TW" sz="2400" kern="1200" dirty="0" smtClean="0"/>
            <a:t>(psychological)</a:t>
          </a:r>
          <a:endParaRPr lang="zh-TW" sz="2400" b="1" kern="1200" dirty="0"/>
        </a:p>
      </dsp:txBody>
      <dsp:txXfrm>
        <a:off x="5811648" y="787086"/>
        <a:ext cx="2324262" cy="116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PPT SAMPLE\新下載ppt 範本\119\119\01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" y="-1"/>
            <a:ext cx="9143564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F1C0A-15A1-4D7D-B188-6403F4EED71E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2D9EF-2D54-41F4-99CE-37F9FA769ACE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379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00B44-DD69-4991-9E84-F1F8939638E0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890EF-39A5-420A-910E-BEA3A1C5019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12858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53433-59CF-44D7-B557-EDA25605B80E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BF59-0BA6-4307-AACE-A686F158B1D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40316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70C0"/>
              </a:buClr>
              <a:buFont typeface="Wingdings" pitchFamily="2" charset="2"/>
              <a:buChar char="ü"/>
              <a:defRPr sz="2800" baseline="0"/>
            </a:lvl1pPr>
            <a:lvl2pPr>
              <a:defRPr sz="2800" baseline="0"/>
            </a:lvl2pPr>
            <a:lvl3pPr>
              <a:defRPr sz="2800" baseline="0"/>
            </a:lvl3pPr>
            <a:lvl4pPr>
              <a:defRPr sz="2800" baseline="0"/>
            </a:lvl4pPr>
            <a:lvl5pPr>
              <a:defRPr sz="28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E3847-DDD2-4493-A36C-BC1A4D24432C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2FFD-C33F-4C5D-92D0-1EFC1AC84AB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5031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17F8E-0638-44C3-A36D-E665280D9B39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3B62-636E-4F9C-8F18-965AC7CC11C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1940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53F2D-12A9-4B76-897B-862D378ED0C3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B2BC4-2601-404A-8617-D34F51F2648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12633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7795B-8713-4C3F-A940-5955A46E0892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DCB7E-8602-4583-B66E-4B1612BCB8B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52368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A5B88-4108-41CC-BC89-EB6F97611496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DE33-046A-4130-AA75-BC685922C70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224955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D3B6D-CABD-4630-92D4-4C5D5A6A3291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B5403-804D-4D3E-885D-FF5352B6A6C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28157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3CFCA-97E5-4AF1-A1D2-CD0D81DE7920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9B03-BFD3-48D5-839A-1B09FF5799A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41917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99BEB-A4C8-4673-BE50-4EF341D9D879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4086-3BB5-4C86-B848-6CE7EFB8958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6060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Desktop\PPT SAMPLE\新下載ppt 範本\119\119\03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693" y="-27565"/>
            <a:ext cx="9337158" cy="68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76672"/>
            <a:ext cx="8435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435280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les styles du texte du masque</a:t>
            </a:r>
          </a:p>
          <a:p>
            <a:pPr lvl="1"/>
            <a:r>
              <a:rPr lang="fr-FR" altLang="zh-TW" dirty="0" smtClean="0"/>
              <a:t>Deuxième niveau</a:t>
            </a:r>
          </a:p>
          <a:p>
            <a:pPr lvl="2"/>
            <a:r>
              <a:rPr lang="fr-FR" altLang="zh-TW" dirty="0" smtClean="0"/>
              <a:t>Troisième niveau</a:t>
            </a:r>
          </a:p>
          <a:p>
            <a:pPr lvl="3"/>
            <a:r>
              <a:rPr lang="fr-FR" altLang="zh-TW" dirty="0" smtClean="0"/>
              <a:t>Quatrième niveau</a:t>
            </a:r>
          </a:p>
          <a:p>
            <a:pPr lvl="4"/>
            <a:r>
              <a:rPr lang="fr-FR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112D21A-AE4B-4013-A6AD-88EAAA4CB219}" type="datetimeFigureOut">
              <a:rPr lang="fr-FR" altLang="zh-TW"/>
              <a:pPr/>
              <a:t>06/04/2019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B087F47-0288-421C-B36B-627BEA1E29D8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altLang="zh-TW" sz="4400" b="1" kern="1200" dirty="0" smtClean="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zh.wikipedia.org/wiki/%E5%93%88%E7%BE%85%E5%BE%B7%C2%B7%E6%8B%89%E6%96%AF%E5%A8%81%E7%88%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4"/>
          <p:cNvSpPr/>
          <p:nvPr/>
        </p:nvSpPr>
        <p:spPr>
          <a:xfrm>
            <a:off x="539552" y="3140969"/>
            <a:ext cx="4061489" cy="1925064"/>
          </a:xfrm>
          <a:prstGeom prst="cloudCallout">
            <a:avLst>
              <a:gd name="adj1" fmla="val 65375"/>
              <a:gd name="adj2" fmla="val 41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altLang="zh-TW" sz="4000" b="1" i="1" dirty="0">
                <a:solidFill>
                  <a:srgbClr val="7030A0"/>
                </a:solidFill>
              </a:rPr>
              <a:t>Chapter </a:t>
            </a:r>
            <a:r>
              <a:rPr lang="en-US" altLang="zh-TW" sz="4000" b="1" i="1" dirty="0" smtClean="0">
                <a:solidFill>
                  <a:srgbClr val="7030A0"/>
                </a:solidFill>
              </a:rPr>
              <a:t>2</a:t>
            </a:r>
            <a:r>
              <a:rPr lang="fr-CA" altLang="zh-TW" sz="4000" b="1" i="1" dirty="0" smtClean="0">
                <a:solidFill>
                  <a:srgbClr val="7030A0"/>
                </a:solidFill>
              </a:rPr>
              <a:t> </a:t>
            </a:r>
            <a:endParaRPr lang="zh-TW" altLang="en-US" sz="4000" i="1" dirty="0">
              <a:solidFill>
                <a:srgbClr val="7030A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752" y="836712"/>
            <a:ext cx="3207127" cy="53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8460433" cy="1368152"/>
          </a:xfrm>
        </p:spPr>
        <p:txBody>
          <a:bodyPr/>
          <a:lstStyle/>
          <a:p>
            <a:pPr algn="ctr"/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人際溝通的基礎與理論</a:t>
            </a:r>
            <a:endParaRPr lang="fr-FR" altLang="zh-TW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1314"/>
            <a:ext cx="8229600" cy="5072062"/>
          </a:xfrm>
        </p:spPr>
        <p:txBody>
          <a:bodyPr/>
          <a:lstStyle/>
          <a:p>
            <a:pPr>
              <a:lnSpc>
                <a:spcPts val="29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一、溝通的意義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/>
            <a:r>
              <a:rPr lang="zh-TW" altLang="en-US" dirty="0" smtClean="0"/>
              <a:t>何謂「溝通」</a:t>
            </a:r>
            <a:r>
              <a:rPr lang="en-US" altLang="zh-TW" dirty="0" smtClean="0"/>
              <a:t>(communication)</a:t>
            </a:r>
            <a:r>
              <a:rPr lang="zh-TW" altLang="en-US" dirty="0" smtClean="0"/>
              <a:t>？溝通，源自於拉丁文的</a:t>
            </a:r>
            <a:r>
              <a:rPr lang="en-US" altLang="zh-TW" dirty="0" err="1" smtClean="0"/>
              <a:t>communicare</a:t>
            </a:r>
            <a:r>
              <a:rPr lang="zh-TW" altLang="en-US" dirty="0" smtClean="0"/>
              <a:t>，存在公開、公眾之意；張春興彙整西方學者之論點，在其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張氏心理學辭典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中指出，溝通意指，一方經由一些語言或非語言的管道，將意見、態度、知識、觀念、情感等訊息，傳遞給對方的歷程。溝通也是一個符號象徵的過程，溝通時所使用的語言、手勢、姿勢或臉部表情，構成了我們的符號體系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P33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5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72062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一、溝通的意義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續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)</a:t>
            </a:r>
          </a:p>
          <a:p>
            <a:pPr eaLnBrk="0" hangingPunct="0"/>
            <a:r>
              <a:rPr lang="zh-TW" altLang="en-US" dirty="0" smtClean="0"/>
              <a:t>傳遞者欲將訊息傳送至對方時，可經由單向傳遞及雙向傳遞過程，單向傳遞即是將傳遞者之意直接傳送出去，接受者是否接受此項訊息，則無法正確判知；而雙向傳遞之過程，接受訊息者對訊息之反應，均可能造成其是否接受訊息之重要考量。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P33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2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二、溝通的歷程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buFont typeface="Georgia" pitchFamily="18" charset="0"/>
              <a:buNone/>
            </a:pPr>
            <a:endParaRPr lang="zh-TW" altLang="en-US" dirty="0" smtClean="0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70580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P34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9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二、溝通的歷程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續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)</a:t>
            </a:r>
          </a:p>
          <a:p>
            <a:pPr eaLnBrk="0" hangingPunct="0"/>
            <a:r>
              <a:rPr lang="zh-TW" altLang="en-US" dirty="0" smtClean="0">
                <a:hlinkClick r:id="rId2"/>
              </a:rPr>
              <a:t>拉斯維</a:t>
            </a:r>
            <a:r>
              <a:rPr lang="zh-TW" altLang="en-US" dirty="0" smtClean="0">
                <a:hlinkClick r:id="rId2"/>
              </a:rPr>
              <a:t>爾</a:t>
            </a:r>
            <a:r>
              <a:rPr lang="en-US" altLang="zh-TW" sz="2400" dirty="0" smtClean="0">
                <a:solidFill>
                  <a:srgbClr val="0070C0"/>
                </a:solidFill>
              </a:rPr>
              <a:t>(</a:t>
            </a:r>
            <a:r>
              <a:rPr lang="en-US" altLang="zh-TW" sz="2400" dirty="0" smtClean="0">
                <a:solidFill>
                  <a:srgbClr val="0070C0"/>
                </a:solidFill>
                <a:hlinkClick r:id="rId2"/>
              </a:rPr>
              <a:t>Harold </a:t>
            </a:r>
            <a:r>
              <a:rPr lang="en-US" altLang="zh-TW" sz="2400" dirty="0" smtClean="0">
                <a:solidFill>
                  <a:srgbClr val="0070C0"/>
                </a:solidFill>
                <a:hlinkClick r:id="rId2"/>
              </a:rPr>
              <a:t>Dwight </a:t>
            </a:r>
            <a:r>
              <a:rPr lang="en-US" altLang="zh-TW" sz="2400" dirty="0" err="1" smtClean="0">
                <a:solidFill>
                  <a:srgbClr val="0070C0"/>
                </a:solidFill>
                <a:hlinkClick r:id="rId2"/>
              </a:rPr>
              <a:t>Lasswell</a:t>
            </a:r>
            <a:r>
              <a:rPr lang="zh-TW" altLang="en-US" sz="2400" dirty="0" smtClean="0">
                <a:solidFill>
                  <a:srgbClr val="0070C0"/>
                </a:solidFill>
              </a:rPr>
              <a:t>，</a:t>
            </a:r>
            <a:r>
              <a:rPr lang="en-US" altLang="zh-TW" sz="2400" dirty="0" smtClean="0">
                <a:solidFill>
                  <a:srgbClr val="0070C0"/>
                </a:solidFill>
                <a:hlinkClick r:id="rId2"/>
              </a:rPr>
              <a:t>1902</a:t>
            </a:r>
            <a:r>
              <a:rPr lang="zh-TW" altLang="en-US" sz="2400" dirty="0" smtClean="0">
                <a:solidFill>
                  <a:srgbClr val="0070C0"/>
                </a:solidFill>
                <a:hlinkClick r:id="rId2"/>
              </a:rPr>
              <a:t>－</a:t>
            </a:r>
            <a:r>
              <a:rPr lang="en-US" altLang="zh-TW" sz="2400" dirty="0" smtClean="0">
                <a:solidFill>
                  <a:srgbClr val="0070C0"/>
                </a:solidFill>
                <a:hlinkClick r:id="rId2"/>
              </a:rPr>
              <a:t>1978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 smtClean="0"/>
              <a:t>所</a:t>
            </a:r>
            <a:r>
              <a:rPr lang="zh-TW" altLang="en-US" dirty="0" smtClean="0"/>
              <a:t>提出的傳播模式以</a:t>
            </a:r>
            <a:r>
              <a:rPr lang="zh-TW" altLang="en-US" b="1" dirty="0" smtClean="0">
                <a:solidFill>
                  <a:srgbClr val="002060"/>
                </a:solidFill>
              </a:rPr>
              <a:t>五個</a:t>
            </a:r>
            <a:r>
              <a:rPr lang="en-US" altLang="zh-TW" b="1" dirty="0" smtClean="0">
                <a:solidFill>
                  <a:srgbClr val="002060"/>
                </a:solidFill>
              </a:rPr>
              <a:t>W</a:t>
            </a:r>
            <a:r>
              <a:rPr lang="zh-TW" altLang="en-US" dirty="0" smtClean="0"/>
              <a:t>簡明扼要的說明傳播過程，換句話說，傳播過程的要素，需具備消息來源、傳播訊息者、訊息內容、傳播訊息的</a:t>
            </a:r>
            <a:r>
              <a:rPr lang="zh-TW" altLang="en-US" dirty="0" smtClean="0"/>
              <a:t>管道、</a:t>
            </a:r>
            <a:r>
              <a:rPr lang="zh-TW" altLang="en-US" dirty="0" smtClean="0"/>
              <a:t>接收訊息者和可能產</a:t>
            </a:r>
            <a:r>
              <a:rPr lang="zh-TW" altLang="en-US" dirty="0"/>
              <a:t>生</a:t>
            </a:r>
            <a:r>
              <a:rPr lang="zh-TW" altLang="en-US" dirty="0" smtClean="0"/>
              <a:t>的效果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eaLnBrk="0" hangingPunct="0"/>
            <a:r>
              <a:rPr lang="en-US" altLang="zh-TW" dirty="0" smtClean="0">
                <a:solidFill>
                  <a:srgbClr val="002060"/>
                </a:solidFill>
              </a:rPr>
              <a:t>W</a:t>
            </a:r>
            <a:r>
              <a:rPr lang="en-US" altLang="zh-TW" dirty="0" smtClean="0">
                <a:solidFill>
                  <a:srgbClr val="C00000"/>
                </a:solidFill>
              </a:rPr>
              <a:t>ho/</a:t>
            </a:r>
            <a:r>
              <a:rPr lang="en-US" altLang="zh-TW" dirty="0" smtClean="0">
                <a:solidFill>
                  <a:srgbClr val="C00000"/>
                </a:solidFill>
              </a:rPr>
              <a:t>Says </a:t>
            </a:r>
            <a:r>
              <a:rPr lang="en-US" altLang="zh-TW" dirty="0" smtClean="0">
                <a:solidFill>
                  <a:srgbClr val="002060"/>
                </a:solidFill>
              </a:rPr>
              <a:t>w</a:t>
            </a:r>
            <a:r>
              <a:rPr lang="en-US" altLang="zh-TW" dirty="0" smtClean="0">
                <a:solidFill>
                  <a:srgbClr val="C00000"/>
                </a:solidFill>
              </a:rPr>
              <a:t>hat/</a:t>
            </a:r>
            <a:r>
              <a:rPr lang="en-US" altLang="zh-TW" dirty="0" smtClean="0">
                <a:solidFill>
                  <a:srgbClr val="C00000"/>
                </a:solidFill>
              </a:rPr>
              <a:t>In </a:t>
            </a:r>
            <a:r>
              <a:rPr lang="en-US" altLang="zh-TW" dirty="0" smtClean="0">
                <a:solidFill>
                  <a:srgbClr val="002060"/>
                </a:solidFill>
              </a:rPr>
              <a:t>W</a:t>
            </a:r>
            <a:r>
              <a:rPr lang="en-US" altLang="zh-TW" dirty="0" smtClean="0">
                <a:solidFill>
                  <a:srgbClr val="C00000"/>
                </a:solidFill>
              </a:rPr>
              <a:t>hich </a:t>
            </a:r>
            <a:r>
              <a:rPr lang="en-US" altLang="zh-TW" dirty="0" smtClean="0">
                <a:solidFill>
                  <a:srgbClr val="C00000"/>
                </a:solidFill>
              </a:rPr>
              <a:t>Channel/To </a:t>
            </a:r>
            <a:r>
              <a:rPr lang="en-US" altLang="zh-TW" dirty="0" smtClean="0">
                <a:solidFill>
                  <a:srgbClr val="002060"/>
                </a:solidFill>
              </a:rPr>
              <a:t>W</a:t>
            </a:r>
            <a:r>
              <a:rPr lang="en-US" altLang="zh-TW" dirty="0" smtClean="0">
                <a:solidFill>
                  <a:srgbClr val="C00000"/>
                </a:solidFill>
              </a:rPr>
              <a:t>hom/With </a:t>
            </a:r>
            <a:r>
              <a:rPr lang="en-US" altLang="zh-TW" dirty="0" smtClean="0">
                <a:solidFill>
                  <a:srgbClr val="002060"/>
                </a:solidFill>
              </a:rPr>
              <a:t>W</a:t>
            </a:r>
            <a:r>
              <a:rPr lang="en-US" altLang="zh-TW" dirty="0" smtClean="0">
                <a:solidFill>
                  <a:srgbClr val="C00000"/>
                </a:solidFill>
              </a:rPr>
              <a:t>hat Effect</a:t>
            </a:r>
            <a:endParaRPr lang="zh-TW" altLang="en-US" dirty="0" smtClean="0">
              <a:solidFill>
                <a:srgbClr val="C00000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P34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5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二、溝通的歷程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續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)</a:t>
            </a:r>
          </a:p>
          <a:p>
            <a:pPr eaLnBrk="0" hangingPunct="0"/>
            <a:r>
              <a:rPr lang="zh-TW" altLang="en-US" dirty="0"/>
              <a:t>「溝通」亦即透過這些基本要素，達到溝通的目的，不過溝通會因溝通者彼此的認同與解釋而產生不同的效果；溝通並非單純一種線性的溝通方式 </a:t>
            </a:r>
            <a:r>
              <a:rPr lang="en-US" altLang="zh-TW" dirty="0"/>
              <a:t>( </a:t>
            </a:r>
            <a:r>
              <a:rPr lang="zh-TW" altLang="en-US" dirty="0"/>
              <a:t>圖</a:t>
            </a:r>
            <a:r>
              <a:rPr lang="en-US" altLang="zh-TW" dirty="0"/>
              <a:t>2-3 )</a:t>
            </a:r>
            <a:r>
              <a:rPr lang="zh-TW" altLang="en-US" dirty="0"/>
              <a:t>，而是雙向的對談功能 </a:t>
            </a:r>
            <a:r>
              <a:rPr lang="en-US" altLang="zh-TW" dirty="0"/>
              <a:t>( </a:t>
            </a:r>
            <a:r>
              <a:rPr lang="zh-TW" altLang="en-US" dirty="0"/>
              <a:t>圖</a:t>
            </a:r>
            <a:r>
              <a:rPr lang="en-US" altLang="zh-TW" dirty="0"/>
              <a:t>2-4 )</a:t>
            </a:r>
            <a:r>
              <a:rPr lang="zh-TW" altLang="en-US" dirty="0"/>
              <a:t>，甚至是全方位性的溝通。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P34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9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6275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線性溝通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所謂線性溝通，即是一種單向的過程，它包含了：資訊來源</a:t>
            </a:r>
            <a:r>
              <a:rPr lang="en-US" dirty="0" smtClean="0"/>
              <a:t> </a:t>
            </a:r>
            <a:r>
              <a:rPr lang="en-US" altLang="zh-TW" dirty="0" smtClean="0"/>
              <a:t>(information source)</a:t>
            </a:r>
            <a:r>
              <a:rPr lang="zh-TW" altLang="en-US" dirty="0" smtClean="0"/>
              <a:t>，由傳送者</a:t>
            </a:r>
            <a:r>
              <a:rPr lang="en-US" dirty="0" smtClean="0"/>
              <a:t> </a:t>
            </a:r>
            <a:r>
              <a:rPr lang="en-US" altLang="zh-TW" dirty="0" smtClean="0"/>
              <a:t>(transmitter) </a:t>
            </a:r>
            <a:r>
              <a:rPr lang="zh-TW" altLang="en-US" dirty="0" smtClean="0"/>
              <a:t>將資訊內容編碼後，成某種形式的訊息</a:t>
            </a:r>
            <a:r>
              <a:rPr lang="en-US" dirty="0" smtClean="0"/>
              <a:t> </a:t>
            </a:r>
            <a:r>
              <a:rPr lang="en-US" altLang="zh-TW" dirty="0" smtClean="0"/>
              <a:t>(message)</a:t>
            </a:r>
            <a:r>
              <a:rPr lang="zh-TW" altLang="en-US" dirty="0" smtClean="0"/>
              <a:t>，而後經由管道</a:t>
            </a:r>
            <a:r>
              <a:rPr lang="en-US" dirty="0" smtClean="0"/>
              <a:t> </a:t>
            </a:r>
            <a:r>
              <a:rPr lang="en-US" altLang="zh-TW" dirty="0" smtClean="0"/>
              <a:t>(channel) </a:t>
            </a:r>
            <a:r>
              <a:rPr lang="zh-TW" altLang="en-US" dirty="0" smtClean="0"/>
              <a:t>傳送到接收者</a:t>
            </a:r>
            <a:r>
              <a:rPr lang="en-US" dirty="0" smtClean="0"/>
              <a:t> </a:t>
            </a:r>
            <a:r>
              <a:rPr lang="en-US" altLang="zh-TW" dirty="0" smtClean="0"/>
              <a:t>(receiver)</a:t>
            </a:r>
            <a:r>
              <a:rPr lang="zh-TW" altLang="en-US" dirty="0" smtClean="0"/>
              <a:t>，接收者即是將訊息譯碼的人，傳送者所欲傳遞的效果為何？</a:t>
            </a:r>
            <a:r>
              <a:rPr lang="zh-TW" altLang="en-US" dirty="0"/>
              <a:t>端視接收者譯碼後的原意是否得宜。</a:t>
            </a:r>
            <a:endParaRPr lang="zh-TW" altLang="en-US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P34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0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6275"/>
          </a:xfrm>
        </p:spPr>
        <p:txBody>
          <a:bodyPr/>
          <a:lstStyle/>
          <a:p>
            <a:pPr>
              <a:lnSpc>
                <a:spcPts val="3300"/>
              </a:lnSpc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線性溝通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續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</a:p>
          <a:p>
            <a:pPr eaLnBrk="0" hangingPunct="0"/>
            <a:r>
              <a:rPr lang="zh-TW" altLang="en-US" dirty="0" smtClean="0"/>
              <a:t>溝通</a:t>
            </a:r>
            <a:r>
              <a:rPr lang="zh-TW" altLang="en-US" dirty="0"/>
              <a:t>的過程中，訊息極容易受到「雜音」</a:t>
            </a:r>
            <a:r>
              <a:rPr lang="en-US" altLang="zh-TW" dirty="0"/>
              <a:t>(noise) </a:t>
            </a:r>
            <a:r>
              <a:rPr lang="zh-TW" altLang="en-US" dirty="0"/>
              <a:t>的干擾。當同一時間內有許多訊息出現時，即可能發生干擾的現象，這會造成傳送出去的訊息與接收到的訊息之間有所差異。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P34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5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線性溝通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續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溝通的雙方，對方的言行會影響我們的溝通，而我們的言行也會影響對方的溝通意願與方式。再者，線性溝通的另一缺點則是，實際的溝通並非一直線的下去，它會依彼此的互動而決定是否再繼續溝通。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P34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467544" y="1916832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 sz="2800" dirty="0" smtClean="0">
                <a:solidFill>
                  <a:srgbClr val="0070C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+mn-ea"/>
                <a:ea typeface="+mn-ea"/>
                <a:cs typeface="Times New Roman" pitchFamily="18" charset="0"/>
              </a:rPr>
              <a:t>一</a:t>
            </a:r>
            <a:r>
              <a:rPr kumimoji="0" lang="en-US" altLang="zh-TW" sz="2800" dirty="0" smtClean="0">
                <a:solidFill>
                  <a:srgbClr val="0070C0"/>
                </a:solidFill>
                <a:latin typeface="+mn-ea"/>
                <a:ea typeface="+mn-ea"/>
                <a:cs typeface="Times New Roman" pitchFamily="18" charset="0"/>
              </a:rPr>
              <a:t>)  </a:t>
            </a:r>
            <a:r>
              <a:rPr kumimoji="0" lang="zh-TW" altLang="en-US" sz="2800" dirty="0" smtClean="0">
                <a:solidFill>
                  <a:srgbClr val="0070C0"/>
                </a:solidFill>
                <a:latin typeface="+mn-ea"/>
                <a:ea typeface="+mn-ea"/>
                <a:cs typeface="Times New Roman" pitchFamily="18" charset="0"/>
              </a:rPr>
              <a:t>線性溝通</a:t>
            </a:r>
            <a:r>
              <a:rPr lang="en-US" altLang="zh-TW" sz="2800" dirty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+mn-ea"/>
                <a:ea typeface="+mn-ea"/>
              </a:rPr>
              <a:t>續</a:t>
            </a:r>
            <a:r>
              <a:rPr lang="en-US" altLang="zh-TW" sz="2800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kumimoji="0" lang="zh-TW" altLang="en-US" sz="2800" dirty="0">
              <a:solidFill>
                <a:srgbClr val="0070C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" y="2780928"/>
            <a:ext cx="74199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P35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7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00588"/>
          </a:xfrm>
        </p:spPr>
        <p:txBody>
          <a:bodyPr/>
          <a:lstStyle/>
          <a:p>
            <a:pPr>
              <a:lnSpc>
                <a:spcPts val="32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雙向溝通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spcBef>
                <a:spcPts val="2800"/>
              </a:spcBef>
            </a:pPr>
            <a:r>
              <a:rPr lang="zh-TW" altLang="en-US" dirty="0" smtClean="0"/>
              <a:t>在溝通的過程中，傳送者傳送訊息給接收者，同樣的，接收者在接收訊息後，亦會傳送訊息，而變成傳送者。因此，「傳送者」和「接收者」實際上均履行同樣的功能 ── 即編碼、譯碼</a:t>
            </a:r>
            <a:r>
              <a:rPr lang="en-US" dirty="0" smtClean="0"/>
              <a:t>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圖</a:t>
            </a:r>
            <a:r>
              <a:rPr lang="en-US" altLang="zh-TW" dirty="0" smtClean="0"/>
              <a:t>2-4 )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2800"/>
              </a:spcBef>
            </a:pPr>
            <a:r>
              <a:rPr lang="zh-TW" altLang="en-US" dirty="0" smtClean="0"/>
              <a:t>溝通應是一種由雙方彼此使用語言或非語言所創造出來的活動。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P36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3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25763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09728" indent="0" eaLnBrk="0" fontAlgn="auto" hangingPunct="0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2800" dirty="0" smtClean="0"/>
              <a:t>中文的「溝通」一詞則造的妙，溝是水溝的「溝」，而通則是通暢、疏通的「通」。 </a:t>
            </a:r>
            <a:endParaRPr lang="en-US" altLang="zh-TW" sz="2800" dirty="0" smtClean="0"/>
          </a:p>
          <a:p>
            <a:pPr marL="109728" indent="0" eaLnBrk="0" fontAlgn="auto" hangingPunct="0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2800" dirty="0" smtClean="0"/>
              <a:t>「溝通」就是「通溝」，把不通的管道打通，讓「死水」成為「活水」，彼此能對流、能瞭解、能交通、能產生共識。</a:t>
            </a:r>
            <a:endParaRPr lang="zh-TW" altLang="en-US" sz="2800" dirty="0"/>
          </a:p>
        </p:txBody>
      </p:sp>
      <p:sp>
        <p:nvSpPr>
          <p:cNvPr id="11267" name="文字方塊 3"/>
          <p:cNvSpPr txBox="1">
            <a:spLocks noChangeArrowheads="1"/>
          </p:cNvSpPr>
          <p:nvPr/>
        </p:nvSpPr>
        <p:spPr bwMode="auto">
          <a:xfrm>
            <a:off x="755576" y="4173031"/>
            <a:ext cx="7802136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9pPr>
          </a:lstStyle>
          <a:p>
            <a:pPr>
              <a:lnSpc>
                <a:spcPts val="3300"/>
              </a:lnSpc>
              <a:buSzPct val="80000"/>
            </a:pPr>
            <a:r>
              <a:rPr kumimoji="0"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大部分</a:t>
            </a:r>
            <a:r>
              <a:rPr kumimoji="0" lang="zh-TW" altLang="en-US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的人都認為，人際關係是一種與生俱來的能力，</a:t>
            </a:r>
            <a:endParaRPr kumimoji="0" lang="en-US" altLang="zh-TW" sz="2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kumimoji="0"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</a:t>
            </a:r>
            <a:r>
              <a:rPr kumimoji="0" lang="zh-TW" altLang="en-US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它是經由人與人之間相互學習而來的，溝通是人際關</a:t>
            </a:r>
            <a:endParaRPr kumimoji="0" lang="en-US" altLang="zh-TW" sz="2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kumimoji="0"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係</a:t>
            </a:r>
            <a:r>
              <a:rPr kumimoji="0" lang="zh-TW" altLang="en-US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的基石，透過溝通我們得以將自己的意見、態度、信</a:t>
            </a:r>
            <a:endParaRPr kumimoji="0" lang="en-US" altLang="zh-TW" sz="2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kumimoji="0"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念</a:t>
            </a:r>
            <a:r>
              <a:rPr kumimoji="0" lang="zh-TW" altLang="en-US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和感受，傳遞給他人，不但讓他人瞭解我們，也使我</a:t>
            </a:r>
            <a:endParaRPr kumimoji="0" lang="en-US" altLang="zh-TW" sz="2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kumimoji="0"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們</a:t>
            </a:r>
            <a:r>
              <a:rPr kumimoji="0" lang="zh-TW" altLang="en-US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更加認識自己，這就是人際關係的起點。</a:t>
            </a:r>
          </a:p>
        </p:txBody>
      </p:sp>
      <p:sp>
        <p:nvSpPr>
          <p:cNvPr id="2" name="矩形 1"/>
          <p:cNvSpPr/>
          <p:nvPr/>
        </p:nvSpPr>
        <p:spPr>
          <a:xfrm>
            <a:off x="7668344" y="404663"/>
            <a:ext cx="147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zh-TW" altLang="zh-TW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0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00588"/>
          </a:xfrm>
        </p:spPr>
        <p:txBody>
          <a:bodyPr/>
          <a:lstStyle/>
          <a:p>
            <a:pPr>
              <a:lnSpc>
                <a:spcPts val="32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雙向溝通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續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spcBef>
                <a:spcPts val="2800"/>
              </a:spcBef>
            </a:pPr>
            <a:r>
              <a:rPr lang="zh-TW" altLang="en-US" dirty="0"/>
              <a:t>雙向溝通除了說話者兼具聽話者的角色外，彼此雙方的經驗範圍，也會影響溝通的效果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2800"/>
              </a:spcBef>
            </a:pPr>
            <a:r>
              <a:rPr lang="zh-TW" altLang="en-US" dirty="0" smtClean="0"/>
              <a:t>溝通</a:t>
            </a:r>
            <a:r>
              <a:rPr lang="zh-TW" altLang="en-US" dirty="0"/>
              <a:t>雙方的經驗範圍的重疊性愈大，愈能相互瞭解，才不至於「言者無心，聽者有意」，所以，我們常會發生對朋友開個玩笑，卻被對方當真產生誤解，有時還百口莫辯呢。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P36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9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467544" y="1844824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 sz="2800" dirty="0" smtClean="0">
                <a:solidFill>
                  <a:srgbClr val="0070C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kumimoji="0" lang="zh-TW" altLang="en-US" sz="2800" dirty="0" smtClean="0">
                <a:solidFill>
                  <a:srgbClr val="0070C0"/>
                </a:solidFill>
                <a:latin typeface="+mn-ea"/>
                <a:ea typeface="+mn-ea"/>
                <a:cs typeface="Times New Roman" pitchFamily="18" charset="0"/>
              </a:rPr>
              <a:t>二</a:t>
            </a:r>
            <a:r>
              <a:rPr kumimoji="0" lang="en-US" altLang="zh-TW" sz="2800" dirty="0" smtClean="0">
                <a:solidFill>
                  <a:srgbClr val="0070C0"/>
                </a:solidFill>
                <a:latin typeface="+mn-ea"/>
                <a:ea typeface="+mn-ea"/>
                <a:cs typeface="Times New Roman" pitchFamily="18" charset="0"/>
              </a:rPr>
              <a:t>)  </a:t>
            </a:r>
            <a:r>
              <a:rPr lang="zh-TW" altLang="en-US" sz="2800" dirty="0" smtClean="0">
                <a:solidFill>
                  <a:srgbClr val="0070C0"/>
                </a:solidFill>
                <a:latin typeface="+mn-ea"/>
                <a:ea typeface="+mn-ea"/>
                <a:cs typeface="Times New Roman" pitchFamily="18" charset="0"/>
              </a:rPr>
              <a:t>雙向</a:t>
            </a:r>
            <a:r>
              <a:rPr kumimoji="0" lang="zh-TW" altLang="en-US" sz="2800" dirty="0" smtClean="0">
                <a:solidFill>
                  <a:srgbClr val="0070C0"/>
                </a:solidFill>
                <a:latin typeface="+mn-ea"/>
                <a:ea typeface="+mn-ea"/>
                <a:cs typeface="Times New Roman" pitchFamily="18" charset="0"/>
              </a:rPr>
              <a:t>溝通</a:t>
            </a:r>
            <a:r>
              <a:rPr lang="en-US" altLang="zh-TW" sz="2800" dirty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+mn-ea"/>
                <a:ea typeface="+mn-ea"/>
              </a:rPr>
              <a:t>續</a:t>
            </a:r>
            <a:r>
              <a:rPr lang="en-US" altLang="zh-TW" sz="2800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kumimoji="0" lang="zh-TW" altLang="en-US" sz="2800" dirty="0">
              <a:solidFill>
                <a:srgbClr val="0070C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630" y="2609850"/>
            <a:ext cx="66770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1172" y="764704"/>
            <a:ext cx="8686800" cy="7207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第二節人際</a:t>
            </a:r>
            <a:r>
              <a:rPr lang="zh-TW" altLang="en-US" dirty="0">
                <a:solidFill>
                  <a:srgbClr val="990033"/>
                </a:solidFill>
              </a:rPr>
              <a:t>溝通</a:t>
            </a:r>
            <a:r>
              <a:rPr lang="zh-TW" altLang="en-US" dirty="0" smtClean="0">
                <a:solidFill>
                  <a:srgbClr val="990033"/>
                </a:solidFill>
              </a:rPr>
              <a:t>的意義與歷程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P36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9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895053"/>
            <a:ext cx="8229600" cy="448627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一、溝通情境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(Communication Context)</a:t>
            </a:r>
          </a:p>
          <a:p>
            <a:pPr eaLnBrk="0" hangingPunct="0"/>
            <a:r>
              <a:rPr lang="zh-TW" altLang="en-US" dirty="0" smtClean="0"/>
              <a:t>人與人溝通時所處的情境，將會影響人說什麼及如何說，溝通的情境至少包五個面向：</a:t>
            </a:r>
            <a:endParaRPr lang="en-US" altLang="zh-TW" dirty="0" smtClean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4204422743"/>
              </p:ext>
            </p:extLst>
          </p:nvPr>
        </p:nvGraphicFramePr>
        <p:xfrm>
          <a:off x="1187624" y="3429000"/>
          <a:ext cx="705678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P37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4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895053"/>
            <a:ext cx="8229600" cy="4486275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物理情境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所謂物理情境是指溝通時的外在環境，例如溝通的地點、氣溫、光線、環境噪音、參與者之間的身體距離、座位安排及溝通時間的長短等，都可能影響談話的內容、氣氛或意願。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P37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4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912962"/>
            <a:ext cx="8229600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文化情境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文化情境是指溝通者在社會學習過程中，所學到的信念、價值觀、行為與生活規範。而我們經常從經驗中學習蘊涵於文化中的溝通規則。</a:t>
            </a:r>
            <a:endParaRPr lang="en-US" altLang="zh-TW" dirty="0" smtClean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P38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5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912962"/>
            <a:ext cx="8229600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社會情境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所謂社會情境指的是溝通雙方的關係，例如：夫妻、親子、手足、師生、朋友、老闆與伙計，不同的角色地位會產生溝通上的差異，對於互動之間的訊息定義會有不同的解釋。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P38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8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1811610"/>
            <a:ext cx="8229600" cy="48577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四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心理情境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所謂心理情境指的是溝通時的心情與感覺，溝通者彼此的情緒及精神狀態，都會影響溝通效果。</a:t>
            </a:r>
            <a:endParaRPr lang="en-US" altLang="zh-TW" dirty="0" smtClean="0"/>
          </a:p>
          <a:p>
            <a:pPr eaLnBrk="0" hangingPunct="0"/>
            <a:r>
              <a:rPr lang="zh-TW" altLang="en-US" dirty="0"/>
              <a:t>因此，當你有極棒的消息要分享好朋友時，請留意他的心理情境吧！免得兩敗俱傷，得不償失。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P39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6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1811610"/>
            <a:ext cx="8229600" cy="48577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五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時間情境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/>
              <a:t>溝</a:t>
            </a:r>
            <a:r>
              <a:rPr lang="zh-TW" altLang="en-US" dirty="0" smtClean="0"/>
              <a:t>通進行的時間即是時間情境，如果你想找一個早睡的人討論事情，那最好在晚上</a:t>
            </a:r>
            <a:r>
              <a:rPr lang="en-US" altLang="zh-TW" dirty="0" smtClean="0"/>
              <a:t>8</a:t>
            </a:r>
            <a:r>
              <a:rPr lang="zh-TW" altLang="en-US" dirty="0" smtClean="0"/>
              <a:t>點前就得結束，否則他呵欠連連，腦筋不靈光，你啥事也別提了。但如果遇到夜貓子，半夜兩點可能是最好的溝通時間。因此，該在哪一個時間與人進行溝通，就得看彼此雙方的時間情境而定，否則溝通無效也是白忙一場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P39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4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912962"/>
            <a:ext cx="8229600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二、參與者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(Participants)</a:t>
            </a:r>
          </a:p>
          <a:p>
            <a:pPr eaLnBrk="0" hangingPunct="0">
              <a:spcBef>
                <a:spcPts val="2800"/>
              </a:spcBef>
            </a:pPr>
            <a:r>
              <a:rPr lang="zh-TW" altLang="en-US" dirty="0" smtClean="0"/>
              <a:t>參與者是溝通進行的主角，溝通者雙方進行溝通時，傳送訊息者同時也是接收訊息者，人們除了藉由說、寫、手勢、臉部表情來傳送訊息，也藉由聽覺、嗅覺、視覺、觸覺等方式接受訊息。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P39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6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912962"/>
            <a:ext cx="8229600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二、參與者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(Participants)</a:t>
            </a:r>
          </a:p>
          <a:p>
            <a:pPr eaLnBrk="0" hangingPunct="0">
              <a:spcBef>
                <a:spcPts val="2800"/>
              </a:spcBef>
            </a:pPr>
            <a:r>
              <a:rPr lang="zh-TW" altLang="en-US" dirty="0" smtClean="0"/>
              <a:t>溝通者本身的個別差異包括：生理的、心理的、經驗領域、知識技能、性別及文化上的差異。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2167860502"/>
              </p:ext>
            </p:extLst>
          </p:nvPr>
        </p:nvGraphicFramePr>
        <p:xfrm>
          <a:off x="1619672" y="3933056"/>
          <a:ext cx="59046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P39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5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251325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2800"/>
              </a:spcBef>
              <a:buSzPct val="80000"/>
            </a:pPr>
            <a:r>
              <a:rPr lang="zh-TW" altLang="en-US" sz="2800" dirty="0" smtClean="0"/>
              <a:t>一個人孤獨有何不妥？沒人吵，沒人鬧，想做什麼就做什麼，自由自在，尤其在每日規律的生活中，獨處也可能是一個令人興奮的調劑品。</a:t>
            </a:r>
            <a:endParaRPr lang="en-US" altLang="zh-TW" sz="2800" dirty="0" smtClean="0"/>
          </a:p>
          <a:p>
            <a:pPr>
              <a:lnSpc>
                <a:spcPts val="3300"/>
              </a:lnSpc>
              <a:spcBef>
                <a:spcPts val="2800"/>
              </a:spcBef>
              <a:buSzPct val="80000"/>
            </a:pPr>
            <a:r>
              <a:rPr lang="zh-TW" altLang="en-US" sz="2800" dirty="0" smtClean="0"/>
              <a:t>人們對於「獨處」是有一定的臨界點，如果超過臨界點，將使得原本愉快的獨處，變成痛苦的狀態。就如同電影中的查克一樣，流落在無人的荒島上，也必須找出溝通的管道，建立虛擬的人際關係，因此，人是需要友誼的，也需要不斷的與人溝通。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第一節 人際溝通</a:t>
            </a:r>
            <a:r>
              <a:rPr lang="zh-TW" altLang="en-US" dirty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重要性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P29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05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57200" y="1896194"/>
            <a:ext cx="8229600" cy="46291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生理的差異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人的生理差異包涵甚廣，舉凡種族、性別、年齡、體型等等，都會影響彼此的溝通。人類是經由聯結</a:t>
            </a:r>
            <a:r>
              <a:rPr lang="en-US" dirty="0" smtClean="0"/>
              <a:t> </a:t>
            </a:r>
            <a:r>
              <a:rPr lang="en-US" altLang="zh-TW" dirty="0" smtClean="0"/>
              <a:t>(association) </a:t>
            </a:r>
            <a:r>
              <a:rPr lang="zh-TW" altLang="en-US" dirty="0" smtClean="0"/>
              <a:t>和類化</a:t>
            </a:r>
            <a:r>
              <a:rPr lang="en-US" dirty="0" smtClean="0"/>
              <a:t> </a:t>
            </a:r>
            <a:r>
              <a:rPr lang="en-US" altLang="zh-TW" dirty="0" smtClean="0"/>
              <a:t>(generalization) </a:t>
            </a:r>
            <a:r>
              <a:rPr lang="zh-TW" altLang="en-US" dirty="0" smtClean="0"/>
              <a:t>的過程來學習的，因此，我們對於那些與我們具有類似身體特徵的人，會較瞭解他們及認同他們。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P40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4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57200" y="1896194"/>
            <a:ext cx="8229600" cy="46291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心理的差異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心理差異包含溝通者的個人特質、自信、價值觀等，當我們對別人的心理特徵不瞭解時，往往造成彼此雙方溝通上的誤解，無意冒犯別人自己還不自知。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P40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5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457200" y="1912962"/>
            <a:ext cx="8229600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經驗領域差異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經驗領域代表著不同的家庭、生活、工作及社團經驗等，當兩個經驗領域重疊越多，越容易達成溝通。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P40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3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457200" y="1912962"/>
            <a:ext cx="8229600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四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知識技能差異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人因學習而成長，經由教育的洗禮，人們更懂得如何表達思想、情感與溝通的技巧。</a:t>
            </a:r>
            <a:endParaRPr lang="en-US" altLang="zh-TW" dirty="0" smtClean="0"/>
          </a:p>
          <a:p>
            <a:pPr eaLnBrk="0" hangingPunct="0"/>
            <a:r>
              <a:rPr lang="zh-TW" altLang="en-US" dirty="0" smtClean="0"/>
              <a:t>俗諺：「秀才遇到兵，有禮說不清」，該注意的是秀才，而不是兵。因為秀才懂得多，知識才能較好，應該以自我所認知的來進行溝通。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P40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0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357188" y="1884188"/>
            <a:ext cx="8429625" cy="4929188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五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性別及文化差異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在不同文化中溝通的效果也會不同，例如：在日本與朋友約</a:t>
            </a:r>
            <a:r>
              <a:rPr lang="en-US" altLang="zh-TW" dirty="0" smtClean="0"/>
              <a:t>7</a:t>
            </a:r>
            <a:r>
              <a:rPr lang="zh-TW" altLang="en-US" dirty="0" smtClean="0"/>
              <a:t>點見面，一定是準時赴約，而在泰國曼谷，</a:t>
            </a:r>
            <a:r>
              <a:rPr lang="en-US" altLang="zh-TW" dirty="0" smtClean="0"/>
              <a:t>7</a:t>
            </a:r>
            <a:r>
              <a:rPr lang="zh-TW" altLang="en-US" dirty="0" smtClean="0"/>
              <a:t>點只是一個參考數值，對方如果</a:t>
            </a:r>
            <a:r>
              <a:rPr lang="en-US" altLang="zh-TW" dirty="0" smtClean="0"/>
              <a:t>7</a:t>
            </a:r>
            <a:r>
              <a:rPr lang="zh-TW" altLang="en-US" dirty="0" smtClean="0"/>
              <a:t>點</a:t>
            </a:r>
            <a:r>
              <a:rPr lang="en-US" altLang="zh-TW" dirty="0" smtClean="0"/>
              <a:t>30</a:t>
            </a:r>
            <a:r>
              <a:rPr lang="zh-TW" altLang="en-US" dirty="0" smtClean="0"/>
              <a:t>到，就表示他尊重你是個外國人，怕你不習慣，通常泰國人</a:t>
            </a:r>
            <a:r>
              <a:rPr lang="en-US" altLang="zh-TW" dirty="0" smtClean="0"/>
              <a:t>8</a:t>
            </a:r>
            <a:r>
              <a:rPr lang="zh-TW" altLang="en-US" dirty="0" smtClean="0"/>
              <a:t>點到，已經算準時了。所以，在不同文化國家，就得瞭解當地的文化習性，就是所謂的入境隨俗。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P41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2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357188" y="1884188"/>
            <a:ext cx="8429625" cy="4929188"/>
          </a:xfrm>
        </p:spPr>
        <p:txBody>
          <a:bodyPr/>
          <a:lstStyle/>
          <a:p>
            <a:pPr eaLnBrk="0" hangingPunc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五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性別及文化差異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續</a:t>
            </a:r>
            <a:r>
              <a:rPr lang="en-US" altLang="zh-TW" dirty="0" smtClean="0">
                <a:solidFill>
                  <a:srgbClr val="0070C0"/>
                </a:solidFill>
                <a:latin typeface="+mn-ea"/>
              </a:rPr>
              <a:t>)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而不同性別的差異，就常發生在男女性別溝通的障礙上，男性會以簡短的詞句說明自己的感受，女性則較會以多種形容詞彙表達看法。例如，男性看到美麗的模特兒，會說「正點」，女性則會形容模特兒的臉型、身材、五官，甚至模特兒的臺步走得怎樣，都會鉅細靡遺詳加說明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P41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457200" y="1883047"/>
            <a:ext cx="8229600" cy="478631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三、溝通訊息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(Communication Messages)</a:t>
            </a:r>
          </a:p>
          <a:p>
            <a:pPr eaLnBrk="0" hangingPunct="0"/>
            <a:r>
              <a:rPr lang="zh-TW" altLang="en-US" dirty="0" smtClean="0"/>
              <a:t>溝通所傳達的內容就是所謂的「</a:t>
            </a:r>
            <a:r>
              <a:rPr lang="zh-TW" altLang="en-US" dirty="0"/>
              <a:t>溝通訊息」</a:t>
            </a:r>
            <a:r>
              <a:rPr lang="zh-TW" altLang="en-US" dirty="0" smtClean="0"/>
              <a:t>。訊息並非單純的由一人傳至另一人，其過程極為複雜，必須先將所欲傳達的內容意義予以結構化成為訊息，稱之為編碼</a:t>
            </a:r>
            <a:r>
              <a:rPr lang="en-US" dirty="0" smtClean="0"/>
              <a:t> </a:t>
            </a:r>
            <a:r>
              <a:rPr lang="en-US" altLang="zh-TW" dirty="0" smtClean="0"/>
              <a:t>(encoding)</a:t>
            </a:r>
            <a:r>
              <a:rPr lang="zh-TW" altLang="en-US" dirty="0" smtClean="0"/>
              <a:t>，通常這是傳訊者的表達能力，編碼是否得宜，會因個人的修為而有差異。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P41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5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457200" y="1984970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四、雜音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(Noise)</a:t>
            </a:r>
          </a:p>
          <a:p>
            <a:r>
              <a:rPr lang="zh-TW" altLang="en-US" dirty="0" smtClean="0"/>
              <a:t>雜音就是干擾溝通進行的各種因素，使得溝通的訊息被誤解或無法達成。</a:t>
            </a:r>
            <a:endParaRPr lang="en-US" altLang="zh-TW" dirty="0" smtClean="0"/>
          </a:p>
          <a:p>
            <a:r>
              <a:rPr lang="zh-TW" altLang="en-US" dirty="0" smtClean="0"/>
              <a:t>「雜音」可以發生在溝通歷程中的任一階段，它阻礙溝通的形式可分為：</a:t>
            </a:r>
            <a:endParaRPr lang="en-US" altLang="zh-TW" dirty="0" smtClean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2250819741"/>
              </p:ext>
            </p:extLst>
          </p:nvPr>
        </p:nvGraphicFramePr>
        <p:xfrm>
          <a:off x="539552" y="4149080"/>
          <a:ext cx="81369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P42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1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57200" y="1811610"/>
            <a:ext cx="8229600" cy="48577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  <a:latin typeface="+mn-ea"/>
              </a:rPr>
              <a:t>四、雜音 </a:t>
            </a:r>
            <a:r>
              <a:rPr lang="en-US" altLang="zh-TW" sz="3200" b="1" dirty="0" smtClean="0">
                <a:solidFill>
                  <a:srgbClr val="000099"/>
                </a:solidFill>
                <a:latin typeface="+mn-ea"/>
              </a:rPr>
              <a:t>(Noise) (</a:t>
            </a:r>
            <a:r>
              <a:rPr lang="zh-TW" altLang="en-US" sz="3200" b="1" dirty="0" smtClean="0">
                <a:solidFill>
                  <a:srgbClr val="000099"/>
                </a:solidFill>
                <a:latin typeface="+mn-ea"/>
              </a:rPr>
              <a:t>續</a:t>
            </a:r>
            <a:r>
              <a:rPr lang="en-US" altLang="zh-TW" sz="3200" b="1" dirty="0" smtClean="0">
                <a:solidFill>
                  <a:srgbClr val="000099"/>
                </a:solidFill>
                <a:latin typeface="+mn-ea"/>
              </a:rPr>
              <a:t>)</a:t>
            </a:r>
          </a:p>
          <a:p>
            <a:pPr eaLnBrk="0" hangingPunct="0"/>
            <a:r>
              <a:rPr lang="zh-TW" altLang="en-US" dirty="0"/>
              <a:t>所謂外部的雜音，指的是物質的雜音，它包含除了接收者以外，所有妨礙接收訊息的因素，以及其它可以分散注意力的人、事、物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eaLnBrk="0" hangingPunct="0"/>
            <a:r>
              <a:rPr lang="zh-TW" altLang="en-US" dirty="0" smtClean="0"/>
              <a:t>第二</a:t>
            </a:r>
            <a:r>
              <a:rPr lang="zh-TW" altLang="en-US" dirty="0"/>
              <a:t>是生理的「雜音」；例如，身體過於疲勞、本身的聽力不佳，當然再精彩的演講、再動人的電影情節，要完全融入，對你而言，都是不可能的任務，這就是生理的「雜音」對溝通所產生的干擾。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P42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3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57200" y="1811610"/>
            <a:ext cx="8229600" cy="48577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  <a:latin typeface="+mn-ea"/>
              </a:rPr>
              <a:t>四、雜音 </a:t>
            </a:r>
            <a:r>
              <a:rPr lang="en-US" altLang="zh-TW" sz="3200" b="1" dirty="0" smtClean="0">
                <a:solidFill>
                  <a:srgbClr val="000099"/>
                </a:solidFill>
                <a:latin typeface="+mn-ea"/>
              </a:rPr>
              <a:t>(Noise) (</a:t>
            </a:r>
            <a:r>
              <a:rPr lang="zh-TW" altLang="en-US" sz="3200" b="1" dirty="0" smtClean="0">
                <a:solidFill>
                  <a:srgbClr val="000099"/>
                </a:solidFill>
                <a:latin typeface="+mn-ea"/>
              </a:rPr>
              <a:t>續</a:t>
            </a:r>
            <a:r>
              <a:rPr lang="en-US" altLang="zh-TW" sz="3200" b="1" dirty="0" smtClean="0">
                <a:solidFill>
                  <a:srgbClr val="000099"/>
                </a:solidFill>
                <a:latin typeface="+mn-ea"/>
              </a:rPr>
              <a:t>)</a:t>
            </a:r>
          </a:p>
          <a:p>
            <a:pPr eaLnBrk="0" hangingPunct="0"/>
            <a:r>
              <a:rPr lang="zh-TW" altLang="en-US" dirty="0" smtClean="0"/>
              <a:t>而心理的因素更是在溝通過程中屢見不鮮的干擾雜音；例如，你的數學不好，上數學課時，自然是有聽沒有懂，儘管老師賣力的教，也難除你心中的恐懼。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P42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2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04578"/>
            <a:ext cx="49911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第一節 人際溝通</a:t>
            </a:r>
            <a:r>
              <a:rPr lang="zh-TW" altLang="en-US" dirty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重要性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P30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2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57200" y="1811610"/>
            <a:ext cx="8229600" cy="48577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五、回饋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(Feedback)</a:t>
            </a:r>
          </a:p>
          <a:p>
            <a:pPr eaLnBrk="0" hangingPunct="0"/>
            <a:r>
              <a:rPr lang="zh-TW" altLang="en-US" dirty="0" smtClean="0"/>
              <a:t>回饋是對訊息的反應，可以讓傳送者知道其所傳送的訊息是否被聽到、被看到、被瞭解或者被誤解。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第三節 人際</a:t>
            </a:r>
            <a:r>
              <a:rPr lang="zh-TW" altLang="en-US" dirty="0">
                <a:solidFill>
                  <a:srgbClr val="990033"/>
                </a:solidFill>
              </a:rPr>
              <a:t>溝通的基本</a:t>
            </a:r>
            <a:r>
              <a:rPr lang="zh-TW" altLang="en-US" dirty="0" smtClean="0">
                <a:solidFill>
                  <a:srgbClr val="990033"/>
                </a:solidFill>
              </a:rPr>
              <a:t>要素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P43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一、人際溝通是一種過程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人際</a:t>
            </a:r>
            <a:r>
              <a:rPr lang="zh-TW" altLang="en-US" dirty="0" smtClean="0">
                <a:solidFill>
                  <a:srgbClr val="0070C0"/>
                </a:solidFill>
              </a:rPr>
              <a:t>溝通是持續性的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/>
              <a:t>人際溝通</a:t>
            </a:r>
            <a:r>
              <a:rPr lang="zh-TW" altLang="en-US" dirty="0" smtClean="0"/>
              <a:t>經驗是累積而來的，在溝通的過程中，這一次的溝通經驗是上一次或過去遭遇後的結果，也可能成為下一次溝通事件的預設立場或想法，所以，溝通基本上是沒有起點也沒有終點的，而是一種持續在進行的過程。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457200" y="692696"/>
            <a:ext cx="8229600" cy="7191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altLang="zh-TW" sz="4400" b="1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mtClean="0">
                <a:solidFill>
                  <a:srgbClr val="990033"/>
                </a:solidFill>
              </a:rPr>
              <a:t>第四節 人際溝通的特性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P43</a:t>
            </a:r>
            <a:endParaRPr lang="zh-TW" altLang="en-US">
              <a:solidFill>
                <a:srgbClr val="990033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5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人際溝通</a:t>
            </a:r>
            <a:r>
              <a:rPr lang="zh-TW" altLang="en-US" dirty="0" smtClean="0">
                <a:solidFill>
                  <a:srgbClr val="0070C0"/>
                </a:solidFill>
              </a:rPr>
              <a:t>是不斷變化的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人際溝通過程中</a:t>
            </a:r>
            <a:r>
              <a:rPr lang="zh-TW" altLang="en-US" dirty="0"/>
              <a:t>，</a:t>
            </a:r>
            <a:r>
              <a:rPr lang="zh-TW" altLang="en-US" dirty="0" smtClean="0"/>
              <a:t>雙方使用的訊息，不論是語言的或非語言，彼此的互動都有一定的影響。而在溝通中，每一個被運用的新資訊、議題、動作，都會使得這個過程隨這些信號、線索，令雙方的應對進退有所改變。</a:t>
            </a:r>
            <a:endParaRPr lang="en-US" altLang="zh-TW" dirty="0" smtClean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P44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7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 eaLnBrk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人際</a:t>
            </a:r>
            <a:r>
              <a:rPr lang="zh-TW" altLang="en-US" dirty="0" smtClean="0">
                <a:solidFill>
                  <a:srgbClr val="0070C0"/>
                </a:solidFill>
              </a:rPr>
              <a:t>溝通是動態而非靜止的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/>
              <a:t>人際溝通</a:t>
            </a:r>
            <a:r>
              <a:rPr lang="zh-TW" altLang="en-US" dirty="0" smtClean="0"/>
              <a:t>中由於很多變數，同時一起相互影響，彼此的作用會相互牽動，因此，溝通的過程就不會是靜態的；它會在眾多因素相互刺激、反應下，不斷移動方向，進而影響溝通的結果與未來溝通的起點。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P45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6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二、人際溝通是全方位的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人際溝通</a:t>
            </a:r>
            <a:r>
              <a:rPr lang="zh-TW" altLang="en-US" dirty="0" smtClean="0">
                <a:solidFill>
                  <a:srgbClr val="0070C0"/>
                </a:solidFill>
              </a:rPr>
              <a:t>無法完全被洞察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/>
              <a:t>影響人際溝通</a:t>
            </a:r>
            <a:r>
              <a:rPr lang="zh-TW" altLang="en-US" dirty="0" smtClean="0"/>
              <a:t>的變數從心理、生理、社會、文化等層面，不一而足，在溝通的過程中我們可以觀察到溝通者的外顯行為，如：語言或非語言；</a:t>
            </a:r>
            <a:endParaRPr lang="en-US" altLang="zh-TW" dirty="0" smtClean="0"/>
          </a:p>
          <a:p>
            <a:pPr eaLnBrk="0" hangingPunct="0"/>
            <a:endParaRPr lang="zh-TW" altLang="en-US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P45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6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二、人際溝通是全方位的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人際溝通</a:t>
            </a:r>
            <a:r>
              <a:rPr lang="zh-TW" altLang="en-US" dirty="0" smtClean="0">
                <a:solidFill>
                  <a:srgbClr val="0070C0"/>
                </a:solidFill>
              </a:rPr>
              <a:t>無法完全被洞察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續</a:t>
            </a:r>
            <a:r>
              <a:rPr lang="en-US" altLang="zh-TW" dirty="0" smtClean="0">
                <a:solidFill>
                  <a:srgbClr val="0070C0"/>
                </a:solidFill>
                <a:latin typeface="+mn-ea"/>
              </a:rPr>
              <a:t>)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/>
              <a:t>例如：男生問女生：「你愛我嗎？」女生答：「討厭！</a:t>
            </a:r>
            <a:r>
              <a:rPr lang="zh-TW" altLang="en-US" dirty="0" smtClean="0"/>
              <a:t>」</a:t>
            </a:r>
            <a:r>
              <a:rPr lang="zh-TW" altLang="en-US" dirty="0"/>
              <a:t>。</a:t>
            </a:r>
            <a:r>
              <a:rPr lang="zh-TW" altLang="en-US" dirty="0" smtClean="0"/>
              <a:t>從</a:t>
            </a:r>
            <a:r>
              <a:rPr lang="zh-TW" altLang="en-US" dirty="0"/>
              <a:t>字面上來看，女生好像不喜歡男生，但從心理層面上來判定，她欲傳達的是「我愛你」，女生可能因為不好意思而答非所問，這種潛沉在心理的變數，往往無法馬上判讀出來，這也就是有些男生被女生罵「呆頭鵝」的原因了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P45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1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557713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人際溝通</a:t>
            </a:r>
            <a:r>
              <a:rPr lang="zh-TW" altLang="en-US" dirty="0" smtClean="0">
                <a:solidFill>
                  <a:srgbClr val="0070C0"/>
                </a:solidFill>
              </a:rPr>
              <a:t>是人的互動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/>
              <a:t>人際溝通</a:t>
            </a:r>
            <a:r>
              <a:rPr lang="zh-TW" altLang="en-US" dirty="0" smtClean="0"/>
              <a:t>是相對的，雙方溝通須有相同的話題、角色扮演、關係及目的的界定，才能進行溝通，都會影響彼此互動的動機，溝通的進行及溝通的結果。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P46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0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507288" cy="4557713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人際溝通</a:t>
            </a:r>
            <a:r>
              <a:rPr lang="zh-TW" altLang="en-US" dirty="0" smtClean="0">
                <a:solidFill>
                  <a:srgbClr val="0070C0"/>
                </a:solidFill>
              </a:rPr>
              <a:t>不只是現在進行式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人際溝通包含了過去、現在和未來，就如同所有的過程一樣，沒有終點，也沒有起點，它是持續不斷的進行著，因此溝通永遠都是進行式</a:t>
            </a:r>
            <a:r>
              <a:rPr lang="en-US" altLang="zh-TW" dirty="0" smtClean="0"/>
              <a:t>communicating</a:t>
            </a:r>
            <a:r>
              <a:rPr lang="zh-TW" altLang="en-US" dirty="0" smtClean="0"/>
              <a:t>的。好像我不喜歡你，是建構在過去彼此互動的結果上，而不是現在對你的態度。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P46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1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557713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四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溝通會隨角色的不同而改變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現代人因職業關係、婚姻、社團活動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使得自己所扮演的角色不斷在改變，因此，我們的溝通行為在很多情況，多表現在相對於他人的角色上，而這些角色有社會界定的，也有的是關係認定的。每個人都會在自己所扮演的角色中，進行不同的人際溝通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P46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8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557713"/>
          </a:xfrm>
        </p:spPr>
        <p:txBody>
          <a:bodyPr/>
          <a:lstStyle/>
          <a:p>
            <a:pPr eaLnBrk="0" hangingPunc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四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溝通會隨角色的不同而改變</a:t>
            </a:r>
            <a:r>
              <a:rPr lang="en-US" altLang="zh-TW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+mn-ea"/>
              </a:rPr>
              <a:t>續</a:t>
            </a:r>
            <a:r>
              <a:rPr lang="en-US" altLang="zh-TW" dirty="0" smtClean="0">
                <a:solidFill>
                  <a:srgbClr val="0070C0"/>
                </a:solidFill>
                <a:latin typeface="+mn-ea"/>
              </a:rPr>
              <a:t>)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當已出嫁的女兒回到娘家時，會跟爸爸媽媽撒嬌，甚至耍賴，這是她扮演了女兒的角色，自然而然與父母親暱互動，而當她回到自己家中時，她是個妻子、是個母親，其與家人的溝通互動又會因角色的不同而改變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P46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 eaLnBrk="0">
              <a:lnSpc>
                <a:spcPts val="34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一、生理需求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lnSpc>
                <a:spcPts val="3400"/>
              </a:lnSpc>
              <a:spcBef>
                <a:spcPts val="2800"/>
              </a:spcBef>
            </a:pPr>
            <a:r>
              <a:rPr lang="zh-TW" altLang="en-US" sz="2800" dirty="0" smtClean="0"/>
              <a:t>人類為了生存而有了最基本的需求，而溝通幫助我們滿足這個基本的生理需求。</a:t>
            </a:r>
            <a:endParaRPr lang="en-US" altLang="zh-TW" sz="2800" dirty="0" smtClean="0"/>
          </a:p>
          <a:p>
            <a:pPr eaLnBrk="0" hangingPunct="0">
              <a:lnSpc>
                <a:spcPts val="3400"/>
              </a:lnSpc>
              <a:spcBef>
                <a:spcPts val="2800"/>
              </a:spcBef>
            </a:pPr>
            <a:r>
              <a:rPr lang="zh-TW" altLang="en-US" sz="2800" dirty="0" smtClean="0"/>
              <a:t>在生活中我們難免會遇到依賴他人的協助，來解決所面臨的困難，例如修理房子、學會電腦使用方法、如何成功的面試等，這些狀況，都必須以溝通來達成，也就是藉由溝通來滿足馬斯洛所謂的生理基本需求。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第一節 人際溝通</a:t>
            </a:r>
            <a:r>
              <a:rPr lang="zh-TW" altLang="en-US" dirty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重要性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P30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3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8631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</a:t>
            </a:r>
            <a:r>
              <a:rPr lang="zh-TW" altLang="en-US" sz="3200" b="1" dirty="0">
                <a:solidFill>
                  <a:srgbClr val="000099"/>
                </a:solidFill>
              </a:rPr>
              <a:t>、人際溝通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改變關係、創造的關係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 smtClean="0"/>
              <a:t>人經由溝通不斷在創造新的關係，或重新定位關係。人與人溝通是不斷在改變關係、創造關係的。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P47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0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686800" cy="478631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四</a:t>
            </a:r>
            <a:r>
              <a:rPr lang="zh-TW" altLang="en-US" sz="3200" b="1" dirty="0">
                <a:solidFill>
                  <a:srgbClr val="000099"/>
                </a:solidFill>
              </a:rPr>
              <a:t>、人際溝通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是一種符號象徵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 smtClean="0"/>
              <a:t>符號象徵指的是語言或非語言，代表特別意義的文字、聲音、動作或表情。當我們說話時，會伴隨臉部表情、身體動作、音量、語調、嘆氣聲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等等，這些語言與非語言的結合，所象徵的義意為何，常是在溝通中一項艱難的挑戰。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P47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8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686800" cy="478631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四</a:t>
            </a:r>
            <a:r>
              <a:rPr lang="zh-TW" altLang="en-US" sz="3200" b="1" dirty="0">
                <a:solidFill>
                  <a:srgbClr val="000099"/>
                </a:solidFill>
              </a:rPr>
              <a:t>、人際溝通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是一種符號象徵（續）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 smtClean="0"/>
              <a:t>接收訊息的人是無法百分之百掌握傳送者所欲傳達的意圖，因此，吾等需從更寬廣的情境中，試圖去瞭解及掌握對方的符號，才能達到合理的解釋。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P47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9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五、人際溝通是可以學習的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 smtClean="0"/>
              <a:t>人的溝通行為是可以學習及改變的，我們常以慣有的技巧、態度與人相處，卻忽略這些態度和技巧，是我們從小與家人、父母學習而來的，當我們較成長後，所有相處的人、事、物都與小時不同，因此，我們不能再以「我向來如此」，來搪塞自己溝通失敗的藉口，我們應該從學習中重新改變自己人際溝通的技巧，建立更佳的人際關係。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第四節 人際溝通的特性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P48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9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435280" cy="114300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660033"/>
                </a:solidFill>
              </a:rPr>
              <a:t>FIN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6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二、安全需求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sz="2800" dirty="0" smtClean="0"/>
              <a:t>溝通讓我們受到保護免於傷害，傳播媒體將颱風訊息傳達給民眾；政府官員透過媒體發佈重要施政的處理過程，及民眾需配合的措施，這些都是經由有效的溝通來達成人類安全上的需求。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第一節 人際溝通</a:t>
            </a:r>
            <a:r>
              <a:rPr lang="zh-TW" altLang="en-US" dirty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重要性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P31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9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686800" cy="4324350"/>
          </a:xfrm>
        </p:spPr>
        <p:txBody>
          <a:bodyPr/>
          <a:lstStyle/>
          <a:p>
            <a:pPr>
              <a:lnSpc>
                <a:spcPts val="34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三、愛與歸屬需求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lnSpc>
                <a:spcPts val="3400"/>
              </a:lnSpc>
              <a:spcBef>
                <a:spcPts val="2800"/>
              </a:spcBef>
            </a:pPr>
            <a:r>
              <a:rPr lang="zh-TW" altLang="en-US" sz="2800" dirty="0" smtClean="0"/>
              <a:t>人類必須經由和他人的溝通互動，才能得到需求的滿足。例如我們都需要他人的相伴獲得快樂與豐富的生活經驗，所以我們想要得到他人的陪伴、接受與肯定，就如同我們接納他人與肯定他人一樣。</a:t>
            </a:r>
            <a:endParaRPr lang="en-US" altLang="zh-TW" sz="2800" dirty="0" smtClean="0"/>
          </a:p>
          <a:p>
            <a:pPr eaLnBrk="0" hangingPunct="0">
              <a:lnSpc>
                <a:spcPts val="3400"/>
              </a:lnSpc>
              <a:spcBef>
                <a:spcPts val="2800"/>
              </a:spcBef>
            </a:pPr>
            <a:r>
              <a:rPr lang="zh-TW" altLang="en-US" sz="2800" dirty="0" smtClean="0"/>
              <a:t>人終其一生都必須與社會接觸，即使是在正常環境下成長的人，如果失去與人互動的機會，各方面的發展將受到影響，因為人類需要有愛與歸屬感。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第一節 人際溝通</a:t>
            </a:r>
            <a:r>
              <a:rPr lang="zh-TW" altLang="en-US" dirty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重要性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P31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6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4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四、自尊自重需求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400"/>
              </a:lnSpc>
            </a:pPr>
            <a:r>
              <a:rPr lang="zh-TW" altLang="en-US" dirty="0" smtClean="0"/>
              <a:t>人對自我的意識通常是外界給予的，我們從他人的眼中看到自己的形象，從小經由溝通來瞭解別人對我們的看法，父母認為我們是聰明、愚笨、美麗或醜陋，這些看似平常的應對，都將直接影響孩童的自我意識建立。</a:t>
            </a:r>
            <a:endParaRPr lang="en-US" altLang="zh-TW" dirty="0" smtClean="0"/>
          </a:p>
          <a:p>
            <a:pPr>
              <a:lnSpc>
                <a:spcPts val="3400"/>
              </a:lnSpc>
            </a:pPr>
            <a:r>
              <a:rPr lang="zh-TW" altLang="en-US" dirty="0" smtClean="0"/>
              <a:t>自尊自重的需求亦即包含他人對我們及我們對自己的評價在內，也就是我們需要被他人尊重，同時也需要被自己尊重。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第一節 人際溝通</a:t>
            </a:r>
            <a:r>
              <a:rPr lang="zh-TW" altLang="en-US" dirty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重要性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P32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4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五、自我實現的需求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400"/>
              </a:lnSpc>
            </a:pPr>
            <a:r>
              <a:rPr lang="zh-TW" altLang="en-US" dirty="0" smtClean="0"/>
              <a:t>「自我實現需求」在馬斯洛的理論中，是人類最高層級，也是最抽象的需求；馬斯洛認為，每個人都想獲得終身成長及實現獨特潛能的「高峰經驗」</a:t>
            </a:r>
            <a:r>
              <a:rPr lang="en-US" altLang="zh-TW" dirty="0" smtClean="0"/>
              <a:t>(peak experiences)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ts val="3400"/>
              </a:lnSpc>
            </a:pPr>
            <a:r>
              <a:rPr lang="zh-TW" altLang="en-US" dirty="0" smtClean="0"/>
              <a:t>溝通促進了個人自我成長的經驗，當我們無法單獨評估自己時，藉由與他人的互動溝通，而尋求改變和自我實現機會。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71913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第一節 人際溝通</a:t>
            </a:r>
            <a:r>
              <a:rPr lang="zh-TW" altLang="en-US" dirty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重要性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P32</a:t>
            </a:r>
            <a:endParaRPr lang="zh-TW" altLang="en-US" dirty="0">
              <a:solidFill>
                <a:srgbClr val="990033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877272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9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"/>
        <a:ea typeface="標楷體"/>
        <a:cs typeface=""/>
      </a:majorFont>
      <a:minorFont>
        <a:latin typeface="Lucida Sans Unicode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3990</Words>
  <Application>Microsoft Office PowerPoint</Application>
  <PresentationFormat>如螢幕大小 (4:3)</PresentationFormat>
  <Paragraphs>187</Paragraphs>
  <Slides>54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5" baseType="lpstr">
      <vt:lpstr>119</vt:lpstr>
      <vt:lpstr>人際溝通的基礎與理論</vt:lpstr>
      <vt:lpstr>投影片 2</vt:lpstr>
      <vt:lpstr>第一節 人際溝通的重要性 P29</vt:lpstr>
      <vt:lpstr>第一節 人際溝通的重要性 P30</vt:lpstr>
      <vt:lpstr>第一節 人際溝通的重要性 P30</vt:lpstr>
      <vt:lpstr>第一節 人際溝通的重要性 P31</vt:lpstr>
      <vt:lpstr>第一節 人際溝通的重要性 P31</vt:lpstr>
      <vt:lpstr>第一節 人際溝通的重要性 P32</vt:lpstr>
      <vt:lpstr>第一節 人際溝通的重要性 P32</vt:lpstr>
      <vt:lpstr>第二節人際溝通的意義與歷程 P33</vt:lpstr>
      <vt:lpstr>第二節人際溝通的意義與歷程 P33</vt:lpstr>
      <vt:lpstr>第二節人際溝通的意義與歷程 P34</vt:lpstr>
      <vt:lpstr>第二節人際溝通的意義與歷程 P34</vt:lpstr>
      <vt:lpstr>第二節人際溝通的意義與歷程 P34</vt:lpstr>
      <vt:lpstr>第二節人際溝通的意義與歷程 P34</vt:lpstr>
      <vt:lpstr>第二節人際溝通的意義與歷程 P34</vt:lpstr>
      <vt:lpstr>第二節人際溝通的意義與歷程 P34</vt:lpstr>
      <vt:lpstr>第二節人際溝通的意義與歷程 P35</vt:lpstr>
      <vt:lpstr>第二節人際溝通的意義與歷程 P36</vt:lpstr>
      <vt:lpstr>第二節人際溝通的意義與歷程 P36</vt:lpstr>
      <vt:lpstr>第二節人際溝通的意義與歷程 P36</vt:lpstr>
      <vt:lpstr>第三節 人際溝通的基本要素P37</vt:lpstr>
      <vt:lpstr>第三節 人際溝通的基本要素P37</vt:lpstr>
      <vt:lpstr>第三節 人際溝通的基本要素P38</vt:lpstr>
      <vt:lpstr>第三節 人際溝通的基本要素P38</vt:lpstr>
      <vt:lpstr>第三節 人際溝通的基本要素P39</vt:lpstr>
      <vt:lpstr>第三節 人際溝通的基本要素P39</vt:lpstr>
      <vt:lpstr>第三節 人際溝通的基本要素P39</vt:lpstr>
      <vt:lpstr>第三節 人際溝通的基本要素P39</vt:lpstr>
      <vt:lpstr>第三節 人際溝通的基本要素P40</vt:lpstr>
      <vt:lpstr>第三節 人際溝通的基本要素P40</vt:lpstr>
      <vt:lpstr>第三節 人際溝通的基本要素P40</vt:lpstr>
      <vt:lpstr>第三節 人際溝通的基本要素P40</vt:lpstr>
      <vt:lpstr>第三節 人際溝通的基本要素P41</vt:lpstr>
      <vt:lpstr>第三節 人際溝通的基本要素P41</vt:lpstr>
      <vt:lpstr>第三節 人際溝通的基本要素P41</vt:lpstr>
      <vt:lpstr>第三節 人際溝通的基本要素P42</vt:lpstr>
      <vt:lpstr>第三節 人際溝通的基本要素P42</vt:lpstr>
      <vt:lpstr>第三節 人際溝通的基本要素P42</vt:lpstr>
      <vt:lpstr>第三節 人際溝通的基本要素P43</vt:lpstr>
      <vt:lpstr>投影片 41</vt:lpstr>
      <vt:lpstr>第四節 人際溝通的特性 P44</vt:lpstr>
      <vt:lpstr>第四節 人際溝通的特性 P45</vt:lpstr>
      <vt:lpstr>第四節 人際溝通的特性 P45</vt:lpstr>
      <vt:lpstr>第四節 人際溝通的特性 P45</vt:lpstr>
      <vt:lpstr>第四節 人際溝通的特性 P46</vt:lpstr>
      <vt:lpstr>第四節 人際溝通的特性 P46</vt:lpstr>
      <vt:lpstr>第四節 人際溝通的特性 P46</vt:lpstr>
      <vt:lpstr>第四節 人際溝通的特性 P46</vt:lpstr>
      <vt:lpstr>第四節 人際溝通的特性 P47</vt:lpstr>
      <vt:lpstr>第四節 人際溝通的特性 P47</vt:lpstr>
      <vt:lpstr>第四節 人際溝通的特性 P47</vt:lpstr>
      <vt:lpstr>第四節 人際溝通的特性 P48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user1</dc:creator>
  <cp:lastModifiedBy>a</cp:lastModifiedBy>
  <cp:revision>61</cp:revision>
  <dcterms:created xsi:type="dcterms:W3CDTF">2016-07-13T08:05:24Z</dcterms:created>
  <dcterms:modified xsi:type="dcterms:W3CDTF">2019-04-06T10:13:07Z</dcterms:modified>
</cp:coreProperties>
</file>