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76" r:id="rId13"/>
    <p:sldId id="266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8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A50021"/>
    <a:srgbClr val="006600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13" y="-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 custT="1"/>
      <dgm:spPr/>
      <dgm:t>
        <a:bodyPr/>
        <a:lstStyle/>
        <a:p>
          <a:r>
            <a:rPr lang="zh-TW" altLang="en-US" sz="3600" b="1" dirty="0" smtClean="0"/>
            <a:t>層次一</a:t>
          </a:r>
          <a:endParaRPr lang="zh-TW" altLang="en-US" sz="36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 sz="1600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 sz="1600"/>
        </a:p>
      </dgm:t>
    </dgm:pt>
    <dgm:pt modelId="{146F712B-BA0C-475D-96CE-03A5F3455BF0}">
      <dgm:prSet phldrT="[文字]" custT="1"/>
      <dgm:spPr/>
      <dgm:t>
        <a:bodyPr/>
        <a:lstStyle/>
        <a:p>
          <a:r>
            <a:rPr lang="zh-TW" altLang="en-US" sz="3600" b="1" dirty="0" smtClean="0"/>
            <a:t>層次二</a:t>
          </a:r>
          <a:endParaRPr lang="zh-TW" altLang="en-US" sz="36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 sz="1600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 sz="1600"/>
        </a:p>
      </dgm:t>
    </dgm:pt>
    <dgm:pt modelId="{3258985A-02D4-4B53-880E-17600D2A33FA}">
      <dgm:prSet phldrT="[文字]" custT="1"/>
      <dgm:spPr/>
      <dgm:t>
        <a:bodyPr/>
        <a:lstStyle/>
        <a:p>
          <a:r>
            <a:rPr lang="zh-TW" altLang="en-US" sz="2400" dirty="0" smtClean="0"/>
            <a:t>聽者完全沒有注意說話者所說的話，只是假裝在聽，其實卻在想著其它與話題無關的事情，或是表面虛以委蛇，內心不斷反駁。</a:t>
          </a:r>
          <a:endParaRPr lang="zh-TW" altLang="en-US" sz="24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085A63AC-44AC-4462-B251-344E5ACD1FE9}" type="parTrans" cxnId="{67368E48-319A-46BA-9DE3-B6B5B805197E}">
      <dgm:prSet/>
      <dgm:spPr/>
      <dgm:t>
        <a:bodyPr/>
        <a:lstStyle/>
        <a:p>
          <a:endParaRPr lang="zh-TW" altLang="en-US" sz="1600"/>
        </a:p>
      </dgm:t>
    </dgm:pt>
    <dgm:pt modelId="{83EEBAE1-2B29-4F21-8DC5-F9ABEB514962}" type="sibTrans" cxnId="{67368E48-319A-46BA-9DE3-B6B5B805197E}">
      <dgm:prSet/>
      <dgm:spPr/>
      <dgm:t>
        <a:bodyPr/>
        <a:lstStyle/>
        <a:p>
          <a:endParaRPr lang="zh-TW" altLang="en-US" sz="1600"/>
        </a:p>
      </dgm:t>
    </dgm:pt>
    <dgm:pt modelId="{6F6D9F39-B5B5-4A39-8ED2-9FD6FC124DBD}">
      <dgm:prSet phldrT="[文字]" custT="1"/>
      <dgm:spPr/>
      <dgm:t>
        <a:bodyPr/>
        <a:lstStyle/>
        <a:p>
          <a:r>
            <a:rPr lang="zh-TW" altLang="en-US" sz="2400" dirty="0" smtClean="0"/>
            <a:t>人際間的溝通是要彼此對溝通的字詞意義，能達到共識與瞭解。</a:t>
          </a:r>
          <a:endParaRPr lang="zh-TW" altLang="en-US" sz="24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260D1D25-5844-4C03-89BE-8E58B98959A7}" type="parTrans" cxnId="{0C5CE968-D531-491A-95FA-3CCAC11DB83E}">
      <dgm:prSet/>
      <dgm:spPr/>
      <dgm:t>
        <a:bodyPr/>
        <a:lstStyle/>
        <a:p>
          <a:endParaRPr lang="zh-TW" altLang="en-US" sz="1600"/>
        </a:p>
      </dgm:t>
    </dgm:pt>
    <dgm:pt modelId="{11E50769-A21E-4D53-ACD0-35E078C6C32A}" type="sibTrans" cxnId="{0C5CE968-D531-491A-95FA-3CCAC11DB83E}">
      <dgm:prSet/>
      <dgm:spPr/>
      <dgm:t>
        <a:bodyPr/>
        <a:lstStyle/>
        <a:p>
          <a:endParaRPr lang="zh-TW" altLang="en-US" sz="1600"/>
        </a:p>
      </dgm:t>
    </dgm:pt>
    <dgm:pt modelId="{635D1BD0-16AC-4DC3-A1CA-52DC5500A329}" type="pres">
      <dgm:prSet presAssocID="{4D6F260A-520C-4C0D-9B90-7D0E3AD93A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83583C-E93A-45DA-AC89-9F2B96CFD5AB}" type="pres">
      <dgm:prSet presAssocID="{1E7AAC81-B232-4629-9467-795179B46AC6}" presName="linNode" presStyleCnt="0"/>
      <dgm:spPr/>
    </dgm:pt>
    <dgm:pt modelId="{92DF495F-786B-4A89-9BB1-B14C43226401}" type="pres">
      <dgm:prSet presAssocID="{1E7AAC81-B232-4629-9467-795179B46AC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10AE07-3DB7-4AB9-84EB-96A4FAAABB92}" type="pres">
      <dgm:prSet presAssocID="{1E7AAC81-B232-4629-9467-795179B46AC6}" presName="descendantText" presStyleLbl="alignAccFollowNode1" presStyleIdx="0" presStyleCnt="2" custScaleY="1491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91652B-B700-4BBD-965C-3BC9A4A8AFC9}" type="pres">
      <dgm:prSet presAssocID="{E9F3C806-E2BA-4CA0-8365-557B3265570C}" presName="sp" presStyleCnt="0"/>
      <dgm:spPr/>
    </dgm:pt>
    <dgm:pt modelId="{285360C5-01A6-44E9-9FD6-CB8BED507B2D}" type="pres">
      <dgm:prSet presAssocID="{146F712B-BA0C-475D-96CE-03A5F3455BF0}" presName="linNode" presStyleCnt="0"/>
      <dgm:spPr/>
    </dgm:pt>
    <dgm:pt modelId="{D6ABEAEE-FF02-4E40-8090-FAC4B3390F42}" type="pres">
      <dgm:prSet presAssocID="{146F712B-BA0C-475D-96CE-03A5F3455BF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EB91C5-FA03-4C2A-9A0C-2A8B168F26B8}" type="pres">
      <dgm:prSet presAssocID="{146F712B-BA0C-475D-96CE-03A5F3455BF0}" presName="descendantText" presStyleLbl="alignAccFollowNode1" presStyleIdx="1" presStyleCnt="2" custScaleY="1464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5CB1D7-5088-4F18-9478-0E3CEB253E62}" type="presOf" srcId="{3258985A-02D4-4B53-880E-17600D2A33FA}" destId="{D310AE07-3DB7-4AB9-84EB-96A4FAAABB92}" srcOrd="0" destOrd="0" presId="urn:microsoft.com/office/officeart/2005/8/layout/vList5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782993C6-E329-4FE5-9714-C52616B0F297}" type="presOf" srcId="{4D6F260A-520C-4C0D-9B90-7D0E3AD93A74}" destId="{635D1BD0-16AC-4DC3-A1CA-52DC5500A329}" srcOrd="0" destOrd="0" presId="urn:microsoft.com/office/officeart/2005/8/layout/vList5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A578F6EE-F303-47C8-84C5-6B84C7D835FB}" type="presOf" srcId="{146F712B-BA0C-475D-96CE-03A5F3455BF0}" destId="{D6ABEAEE-FF02-4E40-8090-FAC4B3390F42}" srcOrd="0" destOrd="0" presId="urn:microsoft.com/office/officeart/2005/8/layout/vList5"/>
    <dgm:cxn modelId="{0C5CE968-D531-491A-95FA-3CCAC11DB83E}" srcId="{146F712B-BA0C-475D-96CE-03A5F3455BF0}" destId="{6F6D9F39-B5B5-4A39-8ED2-9FD6FC124DBD}" srcOrd="0" destOrd="0" parTransId="{260D1D25-5844-4C03-89BE-8E58B98959A7}" sibTransId="{11E50769-A21E-4D53-ACD0-35E078C6C32A}"/>
    <dgm:cxn modelId="{67368E48-319A-46BA-9DE3-B6B5B805197E}" srcId="{1E7AAC81-B232-4629-9467-795179B46AC6}" destId="{3258985A-02D4-4B53-880E-17600D2A33FA}" srcOrd="0" destOrd="0" parTransId="{085A63AC-44AC-4462-B251-344E5ACD1FE9}" sibTransId="{83EEBAE1-2B29-4F21-8DC5-F9ABEB514962}"/>
    <dgm:cxn modelId="{3A97946F-4695-4623-AA98-D6E88FC451BD}" type="presOf" srcId="{6F6D9F39-B5B5-4A39-8ED2-9FD6FC124DBD}" destId="{E4EB91C5-FA03-4C2A-9A0C-2A8B168F26B8}" srcOrd="0" destOrd="0" presId="urn:microsoft.com/office/officeart/2005/8/layout/vList5"/>
    <dgm:cxn modelId="{0093DEF1-F33A-42C5-8040-33A497CC47F3}" type="presOf" srcId="{1E7AAC81-B232-4629-9467-795179B46AC6}" destId="{92DF495F-786B-4A89-9BB1-B14C43226401}" srcOrd="0" destOrd="0" presId="urn:microsoft.com/office/officeart/2005/8/layout/vList5"/>
    <dgm:cxn modelId="{959FAB03-3A1A-4C94-AE08-C0CB6A90935A}" type="presParOf" srcId="{635D1BD0-16AC-4DC3-A1CA-52DC5500A329}" destId="{B783583C-E93A-45DA-AC89-9F2B96CFD5AB}" srcOrd="0" destOrd="0" presId="urn:microsoft.com/office/officeart/2005/8/layout/vList5"/>
    <dgm:cxn modelId="{EAB72462-FDBC-4A81-93D8-681EF7D658FB}" type="presParOf" srcId="{B783583C-E93A-45DA-AC89-9F2B96CFD5AB}" destId="{92DF495F-786B-4A89-9BB1-B14C43226401}" srcOrd="0" destOrd="0" presId="urn:microsoft.com/office/officeart/2005/8/layout/vList5"/>
    <dgm:cxn modelId="{CC9F6175-6E5B-4A69-BBD5-A5B6F36DC365}" type="presParOf" srcId="{B783583C-E93A-45DA-AC89-9F2B96CFD5AB}" destId="{D310AE07-3DB7-4AB9-84EB-96A4FAAABB92}" srcOrd="1" destOrd="0" presId="urn:microsoft.com/office/officeart/2005/8/layout/vList5"/>
    <dgm:cxn modelId="{09CF68CA-F354-421B-B44B-9DB75CC216CA}" type="presParOf" srcId="{635D1BD0-16AC-4DC3-A1CA-52DC5500A329}" destId="{AF91652B-B700-4BBD-965C-3BC9A4A8AFC9}" srcOrd="1" destOrd="0" presId="urn:microsoft.com/office/officeart/2005/8/layout/vList5"/>
    <dgm:cxn modelId="{A160A286-E622-441C-84EF-FACD8DCFC7B0}" type="presParOf" srcId="{635D1BD0-16AC-4DC3-A1CA-52DC5500A329}" destId="{285360C5-01A6-44E9-9FD6-CB8BED507B2D}" srcOrd="2" destOrd="0" presId="urn:microsoft.com/office/officeart/2005/8/layout/vList5"/>
    <dgm:cxn modelId="{A524D27F-EDAB-4EA8-90CD-111BFB8012BC}" type="presParOf" srcId="{285360C5-01A6-44E9-9FD6-CB8BED507B2D}" destId="{D6ABEAEE-FF02-4E40-8090-FAC4B3390F42}" srcOrd="0" destOrd="0" presId="urn:microsoft.com/office/officeart/2005/8/layout/vList5"/>
    <dgm:cxn modelId="{2744DB9C-9ECE-4B8F-B6EA-81BCD722B368}" type="presParOf" srcId="{285360C5-01A6-44E9-9FD6-CB8BED507B2D}" destId="{E4EB91C5-FA03-4C2A-9A0C-2A8B168F26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 custT="1"/>
      <dgm:spPr/>
      <dgm:t>
        <a:bodyPr/>
        <a:lstStyle/>
        <a:p>
          <a:r>
            <a:rPr lang="zh-TW" altLang="en-US" sz="3600" b="1" dirty="0" smtClean="0"/>
            <a:t>層次三</a:t>
          </a:r>
          <a:endParaRPr lang="zh-TW" altLang="en-US" sz="36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 sz="1600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 sz="1600"/>
        </a:p>
      </dgm:t>
    </dgm:pt>
    <dgm:pt modelId="{3258985A-02D4-4B53-880E-17600D2A33FA}">
      <dgm:prSet phldrT="[文字]" custT="1"/>
      <dgm:spPr/>
      <dgm:t>
        <a:bodyPr/>
        <a:lstStyle/>
        <a:p>
          <a:pPr eaLnBrk="0" hangingPunct="0">
            <a:lnSpc>
              <a:spcPct val="90000"/>
            </a:lnSpc>
            <a:spcBef>
              <a:spcPts val="2400"/>
            </a:spcBef>
          </a:pPr>
          <a:r>
            <a:rPr lang="zh-TW" altLang="en-US" sz="2300" dirty="0" smtClean="0"/>
            <a:t>這個層次的傾聽者會在說話者的訊息中，找尋感興趣的部分，並這部分獲取有用的訊息。</a:t>
          </a:r>
          <a:endParaRPr lang="zh-TW" altLang="en-US" sz="2300" dirty="0"/>
        </a:p>
      </dgm:t>
    </dgm:pt>
    <dgm:pt modelId="{085A63AC-44AC-4462-B251-344E5ACD1FE9}" type="parTrans" cxnId="{67368E48-319A-46BA-9DE3-B6B5B805197E}">
      <dgm:prSet/>
      <dgm:spPr/>
      <dgm:t>
        <a:bodyPr/>
        <a:lstStyle/>
        <a:p>
          <a:endParaRPr lang="zh-TW" altLang="en-US" sz="1600"/>
        </a:p>
      </dgm:t>
    </dgm:pt>
    <dgm:pt modelId="{83EEBAE1-2B29-4F21-8DC5-F9ABEB514962}" type="sibTrans" cxnId="{67368E48-319A-46BA-9DE3-B6B5B805197E}">
      <dgm:prSet/>
      <dgm:spPr/>
      <dgm:t>
        <a:bodyPr/>
        <a:lstStyle/>
        <a:p>
          <a:endParaRPr lang="zh-TW" altLang="en-US" sz="1600"/>
        </a:p>
      </dgm:t>
    </dgm:pt>
    <dgm:pt modelId="{1062BE69-CEEC-4E7A-8121-295AFBB7D90F}">
      <dgm:prSet custT="1"/>
      <dgm:spPr/>
      <dgm:t>
        <a:bodyPr/>
        <a:lstStyle/>
        <a:p>
          <a:pPr eaLnBrk="0" hangingPunct="0">
            <a:lnSpc>
              <a:spcPct val="90000"/>
            </a:lnSpc>
            <a:spcBef>
              <a:spcPts val="2400"/>
            </a:spcBef>
          </a:pPr>
          <a:r>
            <a:rPr lang="zh-TW" altLang="en-US" sz="2300" dirty="0" smtClean="0"/>
            <a:t>總之，因為傾聽的層次不同，讓人誤以為自己的傾聽，已可達到溝通效果，反倒造成傾聽的陷阱，殊不知，假裝傾聽、表層的傾聽及判斷式的傾聽，實際上是沒聽進去的傾聽，並非真正的傾聽。真正的傾聽則應該是深層、同理心及客觀的傾聽，明瞭說話者真正的意思，才是溝通中重要的基石。</a:t>
          </a:r>
          <a:endParaRPr lang="en-US" altLang="zh-TW" sz="2300" dirty="0" smtClean="0"/>
        </a:p>
      </dgm:t>
    </dgm:pt>
    <dgm:pt modelId="{F4EB6263-7E62-4D82-B1ED-F4F0BA6057F5}" type="parTrans" cxnId="{77EDD42B-BD1E-4664-A58F-F21C1AD7DF45}">
      <dgm:prSet/>
      <dgm:spPr/>
      <dgm:t>
        <a:bodyPr/>
        <a:lstStyle/>
        <a:p>
          <a:endParaRPr lang="zh-TW" altLang="en-US"/>
        </a:p>
      </dgm:t>
    </dgm:pt>
    <dgm:pt modelId="{8BCBD57E-F3FD-4B79-B101-50E08F94E7BE}" type="sibTrans" cxnId="{77EDD42B-BD1E-4664-A58F-F21C1AD7DF45}">
      <dgm:prSet/>
      <dgm:spPr/>
      <dgm:t>
        <a:bodyPr/>
        <a:lstStyle/>
        <a:p>
          <a:endParaRPr lang="zh-TW" altLang="en-US"/>
        </a:p>
      </dgm:t>
    </dgm:pt>
    <dgm:pt modelId="{56FB1E1D-8940-4FBB-A50A-EBB1DDE1DCBF}">
      <dgm:prSet phldrT="[文字]" custT="1"/>
      <dgm:spPr/>
      <dgm:t>
        <a:bodyPr/>
        <a:lstStyle/>
        <a:p>
          <a:pPr eaLnBrk="0" hangingPunct="0">
            <a:lnSpc>
              <a:spcPct val="90000"/>
            </a:lnSpc>
            <a:spcBef>
              <a:spcPts val="2400"/>
            </a:spcBef>
          </a:pPr>
          <a:endParaRPr lang="zh-TW" altLang="en-US" sz="9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CFB7DAE5-2CF0-48A7-875D-3074B5E60951}" type="parTrans" cxnId="{443D01FC-1F86-4838-BB3F-433F4422D2F6}">
      <dgm:prSet/>
      <dgm:spPr/>
    </dgm:pt>
    <dgm:pt modelId="{FBED3D0B-070E-4F77-977A-917572E00063}" type="sibTrans" cxnId="{443D01FC-1F86-4838-BB3F-433F4422D2F6}">
      <dgm:prSet/>
      <dgm:spPr/>
    </dgm:pt>
    <dgm:pt modelId="{635D1BD0-16AC-4DC3-A1CA-52DC5500A329}" type="pres">
      <dgm:prSet presAssocID="{4D6F260A-520C-4C0D-9B90-7D0E3AD93A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83583C-E93A-45DA-AC89-9F2B96CFD5AB}" type="pres">
      <dgm:prSet presAssocID="{1E7AAC81-B232-4629-9467-795179B46AC6}" presName="linNode" presStyleCnt="0"/>
      <dgm:spPr/>
    </dgm:pt>
    <dgm:pt modelId="{92DF495F-786B-4A89-9BB1-B14C43226401}" type="pres">
      <dgm:prSet presAssocID="{1E7AAC81-B232-4629-9467-795179B46AC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10AE07-3DB7-4AB9-84EB-96A4FAAABB92}" type="pres">
      <dgm:prSet presAssocID="{1E7AAC81-B232-4629-9467-795179B46AC6}" presName="descendantText" presStyleLbl="alignAccFollowNode1" presStyleIdx="0" presStyleCnt="1" custScaleX="134618" custScaleY="125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3D01FC-1F86-4838-BB3F-433F4422D2F6}" srcId="{1E7AAC81-B232-4629-9467-795179B46AC6}" destId="{56FB1E1D-8940-4FBB-A50A-EBB1DDE1DCBF}" srcOrd="1" destOrd="0" parTransId="{CFB7DAE5-2CF0-48A7-875D-3074B5E60951}" sibTransId="{FBED3D0B-070E-4F77-977A-917572E00063}"/>
    <dgm:cxn modelId="{D61B70E0-28A7-41B1-AD73-352E56462EC3}" type="presOf" srcId="{4D6F260A-520C-4C0D-9B90-7D0E3AD93A74}" destId="{635D1BD0-16AC-4DC3-A1CA-52DC5500A329}" srcOrd="0" destOrd="0" presId="urn:microsoft.com/office/officeart/2005/8/layout/vList5"/>
    <dgm:cxn modelId="{77EDD42B-BD1E-4664-A58F-F21C1AD7DF45}" srcId="{1E7AAC81-B232-4629-9467-795179B46AC6}" destId="{1062BE69-CEEC-4E7A-8121-295AFBB7D90F}" srcOrd="2" destOrd="0" parTransId="{F4EB6263-7E62-4D82-B1ED-F4F0BA6057F5}" sibTransId="{8BCBD57E-F3FD-4B79-B101-50E08F94E7BE}"/>
    <dgm:cxn modelId="{D34EEF50-086F-4838-AF65-1969EDF4881E}" type="presOf" srcId="{1062BE69-CEEC-4E7A-8121-295AFBB7D90F}" destId="{D310AE07-3DB7-4AB9-84EB-96A4FAAABB92}" srcOrd="0" destOrd="2" presId="urn:microsoft.com/office/officeart/2005/8/layout/vList5"/>
    <dgm:cxn modelId="{5D6CC4AF-9891-456D-A797-943DEB995ECC}" type="presOf" srcId="{1E7AAC81-B232-4629-9467-795179B46AC6}" destId="{92DF495F-786B-4A89-9BB1-B14C43226401}" srcOrd="0" destOrd="0" presId="urn:microsoft.com/office/officeart/2005/8/layout/vList5"/>
    <dgm:cxn modelId="{67368E48-319A-46BA-9DE3-B6B5B805197E}" srcId="{1E7AAC81-B232-4629-9467-795179B46AC6}" destId="{3258985A-02D4-4B53-880E-17600D2A33FA}" srcOrd="0" destOrd="0" parTransId="{085A63AC-44AC-4462-B251-344E5ACD1FE9}" sibTransId="{83EEBAE1-2B29-4F21-8DC5-F9ABEB514962}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A9D8E9CD-FD46-4844-B82E-ACE8EDA6DA07}" type="presOf" srcId="{3258985A-02D4-4B53-880E-17600D2A33FA}" destId="{D310AE07-3DB7-4AB9-84EB-96A4FAAABB92}" srcOrd="0" destOrd="0" presId="urn:microsoft.com/office/officeart/2005/8/layout/vList5"/>
    <dgm:cxn modelId="{363D655E-C632-40BD-9A69-50D0D130AC40}" type="presOf" srcId="{56FB1E1D-8940-4FBB-A50A-EBB1DDE1DCBF}" destId="{D310AE07-3DB7-4AB9-84EB-96A4FAAABB92}" srcOrd="0" destOrd="1" presId="urn:microsoft.com/office/officeart/2005/8/layout/vList5"/>
    <dgm:cxn modelId="{62548F2D-76E9-49AB-A116-FB538B8C79AA}" type="presParOf" srcId="{635D1BD0-16AC-4DC3-A1CA-52DC5500A329}" destId="{B783583C-E93A-45DA-AC89-9F2B96CFD5AB}" srcOrd="0" destOrd="0" presId="urn:microsoft.com/office/officeart/2005/8/layout/vList5"/>
    <dgm:cxn modelId="{28AD55BF-CAD8-43E6-B753-078AC2F2D22B}" type="presParOf" srcId="{B783583C-E93A-45DA-AC89-9F2B96CFD5AB}" destId="{92DF495F-786B-4A89-9BB1-B14C43226401}" srcOrd="0" destOrd="0" presId="urn:microsoft.com/office/officeart/2005/8/layout/vList5"/>
    <dgm:cxn modelId="{7347A13D-AE3F-4EB8-9BF4-BC707B0BD3BC}" type="presParOf" srcId="{B783583C-E93A-45DA-AC89-9F2B96CFD5AB}" destId="{D310AE07-3DB7-4AB9-84EB-96A4FAAAB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/>
      <dgm:spPr/>
      <dgm:t>
        <a:bodyPr/>
        <a:lstStyle/>
        <a:p>
          <a:pPr algn="l"/>
          <a:r>
            <a:rPr lang="en-US" altLang="zh-TW" dirty="0" smtClean="0">
              <a:solidFill>
                <a:srgbClr val="0070C0"/>
              </a:solidFill>
            </a:rPr>
            <a:t>(</a:t>
          </a:r>
          <a:r>
            <a:rPr lang="zh-TW" altLang="en-US" dirty="0" smtClean="0">
              <a:solidFill>
                <a:srgbClr val="0070C0"/>
              </a:solidFill>
            </a:rPr>
            <a:t>一</a:t>
          </a:r>
          <a:r>
            <a:rPr lang="en-US" altLang="zh-TW" dirty="0" smtClean="0">
              <a:solidFill>
                <a:srgbClr val="0070C0"/>
              </a:solidFill>
            </a:rPr>
            <a:t>) </a:t>
          </a:r>
          <a:r>
            <a:rPr lang="zh-TW" altLang="en-US" dirty="0" smtClean="0">
              <a:solidFill>
                <a:srgbClr val="0070C0"/>
              </a:solidFill>
            </a:rPr>
            <a:t>重述說話者的意思</a:t>
          </a:r>
          <a:endParaRPr lang="zh-TW" altLang="en-US" dirty="0"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146F712B-BA0C-475D-96CE-03A5F3455BF0}">
      <dgm:prSet phldrT="[文字]"/>
      <dgm:spPr/>
      <dgm:t>
        <a:bodyPr/>
        <a:lstStyle/>
        <a:p>
          <a:pPr algn="l"/>
          <a:r>
            <a:rPr lang="en-US" altLang="zh-TW" dirty="0" smtClean="0">
              <a:solidFill>
                <a:srgbClr val="0070C0"/>
              </a:solidFill>
            </a:rPr>
            <a:t>(</a:t>
          </a:r>
          <a:r>
            <a:rPr lang="zh-TW" altLang="en-US" dirty="0" smtClean="0">
              <a:solidFill>
                <a:srgbClr val="0070C0"/>
              </a:solidFill>
            </a:rPr>
            <a:t>二</a:t>
          </a:r>
          <a:r>
            <a:rPr lang="en-US" altLang="zh-TW" dirty="0" smtClean="0">
              <a:solidFill>
                <a:srgbClr val="0070C0"/>
              </a:solidFill>
            </a:rPr>
            <a:t>) </a:t>
          </a:r>
          <a:r>
            <a:rPr lang="zh-TW" altLang="en-US" dirty="0" smtClean="0">
              <a:solidFill>
                <a:srgbClr val="0070C0"/>
              </a:solidFill>
            </a:rPr>
            <a:t>表達瞭解說話者的感受</a:t>
          </a:r>
          <a:endParaRPr lang="zh-TW" altLang="en-US" dirty="0"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15947F22-310F-453B-9E8B-B34E5437F2F3}">
      <dgm:prSet phldrT="[文字]"/>
      <dgm:spPr/>
      <dgm:t>
        <a:bodyPr/>
        <a:lstStyle/>
        <a:p>
          <a:pPr algn="l"/>
          <a:r>
            <a:rPr lang="en-US" altLang="zh-TW" dirty="0" smtClean="0">
              <a:solidFill>
                <a:srgbClr val="0070C0"/>
              </a:solidFill>
            </a:rPr>
            <a:t>(</a:t>
          </a:r>
          <a:r>
            <a:rPr lang="zh-TW" altLang="en-US" dirty="0" smtClean="0">
              <a:solidFill>
                <a:srgbClr val="0070C0"/>
              </a:solidFill>
            </a:rPr>
            <a:t>三</a:t>
          </a:r>
          <a:r>
            <a:rPr lang="en-US" altLang="zh-TW" dirty="0" smtClean="0">
              <a:solidFill>
                <a:srgbClr val="0070C0"/>
              </a:solidFill>
            </a:rPr>
            <a:t>) </a:t>
          </a:r>
          <a:r>
            <a:rPr lang="zh-TW" altLang="en-US" dirty="0" smtClean="0">
              <a:solidFill>
                <a:srgbClr val="0070C0"/>
              </a:solidFill>
            </a:rPr>
            <a:t>提出問題</a:t>
          </a:r>
          <a:endParaRPr lang="zh-TW" altLang="en-US" dirty="0">
            <a:latin typeface="Adobe 繁黑體 Std B" pitchFamily="34" charset="-120"/>
            <a:ea typeface="Adobe 繁黑體 Std B" pitchFamily="34" charset="-120"/>
          </a:endParaRPr>
        </a:p>
      </dgm:t>
    </dgm:pt>
    <dgm:pt modelId="{907598C0-0BCF-4863-B53B-75C36BC35D69}" type="parTrans" cxnId="{BB705C8F-86FF-4BE9-94EB-79ED45C6DF28}">
      <dgm:prSet/>
      <dgm:spPr/>
      <dgm:t>
        <a:bodyPr/>
        <a:lstStyle/>
        <a:p>
          <a:endParaRPr lang="zh-TW" altLang="en-US"/>
        </a:p>
      </dgm:t>
    </dgm:pt>
    <dgm:pt modelId="{1AA8FB6F-AE71-42DE-8CC5-E932FE2C0538}" type="sibTrans" cxnId="{BB705C8F-86FF-4BE9-94EB-79ED45C6DF28}">
      <dgm:prSet/>
      <dgm:spPr/>
      <dgm:t>
        <a:bodyPr/>
        <a:lstStyle/>
        <a:p>
          <a:endParaRPr lang="zh-TW" altLang="en-US"/>
        </a:p>
      </dgm:t>
    </dgm:pt>
    <dgm:pt modelId="{0EDFDFDC-D8B3-4742-988F-A66614F2D7F5}" type="pres">
      <dgm:prSet presAssocID="{4D6F260A-520C-4C0D-9B90-7D0E3AD93A7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BEC211-3232-4002-BE40-3984B8B4CB40}" type="pres">
      <dgm:prSet presAssocID="{1E7AAC81-B232-4629-9467-795179B46AC6}" presName="circle1" presStyleLbl="node1" presStyleIdx="0" presStyleCnt="3"/>
      <dgm:spPr/>
    </dgm:pt>
    <dgm:pt modelId="{2E00F9D9-94C1-4777-8D85-3A5D07F559E1}" type="pres">
      <dgm:prSet presAssocID="{1E7AAC81-B232-4629-9467-795179B46AC6}" presName="space" presStyleCnt="0"/>
      <dgm:spPr/>
    </dgm:pt>
    <dgm:pt modelId="{E6E2F4A4-8457-4D68-943B-CEFF4B2F5A67}" type="pres">
      <dgm:prSet presAssocID="{1E7AAC81-B232-4629-9467-795179B46AC6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5F644B4C-42F4-4BFF-B447-2BB0C991ADFD}" type="pres">
      <dgm:prSet presAssocID="{146F712B-BA0C-475D-96CE-03A5F3455BF0}" presName="vertSpace2" presStyleLbl="node1" presStyleIdx="0" presStyleCnt="3"/>
      <dgm:spPr/>
    </dgm:pt>
    <dgm:pt modelId="{CB767B9C-BC67-4576-B209-3E6695A7E06E}" type="pres">
      <dgm:prSet presAssocID="{146F712B-BA0C-475D-96CE-03A5F3455BF0}" presName="circle2" presStyleLbl="node1" presStyleIdx="1" presStyleCnt="3"/>
      <dgm:spPr/>
    </dgm:pt>
    <dgm:pt modelId="{852D9ECA-1F22-4F5F-BEBB-DB648661A88F}" type="pres">
      <dgm:prSet presAssocID="{146F712B-BA0C-475D-96CE-03A5F3455BF0}" presName="rect2" presStyleLbl="alignAcc1" presStyleIdx="1" presStyleCnt="3"/>
      <dgm:spPr/>
      <dgm:t>
        <a:bodyPr/>
        <a:lstStyle/>
        <a:p>
          <a:endParaRPr lang="zh-TW" altLang="en-US"/>
        </a:p>
      </dgm:t>
    </dgm:pt>
    <dgm:pt modelId="{0B2C3618-A3DA-498B-8AAC-1C5A8177714E}" type="pres">
      <dgm:prSet presAssocID="{15947F22-310F-453B-9E8B-B34E5437F2F3}" presName="vertSpace3" presStyleLbl="node1" presStyleIdx="1" presStyleCnt="3"/>
      <dgm:spPr/>
    </dgm:pt>
    <dgm:pt modelId="{9AD960E4-F7B7-4FA6-8E99-3F4EC00BF812}" type="pres">
      <dgm:prSet presAssocID="{15947F22-310F-453B-9E8B-B34E5437F2F3}" presName="circle3" presStyleLbl="node1" presStyleIdx="2" presStyleCnt="3"/>
      <dgm:spPr/>
    </dgm:pt>
    <dgm:pt modelId="{F4B1BBC5-7E5F-4A9A-B528-D5E16B805E83}" type="pres">
      <dgm:prSet presAssocID="{15947F22-310F-453B-9E8B-B34E5437F2F3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8A973DEA-3316-41D9-8399-E381A7B7C706}" type="pres">
      <dgm:prSet presAssocID="{1E7AAC81-B232-4629-9467-795179B46AC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93ECC6-6291-41ED-9C3E-72BA42CCA7A4}" type="pres">
      <dgm:prSet presAssocID="{146F712B-BA0C-475D-96CE-03A5F3455BF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3CA955-9B72-48AF-AA48-57429CEBDE61}" type="pres">
      <dgm:prSet presAssocID="{15947F22-310F-453B-9E8B-B34E5437F2F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4F5FD9A-5E46-43C7-8425-A9AFBBF4729E}" type="presOf" srcId="{1E7AAC81-B232-4629-9467-795179B46AC6}" destId="{8A973DEA-3316-41D9-8399-E381A7B7C706}" srcOrd="1" destOrd="0" presId="urn:microsoft.com/office/officeart/2005/8/layout/target3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26DF9191-C487-482F-91D2-DA2761122DCF}" type="presOf" srcId="{1E7AAC81-B232-4629-9467-795179B46AC6}" destId="{E6E2F4A4-8457-4D68-943B-CEFF4B2F5A67}" srcOrd="0" destOrd="0" presId="urn:microsoft.com/office/officeart/2005/8/layout/target3"/>
    <dgm:cxn modelId="{DFE8B071-EEFD-48B7-964E-9F43EBA4D584}" type="presOf" srcId="{4D6F260A-520C-4C0D-9B90-7D0E3AD93A74}" destId="{0EDFDFDC-D8B3-4742-988F-A66614F2D7F5}" srcOrd="0" destOrd="0" presId="urn:microsoft.com/office/officeart/2005/8/layout/target3"/>
    <dgm:cxn modelId="{BB705C8F-86FF-4BE9-94EB-79ED45C6DF28}" srcId="{4D6F260A-520C-4C0D-9B90-7D0E3AD93A74}" destId="{15947F22-310F-453B-9E8B-B34E5437F2F3}" srcOrd="2" destOrd="0" parTransId="{907598C0-0BCF-4863-B53B-75C36BC35D69}" sibTransId="{1AA8FB6F-AE71-42DE-8CC5-E932FE2C0538}"/>
    <dgm:cxn modelId="{BBD76BC1-A9C8-433C-A675-CA0F8BFAB930}" type="presOf" srcId="{146F712B-BA0C-475D-96CE-03A5F3455BF0}" destId="{852D9ECA-1F22-4F5F-BEBB-DB648661A88F}" srcOrd="0" destOrd="0" presId="urn:microsoft.com/office/officeart/2005/8/layout/target3"/>
    <dgm:cxn modelId="{01D59F48-1FDA-4239-A031-34AC6DAEF928}" type="presOf" srcId="{15947F22-310F-453B-9E8B-B34E5437F2F3}" destId="{DB3CA955-9B72-48AF-AA48-57429CEBDE61}" srcOrd="1" destOrd="0" presId="urn:microsoft.com/office/officeart/2005/8/layout/target3"/>
    <dgm:cxn modelId="{CF5FB0CE-FE5B-4FD6-9AB8-10F169C50A77}" type="presOf" srcId="{146F712B-BA0C-475D-96CE-03A5F3455BF0}" destId="{C593ECC6-6291-41ED-9C3E-72BA42CCA7A4}" srcOrd="1" destOrd="0" presId="urn:microsoft.com/office/officeart/2005/8/layout/target3"/>
    <dgm:cxn modelId="{D025C897-17A6-490B-B909-55B125AB0D9B}" type="presOf" srcId="{15947F22-310F-453B-9E8B-B34E5437F2F3}" destId="{F4B1BBC5-7E5F-4A9A-B528-D5E16B805E83}" srcOrd="0" destOrd="0" presId="urn:microsoft.com/office/officeart/2005/8/layout/target3"/>
    <dgm:cxn modelId="{D828515F-235D-4B8A-BDD7-E8B1A9B746CC}" type="presParOf" srcId="{0EDFDFDC-D8B3-4742-988F-A66614F2D7F5}" destId="{A2BEC211-3232-4002-BE40-3984B8B4CB40}" srcOrd="0" destOrd="0" presId="urn:microsoft.com/office/officeart/2005/8/layout/target3"/>
    <dgm:cxn modelId="{27FDEC51-3502-4195-86D5-04461407930C}" type="presParOf" srcId="{0EDFDFDC-D8B3-4742-988F-A66614F2D7F5}" destId="{2E00F9D9-94C1-4777-8D85-3A5D07F559E1}" srcOrd="1" destOrd="0" presId="urn:microsoft.com/office/officeart/2005/8/layout/target3"/>
    <dgm:cxn modelId="{9517F51E-4DBD-4099-ADE5-C4761783F3FD}" type="presParOf" srcId="{0EDFDFDC-D8B3-4742-988F-A66614F2D7F5}" destId="{E6E2F4A4-8457-4D68-943B-CEFF4B2F5A67}" srcOrd="2" destOrd="0" presId="urn:microsoft.com/office/officeart/2005/8/layout/target3"/>
    <dgm:cxn modelId="{396E9F47-C054-4BFB-8650-7725C7A194AB}" type="presParOf" srcId="{0EDFDFDC-D8B3-4742-988F-A66614F2D7F5}" destId="{5F644B4C-42F4-4BFF-B447-2BB0C991ADFD}" srcOrd="3" destOrd="0" presId="urn:microsoft.com/office/officeart/2005/8/layout/target3"/>
    <dgm:cxn modelId="{4F68F635-A62F-414A-BFEF-691065E9F384}" type="presParOf" srcId="{0EDFDFDC-D8B3-4742-988F-A66614F2D7F5}" destId="{CB767B9C-BC67-4576-B209-3E6695A7E06E}" srcOrd="4" destOrd="0" presId="urn:microsoft.com/office/officeart/2005/8/layout/target3"/>
    <dgm:cxn modelId="{1E6FBF82-1808-4CD0-AEC7-9FB516696A52}" type="presParOf" srcId="{0EDFDFDC-D8B3-4742-988F-A66614F2D7F5}" destId="{852D9ECA-1F22-4F5F-BEBB-DB648661A88F}" srcOrd="5" destOrd="0" presId="urn:microsoft.com/office/officeart/2005/8/layout/target3"/>
    <dgm:cxn modelId="{015A006B-5098-41B8-9901-3EC5AA311564}" type="presParOf" srcId="{0EDFDFDC-D8B3-4742-988F-A66614F2D7F5}" destId="{0B2C3618-A3DA-498B-8AAC-1C5A8177714E}" srcOrd="6" destOrd="0" presId="urn:microsoft.com/office/officeart/2005/8/layout/target3"/>
    <dgm:cxn modelId="{4A739889-5F6F-4F57-9762-438C4B7F0CD4}" type="presParOf" srcId="{0EDFDFDC-D8B3-4742-988F-A66614F2D7F5}" destId="{9AD960E4-F7B7-4FA6-8E99-3F4EC00BF812}" srcOrd="7" destOrd="0" presId="urn:microsoft.com/office/officeart/2005/8/layout/target3"/>
    <dgm:cxn modelId="{87B8A29F-CF52-4F53-963D-3A70FBA3E60E}" type="presParOf" srcId="{0EDFDFDC-D8B3-4742-988F-A66614F2D7F5}" destId="{F4B1BBC5-7E5F-4A9A-B528-D5E16B805E83}" srcOrd="8" destOrd="0" presId="urn:microsoft.com/office/officeart/2005/8/layout/target3"/>
    <dgm:cxn modelId="{282C9226-9831-42D0-9E9E-968C2131854F}" type="presParOf" srcId="{0EDFDFDC-D8B3-4742-988F-A66614F2D7F5}" destId="{8A973DEA-3316-41D9-8399-E381A7B7C706}" srcOrd="9" destOrd="0" presId="urn:microsoft.com/office/officeart/2005/8/layout/target3"/>
    <dgm:cxn modelId="{7ADF8B89-45AD-4959-8067-C4AC8F8128F8}" type="presParOf" srcId="{0EDFDFDC-D8B3-4742-988F-A66614F2D7F5}" destId="{C593ECC6-6291-41ED-9C3E-72BA42CCA7A4}" srcOrd="10" destOrd="0" presId="urn:microsoft.com/office/officeart/2005/8/layout/target3"/>
    <dgm:cxn modelId="{22026EE4-C95F-4D4B-860D-4057DCD1D7AE}" type="presParOf" srcId="{0EDFDFDC-D8B3-4742-988F-A66614F2D7F5}" destId="{DB3CA955-9B72-48AF-AA48-57429CEBDE6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0AE07-3DB7-4AB9-84EB-96A4FAAABB92}">
      <dsp:nvSpPr>
        <dsp:cNvPr id="0" name=""/>
        <dsp:cNvSpPr/>
      </dsp:nvSpPr>
      <dsp:spPr>
        <a:xfrm rot="5400000">
          <a:off x="4670955" y="-1687346"/>
          <a:ext cx="1920613" cy="529620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聽者完全沒有注意說話者所說的話，只是假裝在聽，其實卻在想著其它與話題無關的事情，或是表面虛以委蛇，內心不斷反駁。</a:t>
          </a:r>
          <a:endParaRPr lang="zh-TW" altLang="en-US" sz="2400" kern="1200" dirty="0">
            <a:latin typeface="Adobe 繁黑體 Std B" pitchFamily="34" charset="-120"/>
            <a:ea typeface="Adobe 繁黑體 Std B" pitchFamily="34" charset="-120"/>
          </a:endParaRPr>
        </a:p>
      </dsp:txBody>
      <dsp:txXfrm rot="-5400000">
        <a:off x="2983160" y="94206"/>
        <a:ext cx="5202448" cy="1733099"/>
      </dsp:txXfrm>
    </dsp:sp>
    <dsp:sp modelId="{92DF495F-786B-4A89-9BB1-B14C43226401}">
      <dsp:nvSpPr>
        <dsp:cNvPr id="0" name=""/>
        <dsp:cNvSpPr/>
      </dsp:nvSpPr>
      <dsp:spPr>
        <a:xfrm>
          <a:off x="4044" y="155729"/>
          <a:ext cx="2979115" cy="16100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層次一</a:t>
          </a:r>
          <a:endParaRPr lang="zh-TW" altLang="en-US" sz="36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82640" y="234325"/>
        <a:ext cx="2821923" cy="1452861"/>
      </dsp:txXfrm>
    </dsp:sp>
    <dsp:sp modelId="{E4EB91C5-FA03-4C2A-9A0C-2A8B168F26B8}">
      <dsp:nvSpPr>
        <dsp:cNvPr id="0" name=""/>
        <dsp:cNvSpPr/>
      </dsp:nvSpPr>
      <dsp:spPr>
        <a:xfrm rot="5400000">
          <a:off x="4688054" y="296671"/>
          <a:ext cx="1886416" cy="5296205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人際間的溝通是要彼此對溝通的字詞意義，能達到共識與瞭解。</a:t>
          </a:r>
          <a:endParaRPr lang="zh-TW" altLang="en-US" sz="2400" kern="1200" dirty="0">
            <a:latin typeface="Adobe 繁黑體 Std B" pitchFamily="34" charset="-120"/>
            <a:ea typeface="Adobe 繁黑體 Std B" pitchFamily="34" charset="-120"/>
          </a:endParaRPr>
        </a:p>
      </dsp:txBody>
      <dsp:txXfrm rot="-5400000">
        <a:off x="2983160" y="2093653"/>
        <a:ext cx="5204118" cy="1702242"/>
      </dsp:txXfrm>
    </dsp:sp>
    <dsp:sp modelId="{D6ABEAEE-FF02-4E40-8090-FAC4B3390F42}">
      <dsp:nvSpPr>
        <dsp:cNvPr id="0" name=""/>
        <dsp:cNvSpPr/>
      </dsp:nvSpPr>
      <dsp:spPr>
        <a:xfrm>
          <a:off x="4044" y="2139747"/>
          <a:ext cx="2979115" cy="161005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層次二</a:t>
          </a:r>
          <a:endParaRPr lang="zh-TW" altLang="en-US" sz="36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82640" y="2218343"/>
        <a:ext cx="2821923" cy="1452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0AE07-3DB7-4AB9-84EB-96A4FAAABB92}">
      <dsp:nvSpPr>
        <dsp:cNvPr id="0" name=""/>
        <dsp:cNvSpPr/>
      </dsp:nvSpPr>
      <dsp:spPr>
        <a:xfrm rot="5400000">
          <a:off x="3298403" y="-697839"/>
          <a:ext cx="4824528" cy="62202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 ea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這個層次的傾聽者會在說話者的訊息中，找尋感興趣的部分，並這部分獲取有用的訊息。</a:t>
          </a:r>
          <a:endParaRPr lang="zh-TW" altLang="en-US" sz="2300" kern="1200" dirty="0"/>
        </a:p>
        <a:p>
          <a:pPr marL="57150" lvl="1" indent="-57150" algn="l" defTabSz="400050" ea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900" kern="1200" dirty="0">
            <a:latin typeface="Adobe 繁黑體 Std B" pitchFamily="34" charset="-120"/>
            <a:ea typeface="Adobe 繁黑體 Std B" pitchFamily="34" charset="-120"/>
          </a:endParaRPr>
        </a:p>
        <a:p>
          <a:pPr marL="228600" lvl="1" indent="-228600" algn="l" defTabSz="1022350" ea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總之，因為傾聽的層次不同，讓人誤以為自己的傾聽，已可達到溝通效果，反倒造成傾聽的陷阱，殊不知，假裝傾聽、表層的傾聽及判斷式的傾聽，實際上是沒聽進去的傾聽，並非真正的傾聽。真正的傾聽則應該是深層、同理心及客觀的傾聽，明瞭說話者真正的意思，才是溝通中重要的基石。</a:t>
          </a:r>
          <a:endParaRPr lang="en-US" altLang="zh-TW" sz="2300" kern="1200" dirty="0" smtClean="0"/>
        </a:p>
      </dsp:txBody>
      <dsp:txXfrm rot="-5400000">
        <a:off x="2600560" y="235518"/>
        <a:ext cx="5984700" cy="4353500"/>
      </dsp:txXfrm>
    </dsp:sp>
    <dsp:sp modelId="{92DF495F-786B-4A89-9BB1-B14C43226401}">
      <dsp:nvSpPr>
        <dsp:cNvPr id="0" name=""/>
        <dsp:cNvSpPr/>
      </dsp:nvSpPr>
      <dsp:spPr>
        <a:xfrm>
          <a:off x="1450" y="2355"/>
          <a:ext cx="2599110" cy="48198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層次三</a:t>
          </a:r>
          <a:endParaRPr lang="zh-TW" altLang="en-US" sz="36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128328" y="129233"/>
        <a:ext cx="2345354" cy="456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EC211-3232-4002-BE40-3984B8B4CB40}">
      <dsp:nvSpPr>
        <dsp:cNvPr id="0" name=""/>
        <dsp:cNvSpPr/>
      </dsp:nvSpPr>
      <dsp:spPr>
        <a:xfrm>
          <a:off x="0" y="0"/>
          <a:ext cx="2440025" cy="244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2F4A4-8457-4D68-943B-CEFF4B2F5A67}">
      <dsp:nvSpPr>
        <dsp:cNvPr id="0" name=""/>
        <dsp:cNvSpPr/>
      </dsp:nvSpPr>
      <dsp:spPr>
        <a:xfrm>
          <a:off x="1220012" y="0"/>
          <a:ext cx="5116691" cy="2440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>
              <a:solidFill>
                <a:srgbClr val="0070C0"/>
              </a:solidFill>
            </a:rPr>
            <a:t>(</a:t>
          </a:r>
          <a:r>
            <a:rPr lang="zh-TW" altLang="en-US" sz="2600" kern="1200" dirty="0" smtClean="0">
              <a:solidFill>
                <a:srgbClr val="0070C0"/>
              </a:solidFill>
            </a:rPr>
            <a:t>一</a:t>
          </a:r>
          <a:r>
            <a:rPr lang="en-US" altLang="zh-TW" sz="2600" kern="1200" dirty="0" smtClean="0">
              <a:solidFill>
                <a:srgbClr val="0070C0"/>
              </a:solidFill>
            </a:rPr>
            <a:t>) </a:t>
          </a:r>
          <a:r>
            <a:rPr lang="zh-TW" altLang="en-US" sz="2600" kern="1200" dirty="0" smtClean="0">
              <a:solidFill>
                <a:srgbClr val="0070C0"/>
              </a:solidFill>
            </a:rPr>
            <a:t>重述說話者的意思</a:t>
          </a:r>
          <a:endParaRPr lang="zh-TW" altLang="en-US" sz="26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1220012" y="0"/>
        <a:ext cx="5116691" cy="732009"/>
      </dsp:txXfrm>
    </dsp:sp>
    <dsp:sp modelId="{CB767B9C-BC67-4576-B209-3E6695A7E06E}">
      <dsp:nvSpPr>
        <dsp:cNvPr id="0" name=""/>
        <dsp:cNvSpPr/>
      </dsp:nvSpPr>
      <dsp:spPr>
        <a:xfrm>
          <a:off x="427005" y="732009"/>
          <a:ext cx="1586014" cy="158601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D9ECA-1F22-4F5F-BEBB-DB648661A88F}">
      <dsp:nvSpPr>
        <dsp:cNvPr id="0" name=""/>
        <dsp:cNvSpPr/>
      </dsp:nvSpPr>
      <dsp:spPr>
        <a:xfrm>
          <a:off x="1220012" y="732009"/>
          <a:ext cx="5116691" cy="1586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>
              <a:solidFill>
                <a:srgbClr val="0070C0"/>
              </a:solidFill>
            </a:rPr>
            <a:t>(</a:t>
          </a:r>
          <a:r>
            <a:rPr lang="zh-TW" altLang="en-US" sz="2600" kern="1200" dirty="0" smtClean="0">
              <a:solidFill>
                <a:srgbClr val="0070C0"/>
              </a:solidFill>
            </a:rPr>
            <a:t>二</a:t>
          </a:r>
          <a:r>
            <a:rPr lang="en-US" altLang="zh-TW" sz="2600" kern="1200" dirty="0" smtClean="0">
              <a:solidFill>
                <a:srgbClr val="0070C0"/>
              </a:solidFill>
            </a:rPr>
            <a:t>) </a:t>
          </a:r>
          <a:r>
            <a:rPr lang="zh-TW" altLang="en-US" sz="2600" kern="1200" dirty="0" smtClean="0">
              <a:solidFill>
                <a:srgbClr val="0070C0"/>
              </a:solidFill>
            </a:rPr>
            <a:t>表達瞭解說話者的感受</a:t>
          </a:r>
          <a:endParaRPr lang="zh-TW" altLang="en-US" sz="26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1220012" y="732009"/>
        <a:ext cx="5116691" cy="732006"/>
      </dsp:txXfrm>
    </dsp:sp>
    <dsp:sp modelId="{9AD960E4-F7B7-4FA6-8E99-3F4EC00BF812}">
      <dsp:nvSpPr>
        <dsp:cNvPr id="0" name=""/>
        <dsp:cNvSpPr/>
      </dsp:nvSpPr>
      <dsp:spPr>
        <a:xfrm>
          <a:off x="854009" y="1464015"/>
          <a:ext cx="732006" cy="73200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1BBC5-7E5F-4A9A-B528-D5E16B805E83}">
      <dsp:nvSpPr>
        <dsp:cNvPr id="0" name=""/>
        <dsp:cNvSpPr/>
      </dsp:nvSpPr>
      <dsp:spPr>
        <a:xfrm>
          <a:off x="1220012" y="1464015"/>
          <a:ext cx="5116691" cy="732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>
              <a:solidFill>
                <a:srgbClr val="0070C0"/>
              </a:solidFill>
            </a:rPr>
            <a:t>(</a:t>
          </a:r>
          <a:r>
            <a:rPr lang="zh-TW" altLang="en-US" sz="2600" kern="1200" dirty="0" smtClean="0">
              <a:solidFill>
                <a:srgbClr val="0070C0"/>
              </a:solidFill>
            </a:rPr>
            <a:t>三</a:t>
          </a:r>
          <a:r>
            <a:rPr lang="en-US" altLang="zh-TW" sz="2600" kern="1200" dirty="0" smtClean="0">
              <a:solidFill>
                <a:srgbClr val="0070C0"/>
              </a:solidFill>
            </a:rPr>
            <a:t>) </a:t>
          </a:r>
          <a:r>
            <a:rPr lang="zh-TW" altLang="en-US" sz="2600" kern="1200" dirty="0" smtClean="0">
              <a:solidFill>
                <a:srgbClr val="0070C0"/>
              </a:solidFill>
            </a:rPr>
            <a:t>提出問題</a:t>
          </a:r>
          <a:endParaRPr lang="zh-TW" altLang="en-US" sz="26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1220012" y="1464015"/>
        <a:ext cx="5116691" cy="732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PPT SAMPLE\新下載ppt 範本\119\119\01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" y="-1"/>
            <a:ext cx="9143564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F1C0A-15A1-4D7D-B188-6403F4EED71E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D9EF-2D54-41F4-99CE-37F9FA769ACE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9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00B44-DD69-4991-9E84-F1F8939638E0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890EF-39A5-420A-910E-BEA3A1C5019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858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53433-59CF-44D7-B557-EDA25605B80E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BF59-0BA6-4307-AACE-A686F158B1D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316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2400"/>
              </a:spcBef>
              <a:buClr>
                <a:srgbClr val="0070C0"/>
              </a:buClr>
              <a:buFont typeface="Wingdings" pitchFamily="2" charset="2"/>
              <a:buChar char="ü"/>
              <a:defRPr sz="2800" baseline="0"/>
            </a:lvl1pPr>
            <a:lvl2pPr>
              <a:spcBef>
                <a:spcPts val="2400"/>
              </a:spcBef>
              <a:defRPr sz="2800" baseline="0"/>
            </a:lvl2pPr>
            <a:lvl3pPr>
              <a:spcBef>
                <a:spcPts val="2400"/>
              </a:spcBef>
              <a:defRPr sz="2800" baseline="0"/>
            </a:lvl3pPr>
            <a:lvl4pPr>
              <a:spcBef>
                <a:spcPts val="2400"/>
              </a:spcBef>
              <a:defRPr sz="2800" baseline="0"/>
            </a:lvl4pPr>
            <a:lvl5pPr>
              <a:spcBef>
                <a:spcPts val="2400"/>
              </a:spcBef>
              <a:defRPr sz="28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E3847-DDD2-4493-A36C-BC1A4D24432C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2FFD-C33F-4C5D-92D0-1EFC1AC84AB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031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17F8E-0638-44C3-A36D-E665280D9B39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3B62-636E-4F9C-8F18-965AC7CC11C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40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53F2D-12A9-4B76-897B-862D378ED0C3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B2BC4-2601-404A-8617-D34F51F2648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633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7795B-8713-4C3F-A940-5955A46E0892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DCB7E-8602-4583-B66E-4B1612BCB8B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2368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A5B88-4108-41CC-BC89-EB6F97611496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DE33-046A-4130-AA75-BC685922C70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4955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D3B6D-CABD-4630-92D4-4C5D5A6A3291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B5403-804D-4D3E-885D-FF5352B6A6C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157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3CFCA-97E5-4AF1-A1D2-CD0D81DE7920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9B03-BFD3-48D5-839A-1B09FF5799A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917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99BEB-A4C8-4673-BE50-4EF341D9D879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4086-3BB5-4C86-B848-6CE7EFB8958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060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PPT SAMPLE\新下載ppt 範本\119\119\03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93" y="-27565"/>
            <a:ext cx="9337158" cy="68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76672"/>
            <a:ext cx="8435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435280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les styles du texte du masque</a:t>
            </a:r>
          </a:p>
          <a:p>
            <a:pPr lvl="1"/>
            <a:r>
              <a:rPr lang="fr-FR" altLang="zh-TW" dirty="0" smtClean="0"/>
              <a:t>Deuxième niveau</a:t>
            </a:r>
          </a:p>
          <a:p>
            <a:pPr lvl="2"/>
            <a:r>
              <a:rPr lang="fr-FR" altLang="zh-TW" dirty="0" smtClean="0"/>
              <a:t>Troisième niveau</a:t>
            </a:r>
          </a:p>
          <a:p>
            <a:pPr lvl="3"/>
            <a:r>
              <a:rPr lang="fr-FR" altLang="zh-TW" dirty="0" smtClean="0"/>
              <a:t>Quatrième niveau</a:t>
            </a:r>
          </a:p>
          <a:p>
            <a:pPr lvl="4"/>
            <a:r>
              <a:rPr lang="fr-FR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112D21A-AE4B-4013-A6AD-88EAAA4CB219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B087F47-0288-421C-B36B-627BEA1E29D8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altLang="zh-TW" sz="4400" b="1" kern="1200" dirty="0" smtClean="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>
          <a:xfrm>
            <a:off x="539552" y="3140969"/>
            <a:ext cx="4061489" cy="1925064"/>
          </a:xfrm>
          <a:prstGeom prst="cloudCallout">
            <a:avLst>
              <a:gd name="adj1" fmla="val 65375"/>
              <a:gd name="adj2" fmla="val 41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altLang="zh-TW" sz="4000" b="1" i="1" dirty="0">
                <a:solidFill>
                  <a:srgbClr val="7030A0"/>
                </a:solidFill>
              </a:rPr>
              <a:t>Chapter </a:t>
            </a:r>
            <a:r>
              <a:rPr lang="en-US" altLang="zh-TW" sz="4000" b="1" i="1" dirty="0" smtClean="0">
                <a:solidFill>
                  <a:srgbClr val="7030A0"/>
                </a:solidFill>
              </a:rPr>
              <a:t>7</a:t>
            </a:r>
            <a:r>
              <a:rPr lang="fr-CA" altLang="zh-TW" sz="4000" b="1" i="1" dirty="0" smtClean="0">
                <a:solidFill>
                  <a:srgbClr val="7030A0"/>
                </a:solidFill>
              </a:rPr>
              <a:t> </a:t>
            </a:r>
            <a:endParaRPr lang="zh-TW" altLang="en-US" sz="4000" i="1" dirty="0">
              <a:solidFill>
                <a:srgbClr val="7030A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52" y="836712"/>
            <a:ext cx="3207127" cy="53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460433" cy="1368152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傾聽與人際溝通</a:t>
            </a:r>
            <a:endParaRPr lang="fr-FR" altLang="zh-TW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六、記憶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記憶是我們記住訊息的能力，如果我們記不住我們所聽到的訊息，那就是「有聽沒有到」，溝通雙方空談一場，達不到任何的效果。</a:t>
            </a:r>
            <a:endParaRPr lang="en-US" altLang="zh-TW" dirty="0" smtClean="0"/>
          </a:p>
          <a:p>
            <a:pPr>
              <a:lnSpc>
                <a:spcPts val="3300"/>
              </a:lnSpc>
            </a:pPr>
            <a:r>
              <a:rPr lang="zh-TW" altLang="en-US" dirty="0" smtClean="0"/>
              <a:t>大部分的人在聽到訊息後，只能記住</a:t>
            </a:r>
            <a:r>
              <a:rPr lang="en-US" altLang="zh-TW" dirty="0" smtClean="0"/>
              <a:t>50%</a:t>
            </a:r>
            <a:r>
              <a:rPr lang="zh-TW" altLang="en-US" dirty="0" smtClean="0"/>
              <a:t>；再經過</a:t>
            </a:r>
            <a:r>
              <a:rPr lang="en-US" altLang="zh-TW" dirty="0" smtClean="0"/>
              <a:t>8</a:t>
            </a:r>
            <a:r>
              <a:rPr lang="zh-TW" altLang="en-US" dirty="0" smtClean="0"/>
              <a:t>小時後，僅剩下</a:t>
            </a:r>
            <a:r>
              <a:rPr lang="en-US" altLang="zh-TW" dirty="0" smtClean="0"/>
              <a:t>35%</a:t>
            </a:r>
            <a:r>
              <a:rPr lang="zh-TW" altLang="en-US" dirty="0" smtClean="0"/>
              <a:t>；兩個月以後，對於原先訊息的記憶只剩下</a:t>
            </a:r>
            <a:r>
              <a:rPr lang="en-US" altLang="zh-TW" dirty="0" smtClean="0"/>
              <a:t>25%</a:t>
            </a:r>
            <a:r>
              <a:rPr lang="zh-TW" altLang="en-US" dirty="0" smtClean="0"/>
              <a:t>。因此，如何將我們所聽到的訊息記住，是傾聽過程的完美結局。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　傾聽的過程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P177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0372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86313"/>
          </a:xfrm>
        </p:spPr>
        <p:txBody>
          <a:bodyPr/>
          <a:lstStyle/>
          <a:p>
            <a:pPr>
              <a:lnSpc>
                <a:spcPts val="32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一、傾聽的障礙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200"/>
              </a:lnSpc>
            </a:pPr>
            <a:r>
              <a:rPr lang="zh-TW" altLang="en-US" dirty="0" smtClean="0"/>
              <a:t>傾聽的障礙可分為外在障礙及內在障礙：</a:t>
            </a:r>
            <a:endParaRPr lang="en-US" altLang="zh-TW" dirty="0" smtClean="0"/>
          </a:p>
          <a:p>
            <a:pPr>
              <a:lnSpc>
                <a:spcPts val="3200"/>
              </a:lnSpc>
              <a:spcBef>
                <a:spcPts val="600"/>
              </a:spcBef>
            </a:pPr>
            <a:endParaRPr lang="en-US" altLang="zh-TW" dirty="0" smtClean="0"/>
          </a:p>
          <a:p>
            <a:pPr>
              <a:lnSpc>
                <a:spcPts val="32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外在障礙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dirty="0" smtClean="0"/>
              <a:t>外在障礙係指個體之外的障礙，包括訊息過多、訊息複雜及外在雜音。訊息過多讓我們無法一字不漏的接收與記憶，專心傾聽自然是可望不可及，心有餘力不足，力不從心，常是訊息過多所帶來的傾聽障礙，訊息複雜則無法將訊息內容聽進去，而難以瞭解與記憶。</a:t>
            </a:r>
            <a:endParaRPr lang="en-US" altLang="zh-TW" dirty="0" smtClean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傾聽的障礙與陷阱</a:t>
            </a:r>
          </a:p>
        </p:txBody>
      </p:sp>
      <p:sp>
        <p:nvSpPr>
          <p:cNvPr id="5" name="矩形 4"/>
          <p:cNvSpPr/>
          <p:nvPr/>
        </p:nvSpPr>
        <p:spPr>
          <a:xfrm>
            <a:off x="7580408" y="1268760"/>
            <a:ext cx="138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742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86313"/>
          </a:xfrm>
        </p:spPr>
        <p:txBody>
          <a:bodyPr/>
          <a:lstStyle/>
          <a:p>
            <a:pPr>
              <a:lnSpc>
                <a:spcPts val="32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一、傾聽的障礙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200"/>
              </a:lnSpc>
            </a:pPr>
            <a:r>
              <a:rPr lang="zh-TW" altLang="en-US" dirty="0" smtClean="0"/>
              <a:t>傾聽的障礙可分為外在障礙及內在障礙：</a:t>
            </a:r>
            <a:endParaRPr lang="en-US" altLang="zh-TW" dirty="0" smtClean="0"/>
          </a:p>
          <a:p>
            <a:pPr>
              <a:lnSpc>
                <a:spcPts val="3200"/>
              </a:lnSpc>
              <a:spcBef>
                <a:spcPts val="0"/>
              </a:spcBef>
              <a:buFont typeface="Georgia" pitchFamily="18" charset="0"/>
              <a:buNone/>
            </a:pPr>
            <a:endParaRPr lang="en-US" altLang="zh-TW" sz="1600" dirty="0" smtClean="0">
              <a:solidFill>
                <a:srgbClr val="0070C0"/>
              </a:solidFill>
            </a:endParaRPr>
          </a:p>
          <a:p>
            <a:pPr>
              <a:lnSpc>
                <a:spcPts val="3200"/>
              </a:lnSpc>
              <a:spcBef>
                <a:spcPts val="12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外在障礙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dirty="0" smtClean="0"/>
              <a:t>有時，我們無法專注的傾聽，是因為外在的雜音干擾，例如，一邊談話，一邊看電視，注意力容易被電視所影響，當然無法確實瞭解說話者的原意。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傾聽的障礙與陷阱</a:t>
            </a:r>
          </a:p>
        </p:txBody>
      </p:sp>
      <p:sp>
        <p:nvSpPr>
          <p:cNvPr id="5" name="矩形 4"/>
          <p:cNvSpPr/>
          <p:nvPr/>
        </p:nvSpPr>
        <p:spPr>
          <a:xfrm>
            <a:off x="7580408" y="1268760"/>
            <a:ext cx="145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185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800224"/>
            <a:ext cx="8229600" cy="4772047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內在障礙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/>
              <a:t>    1. </a:t>
            </a:r>
            <a:r>
              <a:rPr lang="zh-TW" altLang="en-US" dirty="0" smtClean="0"/>
              <a:t>生理因素</a:t>
            </a:r>
            <a:endParaRPr lang="en-US" altLang="zh-TW" dirty="0" smtClean="0"/>
          </a:p>
          <a:p>
            <a:pPr marL="898525" indent="-898525">
              <a:lnSpc>
                <a:spcPts val="3300"/>
              </a:lnSpc>
              <a:spcBef>
                <a:spcPts val="1200"/>
              </a:spcBef>
              <a:buFont typeface="Georgia" pitchFamily="18" charset="0"/>
              <a:buNone/>
            </a:pPr>
            <a:r>
              <a:rPr lang="zh-TW" altLang="en-US" dirty="0" smtClean="0"/>
              <a:t>        我們先從生理因素的層面談起，如果自我的聽力較差，必然影響傾聽的效果，此時，必須藉助於其它的醫療設施。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/>
              <a:t>    2. </a:t>
            </a:r>
            <a:r>
              <a:rPr lang="zh-TW" altLang="en-US" dirty="0" smtClean="0"/>
              <a:t>心理因素</a:t>
            </a:r>
            <a:endParaRPr lang="en-US" altLang="zh-TW" dirty="0" smtClean="0"/>
          </a:p>
          <a:p>
            <a:pPr marL="898525" indent="-898525">
              <a:lnSpc>
                <a:spcPts val="3300"/>
              </a:lnSpc>
              <a:spcBef>
                <a:spcPts val="1200"/>
              </a:spcBef>
              <a:buFont typeface="Georgia" pitchFamily="18" charset="0"/>
              <a:buNone/>
            </a:pPr>
            <a:r>
              <a:rPr lang="zh-TW" altLang="en-US" dirty="0" smtClean="0"/>
              <a:t>        心理因素方面，包括：心不在焉、心中早有定論等，都是內在的心理障礙。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傾聽的障礙與陷阱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P179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557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>
              <a:lnSpc>
                <a:spcPts val="31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二、傾聽的陷阱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100"/>
              </a:lnSpc>
            </a:pPr>
            <a:r>
              <a:rPr lang="zh-TW" altLang="en-US" dirty="0" smtClean="0"/>
              <a:t>傾聽有其內外在的障礙，因此，會在傾聽的過程中，產生一些傾聽的陷阱，使我們誤認為自己已做到傾聽的工夫，但人際溝通仍然未見改善，這就是有效傾聽的陷阱，我們應予避免。傾聽可分為三個層次，一、二層次的傾聽是屬於表層的傾聽、假裝傾聽及判斷式的傾聽；第三層次的傾聽，則是深層、同理心及客觀的傾聽。</a:t>
            </a:r>
            <a:endParaRPr lang="en-US" altLang="zh-TW" dirty="0" smtClean="0"/>
          </a:p>
          <a:p>
            <a:pPr>
              <a:lnSpc>
                <a:spcPts val="3100"/>
              </a:lnSpc>
              <a:buFont typeface="Georgia" pitchFamily="18" charset="0"/>
              <a:buNone/>
            </a:pPr>
            <a:endParaRPr lang="zh-TW" altLang="en-US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傾聽的障礙與陷阱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P180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587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>
              <a:lnSpc>
                <a:spcPts val="31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二、傾聽的陷阱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100"/>
              </a:lnSpc>
              <a:buFont typeface="Georgia" pitchFamily="18" charset="0"/>
              <a:buNone/>
            </a:pPr>
            <a:endParaRPr lang="zh-TW" altLang="en-US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傾聽的障礙與陷阱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6321275"/>
              </p:ext>
            </p:extLst>
          </p:nvPr>
        </p:nvGraphicFramePr>
        <p:xfrm>
          <a:off x="537062" y="2420888"/>
          <a:ext cx="828341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7580408" y="1268760"/>
            <a:ext cx="145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P180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58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傾聽的障礙與陷阱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07740515"/>
              </p:ext>
            </p:extLst>
          </p:nvPr>
        </p:nvGraphicFramePr>
        <p:xfrm>
          <a:off x="160887" y="1556792"/>
          <a:ext cx="882222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P181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58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一、站在說話者立場仔細傾聽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二、確定自己所理解的，是對方所說的</a:t>
            </a:r>
            <a:endParaRPr lang="en-US" altLang="zh-TW" sz="3200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第四節　有效的傾聽方法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268432431"/>
              </p:ext>
            </p:extLst>
          </p:nvPr>
        </p:nvGraphicFramePr>
        <p:xfrm>
          <a:off x="1331640" y="3437246"/>
          <a:ext cx="6336704" cy="244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7580408" y="1268760"/>
            <a:ext cx="138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P182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684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293836" y="1772816"/>
            <a:ext cx="8867328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三、傾聽五到：眼到、耳到、口到、手到、心到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眼到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人與人之間的心靈互動，首要「全神貫注」，也就是一心一意，不分心地將注意力集中在對方的談話中。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42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耳到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「耳到」就是要把說話者的話聽進去，而不是一邊跟人家講話，一邊偷聽電視在演些什麼，如此不但別人的話聽不進去，還可能張冠李戴，牛頭不對馬嘴。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第四節　有效的傾聽方法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P183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685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口到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「口到」即是對說話者適度的回應，就是在對方談話過程中，以「嗯」、「哦」、「是啊」等等的副語言作回應，讓對方知道你有在聽。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</a:pP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手到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「手到」指的是肢體動作的意思，如果你將雙手交叉於胸前，一副拒人於千里之外的模樣，誰還願意講下去呢？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第四節　有效的傾聽方法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8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P184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00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324350"/>
          </a:xfrm>
        </p:spPr>
        <p:txBody>
          <a:bodyPr/>
          <a:lstStyle/>
          <a:p>
            <a:pPr eaLnBrk="0" hangingPunct="0">
              <a:lnSpc>
                <a:spcPts val="3300"/>
              </a:lnSpc>
              <a:buSzPct val="80000"/>
            </a:pPr>
            <a:r>
              <a:rPr lang="zh-TW" altLang="en-US" dirty="0" smtClean="0"/>
              <a:t>兩個耳朵，卻只有一張嘴巴，造物者對人的外型給了一個具體的答案，其用意就是要我們，多聽少說。</a:t>
            </a:r>
            <a:endParaRPr lang="en-US" altLang="zh-TW" dirty="0" smtClean="0"/>
          </a:p>
          <a:p>
            <a:pPr eaLnBrk="0" hangingPunct="0">
              <a:lnSpc>
                <a:spcPts val="3300"/>
              </a:lnSpc>
              <a:buSzPct val="80000"/>
            </a:pPr>
            <a:r>
              <a:rPr lang="zh-TW" altLang="en-US" dirty="0" smtClean="0"/>
              <a:t>傾聽</a:t>
            </a:r>
            <a:r>
              <a:rPr lang="en-US" dirty="0" smtClean="0"/>
              <a:t> </a:t>
            </a:r>
            <a:r>
              <a:rPr lang="en-US" altLang="zh-TW" dirty="0" smtClean="0"/>
              <a:t>(listening) </a:t>
            </a:r>
            <a:r>
              <a:rPr lang="zh-TW" altLang="en-US" dirty="0" smtClean="0"/>
              <a:t>是去瞭解所聽到的內容，聽見</a:t>
            </a:r>
            <a:r>
              <a:rPr lang="en-US" dirty="0" smtClean="0"/>
              <a:t> </a:t>
            </a:r>
            <a:r>
              <a:rPr lang="en-US" altLang="zh-TW" dirty="0" smtClean="0"/>
              <a:t>(hearing) </a:t>
            </a:r>
            <a:r>
              <a:rPr lang="zh-TW" altLang="en-US" dirty="0" smtClean="0"/>
              <a:t>只是接受到聲波的震動，兩者常被混淆，傾聽被當作聽見，是一種危險的誤解，因為人們會以為有效的傾聽是與生俱來的本能，而不會特別加以注意。</a:t>
            </a:r>
          </a:p>
        </p:txBody>
      </p:sp>
      <p:sp>
        <p:nvSpPr>
          <p:cNvPr id="3" name="矩形 2"/>
          <p:cNvSpPr/>
          <p:nvPr/>
        </p:nvSpPr>
        <p:spPr>
          <a:xfrm>
            <a:off x="7580408" y="622429"/>
            <a:ext cx="138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P172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421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14875"/>
          </a:xfrm>
        </p:spPr>
        <p:txBody>
          <a:bodyPr/>
          <a:lstStyle/>
          <a:p>
            <a:pPr>
              <a:lnSpc>
                <a:spcPts val="31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五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心到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100"/>
              </a:lnSpc>
            </a:pPr>
            <a:r>
              <a:rPr lang="zh-TW" altLang="en-US" dirty="0" smtClean="0"/>
              <a:t>一個人如果專心聽別人說話，就不會東張西望，而是專心的看著對方，身體也會自然地靠近對方。「心到」是最難做到的，雖然我們瞭解人與人相處要付出關心與耐心。</a:t>
            </a:r>
            <a:endParaRPr lang="en-US" altLang="zh-TW" dirty="0" smtClean="0"/>
          </a:p>
          <a:p>
            <a:pPr marL="0" indent="0">
              <a:lnSpc>
                <a:spcPts val="3100"/>
              </a:lnSpc>
              <a:buNone/>
            </a:pPr>
            <a:endParaRPr lang="zh-TW" altLang="en-US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第四節　有效的傾聽方法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P184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88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五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心到 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續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ts val="3300"/>
              </a:lnSpc>
            </a:pPr>
            <a:r>
              <a:rPr lang="zh-TW" altLang="en-US" dirty="0" smtClean="0"/>
              <a:t>在溝通的過程中，除語言與非語言溝通外，真心的站在對方立場，仔細聆聽，讓對方備受尊重的感覺，另外在傾聽的同時，也須不時確認自己所理解的，是否與對方後傳遞的意思相同，並確實執行「傾聽五到」的傾聽法則，就能夠很快地改善溝通不良的狀況，減少不必要的誤會，讓家人、朋友間的互動越來越好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第四節　有效的傾聽方法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45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P185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696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43528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660033"/>
                </a:solidFill>
              </a:rPr>
              <a:t>FIN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686800" cy="4251325"/>
          </a:xfrm>
        </p:spPr>
        <p:txBody>
          <a:bodyPr/>
          <a:lstStyle/>
          <a:p>
            <a:pPr eaLnBrk="0" hangingPunct="0">
              <a:lnSpc>
                <a:spcPts val="3300"/>
              </a:lnSpc>
              <a:buSzPct val="80000"/>
            </a:pPr>
            <a:r>
              <a:rPr lang="zh-TW" altLang="en-US" dirty="0" smtClean="0"/>
              <a:t>現代人常把「溝通不良」四個字掛在嘴邊，不論是夫妻間的冷漠、親子間的衝突、朋友同事間的疏離，其中有很多因素是不聽對方怎麼說。親密伴侶的傾聽，可以瞭解彼此的差異，接納差異才能彼此協調。</a:t>
            </a:r>
            <a:endParaRPr lang="en-US" altLang="zh-TW" dirty="0" smtClean="0"/>
          </a:p>
          <a:p>
            <a:pPr eaLnBrk="0" hangingPunct="0">
              <a:lnSpc>
                <a:spcPts val="3300"/>
              </a:lnSpc>
              <a:buSzPct val="80000"/>
            </a:pPr>
            <a:r>
              <a:rPr lang="zh-TW" altLang="en-US" dirty="0" smtClean="0"/>
              <a:t>傾聽確實是人們在溝通中最常使用的類型，它與「說」在人際關係建立的歷程中，具有相等的重要地位，而我們對於關係品質的滿足感，皆來自於被傾聽與被瞭解。「傾聽」是情緒疏通的管道，還原真相的途徑，是人與人互動關係的潤滑劑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第一節　傾聽的重要性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8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P172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244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　傾聽的過程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0863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P175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162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414838"/>
          </a:xfrm>
        </p:spPr>
        <p:txBody>
          <a:bodyPr/>
          <a:lstStyle/>
          <a:p>
            <a:pPr>
              <a:lnSpc>
                <a:spcPts val="3300"/>
              </a:lnSpc>
              <a:buSzPct val="80000"/>
            </a:pPr>
            <a:r>
              <a:rPr lang="zh-TW" altLang="en-US" dirty="0" smtClean="0"/>
              <a:t>傾聽的過程包含了六個元素：專注、接收、選擇組織、瞭解、回應及記憶</a:t>
            </a:r>
            <a:r>
              <a:rPr lang="en-US" dirty="0" smtClean="0"/>
              <a:t>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圖</a:t>
            </a:r>
            <a:r>
              <a:rPr lang="en-US" altLang="zh-TW" dirty="0" smtClean="0"/>
              <a:t>7-2 )</a:t>
            </a:r>
            <a:r>
              <a:rPr lang="zh-TW" altLang="en-US" dirty="0" smtClean="0"/>
              <a:t>。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　傾聽的過程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7" y="2736273"/>
            <a:ext cx="3359727" cy="41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P177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807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一、專注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「聽」不只是聽到而已，必須是全神貫注的傾聽，傾聽過程中的第一個重要元素便是要專注傾聽。</a:t>
            </a:r>
            <a:endParaRPr lang="en-US" altLang="zh-TW" dirty="0" smtClean="0"/>
          </a:p>
          <a:p>
            <a:pPr>
              <a:lnSpc>
                <a:spcPts val="3300"/>
              </a:lnSpc>
            </a:pPr>
            <a:r>
              <a:rPr lang="zh-TW" altLang="en-US" dirty="0" smtClean="0"/>
              <a:t>「專注」有助於掌握言語中的相關意義，使雙方對談話內容更有概念，專注的傾聽，建立起雙方互信的基石，達到更有效的溝通。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　傾聽的過程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41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二、接收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「聽」必須建立在基本的生理基礎上，當你的耳朵張開，耳膜接受到聲波的撞擊，使我們感覺到聲音的存在，「聽」的象徵性就已產生，一位聽力障礙的人，他就必須透過其他的溝通方式，達到「聽」的效果。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　傾聽的過程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8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P175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6918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三、選擇組織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我們對週邊訊息的認知，來自於我們對訊息的選擇、組織與詮釋的結果，當然在聽覺的詮釋上，亦是透過選擇與組織訊息，所得到的結果。我們依自我的喜好、需求與期待，來選擇我們的訊息。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　傾聽的過程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5412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四、解釋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選擇組織我們所聽到的訊息後，下一步即是「解釋」的過程，也就是當我們進行溝通時，會將所聽到的訊息選擇組織後，依我們的觀點來加以解釋。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</a:pP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五、回應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人與人溝通不只是單向直線式的傳播，而是溝通的彼此一來一回的雙向溝通，亦即溝通時除了說話之外，我們同時聽對方所說的話語。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　傾聽的過程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8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767118"/>
      </p:ext>
    </p:extLst>
  </p:cSld>
  <p:clrMapOvr>
    <a:masterClrMapping/>
  </p:clrMapOvr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"/>
        <a:ea typeface="標楷體"/>
        <a:cs typeface=""/>
      </a:majorFont>
      <a:minorFont>
        <a:latin typeface="Lucida Sans Unicode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1593</Words>
  <Application>Microsoft Office PowerPoint</Application>
  <PresentationFormat>如螢幕大小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119</vt:lpstr>
      <vt:lpstr>傾聽與人際溝通</vt:lpstr>
      <vt:lpstr>PowerPoint 簡報</vt:lpstr>
      <vt:lpstr>第一節　傾聽的重要性</vt:lpstr>
      <vt:lpstr>第二節　傾聽的過程</vt:lpstr>
      <vt:lpstr>第二節　傾聽的過程</vt:lpstr>
      <vt:lpstr>第二節　傾聽的過程</vt:lpstr>
      <vt:lpstr>第二節　傾聽的過程</vt:lpstr>
      <vt:lpstr>第二節　傾聽的過程</vt:lpstr>
      <vt:lpstr>第二節　傾聽的過程</vt:lpstr>
      <vt:lpstr>第二節　傾聽的過程</vt:lpstr>
      <vt:lpstr>第三節　傾聽的障礙與陷阱</vt:lpstr>
      <vt:lpstr>第三節　傾聽的障礙與陷阱</vt:lpstr>
      <vt:lpstr>第三節　傾聽的障礙與陷阱</vt:lpstr>
      <vt:lpstr>第三節　傾聽的障礙與陷阱</vt:lpstr>
      <vt:lpstr>第三節　傾聽的障礙與陷阱</vt:lpstr>
      <vt:lpstr>第三節　傾聽的障礙與陷阱</vt:lpstr>
      <vt:lpstr>第四節　有效的傾聽方法</vt:lpstr>
      <vt:lpstr>第四節　有效的傾聽方法</vt:lpstr>
      <vt:lpstr>第四節　有效的傾聽方法</vt:lpstr>
      <vt:lpstr>第四節　有效的傾聽方法</vt:lpstr>
      <vt:lpstr>第四節　有效的傾聽方法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user1</dc:creator>
  <cp:lastModifiedBy>JUDE</cp:lastModifiedBy>
  <cp:revision>84</cp:revision>
  <dcterms:created xsi:type="dcterms:W3CDTF">2016-07-13T08:05:24Z</dcterms:created>
  <dcterms:modified xsi:type="dcterms:W3CDTF">2018-12-05T04:28:41Z</dcterms:modified>
</cp:coreProperties>
</file>