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7" r:id="rId5"/>
    <p:sldId id="278" r:id="rId6"/>
    <p:sldId id="279" r:id="rId7"/>
    <p:sldId id="261" r:id="rId8"/>
    <p:sldId id="27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A50021"/>
    <a:srgbClr val="0066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3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PPT SAMPLE\新下載ppt 範本\119\119\01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" y="-1"/>
            <a:ext cx="9143564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F1C0A-15A1-4D7D-B188-6403F4EED71E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D9EF-2D54-41F4-99CE-37F9FA769ACE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00B44-DD69-4991-9E84-F1F8939638E0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90EF-39A5-420A-910E-BEA3A1C5019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85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53433-59CF-44D7-B557-EDA25605B80E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BF59-0BA6-4307-AACE-A686F158B1D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316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2400"/>
              </a:spcBef>
              <a:buClr>
                <a:srgbClr val="0070C0"/>
              </a:buClr>
              <a:buFont typeface="Wingdings" pitchFamily="2" charset="2"/>
              <a:buChar char="ü"/>
              <a:defRPr sz="2800" baseline="0"/>
            </a:lvl1pPr>
            <a:lvl2pPr>
              <a:spcBef>
                <a:spcPts val="2400"/>
              </a:spcBef>
              <a:defRPr sz="2800" baseline="0"/>
            </a:lvl2pPr>
            <a:lvl3pPr>
              <a:spcBef>
                <a:spcPts val="2400"/>
              </a:spcBef>
              <a:defRPr sz="2800" baseline="0"/>
            </a:lvl3pPr>
            <a:lvl4pPr>
              <a:spcBef>
                <a:spcPts val="2400"/>
              </a:spcBef>
              <a:defRPr sz="2800" baseline="0"/>
            </a:lvl4pPr>
            <a:lvl5pPr>
              <a:spcBef>
                <a:spcPts val="2400"/>
              </a:spcBef>
              <a:defRPr sz="28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3847-DDD2-4493-A36C-BC1A4D24432C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2FFD-C33F-4C5D-92D0-1EFC1AC84AB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03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17F8E-0638-44C3-A36D-E665280D9B39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3B62-636E-4F9C-8F18-965AC7CC11C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40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53F2D-12A9-4B76-897B-862D378ED0C3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B2BC4-2601-404A-8617-D34F51F2648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63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7795B-8713-4C3F-A940-5955A46E0892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CB7E-8602-4583-B66E-4B1612BCB8B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236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A5B88-4108-41CC-BC89-EB6F97611496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DE33-046A-4130-AA75-BC685922C70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495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D3B6D-CABD-4630-92D4-4C5D5A6A3291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5403-804D-4D3E-885D-FF5352B6A6C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157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3CFCA-97E5-4AF1-A1D2-CD0D81DE7920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9B03-BFD3-48D5-839A-1B09FF5799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91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99BEB-A4C8-4673-BE50-4EF341D9D879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4086-3BB5-4C86-B848-6CE7EFB8958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060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PPT SAMPLE\新下載ppt 範本\119\119\03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93" y="-27565"/>
            <a:ext cx="9337158" cy="68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43528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les styles du texte du masque</a:t>
            </a:r>
          </a:p>
          <a:p>
            <a:pPr lvl="1"/>
            <a:r>
              <a:rPr lang="fr-FR" altLang="zh-TW" dirty="0" smtClean="0"/>
              <a:t>Deuxième niveau</a:t>
            </a:r>
          </a:p>
          <a:p>
            <a:pPr lvl="2"/>
            <a:r>
              <a:rPr lang="fr-FR" altLang="zh-TW" dirty="0" smtClean="0"/>
              <a:t>Troisième niveau</a:t>
            </a:r>
          </a:p>
          <a:p>
            <a:pPr lvl="3"/>
            <a:r>
              <a:rPr lang="fr-FR" altLang="zh-TW" dirty="0" smtClean="0"/>
              <a:t>Quatrième niveau</a:t>
            </a:r>
          </a:p>
          <a:p>
            <a:pPr lvl="4"/>
            <a:r>
              <a:rPr lang="fr-FR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12D21A-AE4B-4013-A6AD-88EAAA4CB219}" type="datetimeFigureOut">
              <a:rPr lang="fr-FR" altLang="zh-TW"/>
              <a:pPr/>
              <a:t>05/12/2018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087F47-0288-421C-B36B-627BEA1E29D8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zh-TW" sz="4400" b="1" kern="1200" dirty="0" smtClean="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52" y="836712"/>
            <a:ext cx="3207127" cy="53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60433" cy="1368152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談判技巧的實務應用</a:t>
            </a:r>
            <a:endParaRPr lang="fr-FR" altLang="zh-TW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539552" y="3140969"/>
            <a:ext cx="4061489" cy="1925064"/>
          </a:xfrm>
          <a:prstGeom prst="cloudCallout">
            <a:avLst>
              <a:gd name="adj1" fmla="val 65375"/>
              <a:gd name="adj2" fmla="val 41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altLang="zh-TW" sz="4000" b="1" i="1" dirty="0">
                <a:solidFill>
                  <a:srgbClr val="7030A0"/>
                </a:solidFill>
              </a:rPr>
              <a:t>Chapter </a:t>
            </a:r>
            <a:r>
              <a:rPr lang="en-US" altLang="zh-TW" sz="4000" b="1" i="1" smtClean="0">
                <a:solidFill>
                  <a:srgbClr val="7030A0"/>
                </a:solidFill>
              </a:rPr>
              <a:t>9</a:t>
            </a:r>
            <a:r>
              <a:rPr lang="fr-CA" altLang="zh-TW" sz="4000" b="1" i="1" smtClean="0">
                <a:solidFill>
                  <a:srgbClr val="7030A0"/>
                </a:solidFill>
              </a:rPr>
              <a:t> </a:t>
            </a:r>
            <a:endParaRPr lang="zh-TW" altLang="en-US" sz="4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四、機制性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/>
            <a:r>
              <a:rPr lang="zh-TW" altLang="en-US" dirty="0" smtClean="0"/>
              <a:t>機制性障礙有可能發生在一個較大組織的機構內，也就是，參與談判者受到組織內部的其它因素影響，而無法達成談判決議。例如，勞資</a:t>
            </a:r>
            <a:r>
              <a:rPr lang="zh-TW" altLang="en-US" dirty="0"/>
              <a:t>雙方的談判，當勞方代表出席談判時，通常會被勞方成員付予某些須</a:t>
            </a:r>
            <a:r>
              <a:rPr lang="zh-TW" altLang="en-US" dirty="0" smtClean="0"/>
              <a:t>達成</a:t>
            </a:r>
            <a:r>
              <a:rPr lang="zh-TW" altLang="en-US" dirty="0"/>
              <a:t>的目標，且已先設定如果未能達到此目標，須退出談判，等待勞方</a:t>
            </a:r>
            <a:r>
              <a:rPr lang="zh-TW" altLang="en-US" dirty="0" smtClean="0"/>
              <a:t>內部</a:t>
            </a:r>
            <a:r>
              <a:rPr lang="zh-TW" altLang="en-US" dirty="0"/>
              <a:t>的協調後，再進行下一次的談判。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談判的障礙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68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五、文化性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機制性障礙有可能發生在一個較大組織的機構內，也就是，參與談判者受到組織內部的其它因素影響，而無法達成談判決議。例如，勞資</a:t>
            </a:r>
            <a:r>
              <a:rPr lang="zh-TW" altLang="en-US" dirty="0"/>
              <a:t>雙方的談判，當勞方代表出席談判時，通常會被勞方成員付予某些須</a:t>
            </a:r>
            <a:r>
              <a:rPr lang="zh-TW" altLang="en-US" dirty="0" smtClean="0"/>
              <a:t>達成</a:t>
            </a:r>
            <a:r>
              <a:rPr lang="zh-TW" altLang="en-US" dirty="0"/>
              <a:t>的目標，且已先設定如果未能達到此目標，須退出談判，等待勞方</a:t>
            </a:r>
            <a:r>
              <a:rPr lang="zh-TW" altLang="en-US" dirty="0" smtClean="0"/>
              <a:t>內部</a:t>
            </a:r>
            <a:r>
              <a:rPr lang="zh-TW" altLang="en-US" dirty="0"/>
              <a:t>的協調後，再進行下一次的談判。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談判的障礙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79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r>
              <a:rPr lang="zh-TW" altLang="en-US" dirty="0"/>
              <a:t>上述的五種障礙之間並不是相互排斥的，有些談判只出現一種</a:t>
            </a:r>
            <a:r>
              <a:rPr lang="zh-TW" altLang="en-US" dirty="0" smtClean="0"/>
              <a:t>障礙</a:t>
            </a:r>
            <a:r>
              <a:rPr lang="zh-TW" altLang="en-US" dirty="0"/>
              <a:t>，有些則同時出現多種障礙，當障礙的因素愈多，談判的困難度就</a:t>
            </a:r>
            <a:r>
              <a:rPr lang="zh-TW" altLang="en-US" dirty="0" smtClean="0"/>
              <a:t>愈高</a:t>
            </a:r>
            <a:r>
              <a:rPr lang="zh-TW" altLang="en-US" dirty="0"/>
              <a:t>，其相互的影響就愈難解決。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談判的障礙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38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5057775"/>
          </a:xfrm>
        </p:spPr>
        <p:txBody>
          <a:bodyPr/>
          <a:lstStyle/>
          <a:p>
            <a:r>
              <a:rPr lang="zh-TW" altLang="en-US" dirty="0"/>
              <a:t>要順利達成談判，除了要排除上一節所提到的五種障礙之外，</a:t>
            </a:r>
            <a:r>
              <a:rPr lang="zh-TW" altLang="en-US" dirty="0" smtClean="0"/>
              <a:t>我們還</a:t>
            </a:r>
            <a:r>
              <a:rPr lang="zh-TW" altLang="en-US" dirty="0"/>
              <a:t>需要談判的策略，使用適宜的策略，才能讓談判進行順利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一、談判環境氣氛的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營造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談判時的環境與氣氛如果優，談判成功的機率就能提高。在進行</a:t>
            </a:r>
            <a:r>
              <a:rPr lang="zh-TW" altLang="en-US" dirty="0" smtClean="0"/>
              <a:t>談判</a:t>
            </a:r>
            <a:r>
              <a:rPr lang="zh-TW" altLang="en-US" dirty="0"/>
              <a:t>前，主導談判的一方，先營造一個友善且氣氛良好的談判環境，讓</a:t>
            </a:r>
            <a:r>
              <a:rPr lang="zh-TW" altLang="en-US" dirty="0" smtClean="0"/>
              <a:t>談判</a:t>
            </a:r>
            <a:r>
              <a:rPr lang="zh-TW" altLang="en-US" dirty="0"/>
              <a:t>參與者就算遇到衝突狀況，也願意透過理性談判來解決問題的氣氛。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 談判的策略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05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二、真心誠意，相互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信任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化解衝突與解決問題，維持談判的進行，雙方的</a:t>
            </a:r>
            <a:r>
              <a:rPr lang="zh-TW" altLang="en-US" dirty="0" smtClean="0"/>
              <a:t>真心誠意</a:t>
            </a:r>
            <a:r>
              <a:rPr lang="zh-TW" altLang="en-US" dirty="0"/>
              <a:t>及相互信任，是談判中不可或缺的重要因素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三、組成談判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團隊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談判前，參與者應依據談判所欲達成的目標，選擇適當的成員，</a:t>
            </a:r>
            <a:r>
              <a:rPr lang="zh-TW" altLang="en-US" dirty="0" smtClean="0"/>
              <a:t>並針對</a:t>
            </a:r>
            <a:r>
              <a:rPr lang="zh-TW" altLang="en-US" dirty="0"/>
              <a:t>所要談判的議題進行沙盤推演，讓談判能一舉成功。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 談判的策略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939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四、善用輿論形成壓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力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/>
              <a:t>談判前可將談判事件，透過媒體、社團組織力量，將議題</a:t>
            </a:r>
            <a:r>
              <a:rPr lang="zh-TW" altLang="en-US" dirty="0" smtClean="0"/>
              <a:t>公諸於世</a:t>
            </a:r>
            <a:r>
              <a:rPr lang="zh-TW" altLang="en-US" dirty="0"/>
              <a:t>，使主事者能重視此議題，主事者感到壓力，較能拿出誠意來解決</a:t>
            </a:r>
            <a:r>
              <a:rPr lang="zh-TW" altLang="en-US" dirty="0" smtClean="0"/>
              <a:t>問題。</a:t>
            </a:r>
            <a:endParaRPr lang="en-US" altLang="zh-TW" dirty="0" smtClean="0"/>
          </a:p>
          <a:p>
            <a:pPr eaLnBrk="0" hangingPunct="0"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五、強化談判實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力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談判實力</a:t>
            </a:r>
            <a:r>
              <a:rPr lang="zh-TW" altLang="en-US" dirty="0" smtClean="0"/>
              <a:t>的養成</a:t>
            </a:r>
            <a:r>
              <a:rPr lang="zh-TW" altLang="en-US" dirty="0"/>
              <a:t>非一朝一夕可以達成，須從平日開始，從個人專業的基本能力，</a:t>
            </a:r>
            <a:r>
              <a:rPr lang="zh-TW" altLang="en-US" dirty="0" smtClean="0"/>
              <a:t>到個人</a:t>
            </a:r>
            <a:r>
              <a:rPr lang="zh-TW" altLang="en-US" dirty="0"/>
              <a:t>的口條訓練等，都是談判實力養成的重要關鍵，須有「十年磨</a:t>
            </a:r>
            <a:r>
              <a:rPr lang="zh-TW" altLang="en-US" dirty="0" smtClean="0"/>
              <a:t>一劍」的決心，非一蹴可及。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 談判的策略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P231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65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六、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退讓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/>
              <a:t>退讓並不表示失敗，有時是一種雙贏的策略，所謂「退一步，</a:t>
            </a:r>
            <a:r>
              <a:rPr lang="zh-TW" altLang="en-US" dirty="0" smtClean="0"/>
              <a:t>海闊天空</a:t>
            </a:r>
            <a:r>
              <a:rPr lang="zh-TW" altLang="en-US" dirty="0"/>
              <a:t>」，只要把握住基本原則，相互退讓是談判過程中，值得採取</a:t>
            </a:r>
            <a:r>
              <a:rPr lang="zh-TW" altLang="en-US" dirty="0" smtClean="0"/>
              <a:t>的策略。</a:t>
            </a:r>
            <a:endParaRPr lang="en-US" altLang="zh-TW" dirty="0" smtClean="0"/>
          </a:p>
          <a:p>
            <a:pPr eaLnBrk="0" hangingPunct="0"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七、堅持的態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度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 smtClean="0"/>
              <a:t>參與</a:t>
            </a:r>
            <a:r>
              <a:rPr lang="zh-TW" altLang="en-US" dirty="0"/>
              <a:t>談判者，事前應就可接受退讓的底線畫出，知道什麼可以退讓，</a:t>
            </a:r>
            <a:r>
              <a:rPr lang="zh-TW" altLang="en-US" dirty="0" smtClean="0"/>
              <a:t>什麼是</a:t>
            </a:r>
            <a:r>
              <a:rPr lang="zh-TW" altLang="en-US" dirty="0"/>
              <a:t>該堅持的立場，也把為何要堅持的原因與理由明白說出，讓對方再</a:t>
            </a:r>
            <a:r>
              <a:rPr lang="zh-TW" altLang="en-US" dirty="0" smtClean="0"/>
              <a:t>去斟酌</a:t>
            </a:r>
            <a:r>
              <a:rPr lang="zh-TW" altLang="en-US" dirty="0"/>
              <a:t>拿捏，彼此取得可接受的</a:t>
            </a:r>
            <a:r>
              <a:rPr lang="zh-TW" altLang="en-US" dirty="0" smtClean="0"/>
              <a:t>範圍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 談判的策略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P232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485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八、拖延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規避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對於某些較難達成的談判，有時須採拖延規避策略，延後處理或</a:t>
            </a:r>
            <a:r>
              <a:rPr lang="zh-TW" altLang="en-US" dirty="0" smtClean="0"/>
              <a:t>擇</a:t>
            </a:r>
            <a:r>
              <a:rPr lang="zh-TW" altLang="en-US" dirty="0"/>
              <a:t>日再議，保有較多的彈性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  <a:latin typeface="+mn-ea"/>
              </a:rPr>
              <a:t>九、</a:t>
            </a: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掛</a:t>
            </a:r>
            <a:r>
              <a:rPr lang="zh-TW" altLang="en-US" sz="3200" b="1" dirty="0">
                <a:solidFill>
                  <a:srgbClr val="000099"/>
                </a:solidFill>
                <a:latin typeface="+mn-ea"/>
              </a:rPr>
              <a:t>鈎</a:t>
            </a: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與</a:t>
            </a:r>
            <a:r>
              <a:rPr lang="zh-TW" altLang="en-US" sz="3200" b="1" dirty="0">
                <a:solidFill>
                  <a:srgbClr val="000099"/>
                </a:solidFill>
                <a:latin typeface="+mn-ea"/>
              </a:rPr>
              <a:t>切</a:t>
            </a: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割</a:t>
            </a:r>
            <a:endParaRPr lang="en-US" altLang="zh-TW" sz="3200" b="1" dirty="0" smtClean="0">
              <a:solidFill>
                <a:srgbClr val="000099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談判有優劣勢之分，如果談判處於劣勢時，可採用「</a:t>
            </a:r>
            <a:r>
              <a:rPr lang="zh-TW" altLang="en-US" dirty="0" smtClean="0"/>
              <a:t>掛</a:t>
            </a:r>
            <a:r>
              <a:rPr lang="zh-TW" altLang="en-US" dirty="0">
                <a:latin typeface="+mn-ea"/>
              </a:rPr>
              <a:t>鈎</a:t>
            </a:r>
            <a:r>
              <a:rPr lang="zh-TW" altLang="en-US" dirty="0" smtClean="0"/>
              <a:t>法</a:t>
            </a:r>
            <a:r>
              <a:rPr lang="zh-TW" altLang="en-US" dirty="0"/>
              <a:t>」，</a:t>
            </a:r>
            <a:r>
              <a:rPr lang="zh-TW" altLang="en-US" dirty="0" smtClean="0"/>
              <a:t>也就是將要</a:t>
            </a:r>
            <a:r>
              <a:rPr lang="zh-TW" altLang="en-US" dirty="0"/>
              <a:t>談判的議題，掛在另一個自己是處於優勢的議題</a:t>
            </a:r>
            <a:r>
              <a:rPr lang="zh-TW" altLang="en-US" dirty="0" smtClean="0"/>
              <a:t>上。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 談判的策略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P232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078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eaLnBrk="0" hangingPunct="0">
              <a:spcBef>
                <a:spcPts val="600"/>
              </a:spcBef>
            </a:pPr>
            <a:r>
              <a:rPr lang="zh-TW" altLang="en-US" dirty="0"/>
              <a:t>如果談判議題是處於優勢，亦可採用「切割法」，在某些地方讓步，</a:t>
            </a:r>
            <a:r>
              <a:rPr lang="zh-TW" altLang="en-US" dirty="0" smtClean="0"/>
              <a:t>將之</a:t>
            </a:r>
            <a:r>
              <a:rPr lang="zh-TW" altLang="en-US" dirty="0"/>
              <a:t>切割，使輸者不全輸，贏者不全贏，收到更佳的談判結果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0" hangingPunct="0"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十、創造雙贏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局面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 smtClean="0"/>
              <a:t>談判</a:t>
            </a:r>
            <a:r>
              <a:rPr lang="zh-TW" altLang="en-US" dirty="0"/>
              <a:t>者事前就要瞭解，雙贏的結果是怎樣，</a:t>
            </a:r>
            <a:r>
              <a:rPr lang="zh-TW" altLang="en-US" dirty="0" smtClean="0"/>
              <a:t>尋找</a:t>
            </a:r>
            <a:r>
              <a:rPr lang="zh-TW" altLang="en-US" dirty="0"/>
              <a:t>雙方可接受及</a:t>
            </a:r>
            <a:r>
              <a:rPr lang="zh-TW" altLang="en-US" dirty="0" smtClean="0"/>
              <a:t>重疊</a:t>
            </a:r>
            <a:r>
              <a:rPr lang="zh-TW" altLang="en-US" dirty="0"/>
              <a:t>的焦點，多準備幾個可接受的替代方案，以便適時提出，減少雙方</a:t>
            </a:r>
            <a:r>
              <a:rPr lang="zh-TW" altLang="en-US" dirty="0" smtClean="0"/>
              <a:t>所付出</a:t>
            </a:r>
            <a:r>
              <a:rPr lang="zh-TW" altLang="en-US" dirty="0"/>
              <a:t>的成本，互留餘地、創造雙贏局面。</a:t>
            </a:r>
            <a:endParaRPr lang="en-US" altLang="zh-TW" b="1" dirty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 談判的策略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P233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992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一、說話的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重要性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大致而言，說話的重要性至少有以下幾點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endParaRPr lang="en-US" altLang="zh-TW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一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不能沒有</a:t>
            </a:r>
            <a:r>
              <a:rPr lang="zh-TW" altLang="en-US" dirty="0" smtClean="0">
                <a:solidFill>
                  <a:srgbClr val="0070C0"/>
                </a:solidFill>
              </a:rPr>
              <a:t>聲音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人與人之間的往來，幾乎處處都要</a:t>
            </a:r>
            <a:r>
              <a:rPr lang="zh-TW" altLang="en-US" dirty="0" smtClean="0"/>
              <a:t>說話</a:t>
            </a:r>
            <a:r>
              <a:rPr lang="zh-TW" altLang="en-US" dirty="0"/>
              <a:t>來表達意見，抒發情感，時時需要以說話來溝通、協調、談判、</a:t>
            </a:r>
            <a:r>
              <a:rPr lang="zh-TW" altLang="en-US" dirty="0" smtClean="0"/>
              <a:t>商量</a:t>
            </a:r>
            <a:r>
              <a:rPr lang="zh-TW" altLang="en-US" dirty="0"/>
              <a:t>，做個沒聲音的人，將會被埋沒在繁複的人群中。</a:t>
            </a:r>
            <a:endParaRPr lang="en-US" altLang="zh-TW" b="1" dirty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045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4360" y="1772816"/>
            <a:ext cx="8435280" cy="4281339"/>
          </a:xfrm>
        </p:spPr>
        <p:txBody>
          <a:bodyPr/>
          <a:lstStyle/>
          <a:p>
            <a:r>
              <a:rPr lang="zh-TW" altLang="en-US" dirty="0"/>
              <a:t>現今的社會中，需要開口說話的機會有增無減。無論是商場上</a:t>
            </a:r>
            <a:r>
              <a:rPr lang="zh-TW" altLang="en-US" dirty="0" smtClean="0"/>
              <a:t>的你</a:t>
            </a:r>
            <a:r>
              <a:rPr lang="zh-TW" altLang="en-US" dirty="0"/>
              <a:t>來我往、國際政治的相互較競，「談判」的技巧拿捏，有時甚至是</a:t>
            </a:r>
            <a:r>
              <a:rPr lang="zh-TW" altLang="en-US" dirty="0" smtClean="0"/>
              <a:t>成敗</a:t>
            </a:r>
            <a:r>
              <a:rPr lang="zh-TW" altLang="en-US" dirty="0"/>
              <a:t>的重要關鍵。</a:t>
            </a:r>
          </a:p>
          <a:p>
            <a:r>
              <a:rPr lang="zh-TW" altLang="en-US" dirty="0"/>
              <a:t>在本章中，首先剖析談判的意義與需求；接續，解說談判的障礙</a:t>
            </a:r>
            <a:r>
              <a:rPr lang="zh-TW" altLang="en-US" dirty="0" smtClean="0"/>
              <a:t>與策略</a:t>
            </a:r>
            <a:r>
              <a:rPr lang="zh-TW" altLang="en-US" dirty="0"/>
              <a:t>；最後，介紹培養談判技巧的方法，讓自己可以成為一位說話</a:t>
            </a:r>
            <a:r>
              <a:rPr lang="zh-TW" altLang="en-US" dirty="0" smtClean="0"/>
              <a:t>高手</a:t>
            </a:r>
            <a:r>
              <a:rPr lang="zh-TW" altLang="en-US" dirty="0"/>
              <a:t>。期盼讀者在面對談判情境時，能順利談判達成協議，解決紛爭或</a:t>
            </a:r>
            <a:r>
              <a:rPr lang="zh-TW" altLang="en-US" dirty="0" smtClean="0"/>
              <a:t>歧見</a:t>
            </a:r>
            <a:r>
              <a:rPr lang="zh-TW" altLang="en-US" dirty="0"/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44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37088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個人與</a:t>
            </a:r>
            <a:r>
              <a:rPr lang="zh-TW" altLang="en-US" dirty="0" smtClean="0">
                <a:solidFill>
                  <a:srgbClr val="0070C0"/>
                </a:solidFill>
              </a:rPr>
              <a:t>團體</a:t>
            </a:r>
            <a:r>
              <a:rPr lang="zh-TW" altLang="en-US" dirty="0">
                <a:solidFill>
                  <a:srgbClr val="0070C0"/>
                </a:solidFill>
              </a:rPr>
              <a:t>都不可或</a:t>
            </a:r>
            <a:r>
              <a:rPr lang="zh-TW" altLang="en-US" dirty="0" smtClean="0">
                <a:solidFill>
                  <a:srgbClr val="0070C0"/>
                </a:solidFill>
              </a:rPr>
              <a:t>缺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/>
              <a:t>「一言能興邦，一言能喪邦」、「一言能使人笑，一言也能使</a:t>
            </a:r>
            <a:r>
              <a:rPr lang="zh-TW" altLang="en-US" dirty="0" smtClean="0"/>
              <a:t>人跳</a:t>
            </a:r>
            <a:r>
              <a:rPr lang="zh-TW" altLang="en-US" dirty="0"/>
              <a:t>。」可見話說的巧、說的妙，可以充分表現自己、說服他人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三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口才是能力的</a:t>
            </a:r>
            <a:r>
              <a:rPr lang="zh-TW" altLang="en-US" dirty="0" smtClean="0">
                <a:solidFill>
                  <a:srgbClr val="0070C0"/>
                </a:solidFill>
              </a:rPr>
              <a:t>表現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各行各業的風雲人物，政商名流，凡領導卓越的領導人物，無不</a:t>
            </a:r>
            <a:r>
              <a:rPr lang="zh-TW" altLang="en-US" dirty="0" smtClean="0"/>
              <a:t>擅長</a:t>
            </a:r>
            <a:r>
              <a:rPr lang="zh-TW" altLang="en-US" dirty="0"/>
              <a:t>於適度的言語表達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69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37088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二、如何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克服怯場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fr-FR" dirty="0"/>
              <a:t>以下，提供</a:t>
            </a:r>
            <a:r>
              <a:rPr lang="fr-FR" altLang="zh-TW" dirty="0"/>
              <a:t>Dance (1995) </a:t>
            </a:r>
            <a:r>
              <a:rPr lang="zh-TW" altLang="fr-FR" dirty="0" smtClean="0"/>
              <a:t>所</a:t>
            </a:r>
            <a:r>
              <a:rPr lang="zh-TW" altLang="en-US" dirty="0" smtClean="0"/>
              <a:t>提出</a:t>
            </a:r>
            <a:r>
              <a:rPr lang="zh-TW" altLang="en-US" dirty="0"/>
              <a:t>在演講時可使用克服怯場的四種方法，幫助讀者從基本功開始</a:t>
            </a:r>
            <a:r>
              <a:rPr lang="zh-TW" altLang="en-US" dirty="0" smtClean="0"/>
              <a:t>努力培養</a:t>
            </a:r>
            <a:r>
              <a:rPr lang="zh-TW" altLang="en-US" dirty="0"/>
              <a:t>，克服自己可能的怯場心理，使得參與談判時能得到更好的</a:t>
            </a:r>
            <a:r>
              <a:rPr lang="zh-TW" altLang="en-US" dirty="0" smtClean="0"/>
              <a:t>協商效果。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一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充分的</a:t>
            </a:r>
            <a:r>
              <a:rPr lang="zh-TW" altLang="en-US" dirty="0" smtClean="0">
                <a:solidFill>
                  <a:srgbClr val="0070C0"/>
                </a:solidFill>
              </a:rPr>
              <a:t>準備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 smtClean="0"/>
              <a:t>當</a:t>
            </a:r>
            <a:r>
              <a:rPr lang="zh-TW" altLang="en-US" dirty="0"/>
              <a:t>你準備</a:t>
            </a:r>
            <a:r>
              <a:rPr lang="zh-TW" altLang="en-US" dirty="0" smtClean="0"/>
              <a:t>充足時</a:t>
            </a:r>
            <a:r>
              <a:rPr lang="zh-TW" altLang="en-US" dirty="0"/>
              <a:t>，上場談判的意外狀況就愈少，也會減少因為陌生感所造成的不安。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094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3708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專注的意</a:t>
            </a:r>
            <a:r>
              <a:rPr lang="zh-TW" altLang="en-US" dirty="0" smtClean="0">
                <a:solidFill>
                  <a:srgbClr val="0070C0"/>
                </a:solidFill>
              </a:rPr>
              <a:t>念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在談判時，應將注意力集中在談判的內容上。談判時，也須注意</a:t>
            </a:r>
            <a:r>
              <a:rPr lang="zh-TW" altLang="en-US" dirty="0" smtClean="0"/>
              <a:t>勿將</a:t>
            </a:r>
            <a:r>
              <a:rPr lang="zh-TW" altLang="en-US" dirty="0"/>
              <a:t>思考放在談判內容以外的問題上，例如，怕自己發音不正確、服裝</a:t>
            </a:r>
            <a:r>
              <a:rPr lang="zh-TW" altLang="en-US" dirty="0" smtClean="0"/>
              <a:t>不夠</a:t>
            </a:r>
            <a:r>
              <a:rPr lang="zh-TW" altLang="en-US" dirty="0"/>
              <a:t>整潔、動作表情是否得宜、或擔心別人發現自己在緊張</a:t>
            </a:r>
            <a:r>
              <a:rPr lang="en-US" altLang="zh-TW" dirty="0"/>
              <a:t>…</a:t>
            </a:r>
            <a:r>
              <a:rPr lang="zh-TW" altLang="en-US" dirty="0"/>
              <a:t>等等，</a:t>
            </a:r>
            <a:r>
              <a:rPr lang="zh-TW" altLang="en-US" dirty="0" smtClean="0"/>
              <a:t>這些外在</a:t>
            </a:r>
            <a:r>
              <a:rPr lang="zh-TW" altLang="en-US" dirty="0"/>
              <a:t>的因素都會導致分心，而讓自己更顯不安，而產生焦慮感。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06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505777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三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增加自己的</a:t>
            </a:r>
            <a:r>
              <a:rPr lang="zh-TW" altLang="en-US" dirty="0" smtClean="0">
                <a:solidFill>
                  <a:srgbClr val="0070C0"/>
                </a:solidFill>
              </a:rPr>
              <a:t>經驗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讓</a:t>
            </a:r>
            <a:r>
              <a:rPr lang="zh-TW" altLang="en-US" dirty="0"/>
              <a:t>自己在一次又一次的練習中，得到更佳的台風，培養</a:t>
            </a:r>
            <a:r>
              <a:rPr lang="zh-TW" altLang="en-US" dirty="0" smtClean="0"/>
              <a:t>臨場</a:t>
            </a:r>
            <a:r>
              <a:rPr lang="zh-TW" altLang="en-US" dirty="0"/>
              <a:t>反應的能力，是讀者們須養成的基本功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252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505777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四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放鬆身心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在身體方面，我們可以像話劇演員在演出前所作的暖身運動：</a:t>
            </a:r>
            <a:endParaRPr lang="en-US" altLang="zh-TW" dirty="0"/>
          </a:p>
          <a:p>
            <a:pPr marL="514350" indent="-514350">
              <a:spcBef>
                <a:spcPts val="3600"/>
              </a:spcBef>
              <a:buClrTx/>
              <a:buAutoNum type="arabicPeriod"/>
            </a:pPr>
            <a:endParaRPr lang="en-US" altLang="zh-TW" sz="1400" b="1" dirty="0" smtClean="0">
              <a:solidFill>
                <a:srgbClr val="00B050"/>
              </a:solidFill>
            </a:endParaRPr>
          </a:p>
          <a:p>
            <a:pPr marL="514350" indent="-514350" algn="ctr">
              <a:spcBef>
                <a:spcPts val="3600"/>
              </a:spcBef>
              <a:buClrTx/>
              <a:buAutoNum type="arabicPeriod"/>
            </a:pPr>
            <a:endParaRPr lang="en-US" altLang="zh-TW" b="1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在放鬆心情方面，首先要消滅負面的自我對話，也就是談判過程中，不要有非理性的想法。</a:t>
            </a:r>
            <a:endParaRPr lang="en-US" altLang="zh-TW" b="1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071670" y="3786190"/>
            <a:ext cx="2286016" cy="1000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深呼吸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 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857752" y="3786190"/>
            <a:ext cx="2286016" cy="1000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拉緊再放鬆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64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505777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三、成為說話高手的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方法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以下提供「五多」的培養說話能力的方法，大家不妨經常練習，</a:t>
            </a:r>
            <a:r>
              <a:rPr lang="zh-TW" altLang="en-US" dirty="0" smtClean="0"/>
              <a:t>只要</a:t>
            </a:r>
            <a:r>
              <a:rPr lang="zh-TW" altLang="en-US" dirty="0"/>
              <a:t>你有心，自然可以成為說話高手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一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多讀</a:t>
            </a:r>
            <a:r>
              <a:rPr lang="zh-TW" altLang="en-US" dirty="0" smtClean="0">
                <a:solidFill>
                  <a:srgbClr val="0070C0"/>
                </a:solidFill>
              </a:rPr>
              <a:t>書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多讀書，不是要大家把課本讀得滾瓜爛熟，而是許多考試不考</a:t>
            </a:r>
            <a:r>
              <a:rPr lang="zh-TW" altLang="en-US" dirty="0" smtClean="0"/>
              <a:t>的書</a:t>
            </a:r>
            <a:r>
              <a:rPr lang="zh-TW" altLang="en-US" dirty="0"/>
              <a:t>，都值得我們好好的選修，凡可以增廣見聞、開拓視野的書籍，都</a:t>
            </a:r>
            <a:r>
              <a:rPr lang="zh-TW" altLang="en-US" dirty="0" smtClean="0"/>
              <a:t>是我們</a:t>
            </a:r>
            <a:r>
              <a:rPr lang="zh-TW" altLang="en-US" dirty="0"/>
              <a:t>可以涉獵</a:t>
            </a:r>
            <a:r>
              <a:rPr lang="zh-TW" altLang="en-US" dirty="0" smtClean="0"/>
              <a:t>的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spcBef>
                <a:spcPts val="600"/>
              </a:spcBef>
            </a:pP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66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505777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多做</a:t>
            </a:r>
            <a:r>
              <a:rPr lang="zh-TW" altLang="en-US" dirty="0" smtClean="0">
                <a:solidFill>
                  <a:srgbClr val="0070C0"/>
                </a:solidFill>
              </a:rPr>
              <a:t>筆記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說話</a:t>
            </a:r>
            <a:r>
              <a:rPr lang="zh-TW" altLang="en-US" dirty="0"/>
              <a:t>像寫文章一樣，主要是表達自己的觀點和理念，如果沒有</a:t>
            </a:r>
            <a:r>
              <a:rPr lang="zh-TW" altLang="en-US" dirty="0" smtClean="0"/>
              <a:t>縝密的</a:t>
            </a:r>
            <a:r>
              <a:rPr lang="zh-TW" altLang="en-US" dirty="0"/>
              <a:t>思考，是寫不出流暢的文章，說不出恰如其分的言語來。因此，</a:t>
            </a:r>
            <a:r>
              <a:rPr lang="zh-TW" altLang="en-US" dirty="0" smtClean="0"/>
              <a:t>必須熟稔</a:t>
            </a:r>
            <a:r>
              <a:rPr lang="zh-TW" altLang="en-US" dirty="0"/>
              <a:t>許多精美的詞句、動人的修辭，才會令人眼睛一亮，讚譽有加。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48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611585"/>
            <a:ext cx="8229600" cy="4889249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三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多臨場練</a:t>
            </a:r>
            <a:r>
              <a:rPr lang="zh-TW" altLang="en-US" dirty="0" smtClean="0">
                <a:solidFill>
                  <a:srgbClr val="0070C0"/>
                </a:solidFill>
              </a:rPr>
              <a:t>習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dirty="0"/>
              <a:t>熟能生巧是人人都清楚的道理，「說話」自然也不例外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當然一</a:t>
            </a:r>
            <a:r>
              <a:rPr lang="zh-TW" altLang="en-US" dirty="0"/>
              <a:t>開始不免害怕、不安、生澀，但一回生二回熟，只要我們努力不懈，</a:t>
            </a:r>
            <a:r>
              <a:rPr lang="zh-TW" altLang="en-US" dirty="0" smtClean="0"/>
              <a:t>必能</a:t>
            </a:r>
            <a:r>
              <a:rPr lang="zh-TW" altLang="en-US" dirty="0"/>
              <a:t>邁開穩健的第一步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endParaRPr lang="en-US" altLang="zh-TW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四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多蒐集名人語</a:t>
            </a:r>
            <a:r>
              <a:rPr lang="zh-TW" altLang="en-US" dirty="0" smtClean="0">
                <a:solidFill>
                  <a:srgbClr val="0070C0"/>
                </a:solidFill>
              </a:rPr>
              <a:t>錄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蒐集一些名人語錄，或者是有趣的笑話，如此一來，在與朋友</a:t>
            </a:r>
            <a:r>
              <a:rPr lang="zh-TW" altLang="en-US" dirty="0" smtClean="0"/>
              <a:t>交談時</a:t>
            </a:r>
            <a:r>
              <a:rPr lang="zh-TW" altLang="en-US" dirty="0"/>
              <a:t>，就可以偶爾引經據典一番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96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5777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五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多蒐集</a:t>
            </a:r>
            <a:r>
              <a:rPr lang="zh-TW" altLang="en-US" dirty="0" smtClean="0">
                <a:solidFill>
                  <a:srgbClr val="0070C0"/>
                </a:solidFill>
              </a:rPr>
              <a:t>資訊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/>
              <a:t>電視、廣告可以讓我們成為現代流行的急先鋒。網際網路更是</a:t>
            </a:r>
            <a:r>
              <a:rPr lang="zh-TW" altLang="en-US" dirty="0" smtClean="0"/>
              <a:t>成為</a:t>
            </a:r>
            <a:r>
              <a:rPr lang="zh-TW" altLang="en-US" dirty="0"/>
              <a:t>世界公民的利器。總之，「處處留心皆學問，落花水面皆文章」，</a:t>
            </a:r>
            <a:r>
              <a:rPr lang="zh-TW" altLang="en-US" dirty="0" smtClean="0"/>
              <a:t>多蒐集</a:t>
            </a:r>
            <a:r>
              <a:rPr lang="zh-TW" altLang="en-US" dirty="0"/>
              <a:t>資訊讓自己成為資訊靈通者，與你談話的人，當然會樂此不疲。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028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57775"/>
          </a:xfrm>
          <a:noFill/>
        </p:spPr>
        <p:txBody>
          <a:bodyPr/>
          <a:lstStyle/>
          <a:p>
            <a:r>
              <a:rPr lang="zh-TW" altLang="en-US" dirty="0"/>
              <a:t>總而言之，好口才是可以訓練的，只要你有心，泥土也能變黃金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說話</a:t>
            </a:r>
            <a:r>
              <a:rPr lang="zh-TW" altLang="en-US" dirty="0"/>
              <a:t>前須三思而後言，要成為一位真正的說話高手，就如同</a:t>
            </a:r>
            <a:r>
              <a:rPr lang="zh-TW" altLang="en-US" dirty="0" smtClean="0"/>
              <a:t>劉墉</a:t>
            </a:r>
            <a:r>
              <a:rPr lang="zh-TW" altLang="en-US" dirty="0"/>
              <a:t>所說的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第四節 談判能力的培養</a:t>
            </a:r>
            <a:r>
              <a:rPr lang="zh-TW" altLang="en-US" sz="4000" dirty="0" smtClean="0"/>
              <a:t>：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000" dirty="0" smtClean="0"/>
              <a:t>            從</a:t>
            </a:r>
            <a:r>
              <a:rPr lang="zh-TW" altLang="en-US" sz="4000" dirty="0"/>
              <a:t>說話技巧開始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28662" y="4143380"/>
            <a:ext cx="7500990" cy="16430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zh-TW" altLang="en-US" sz="2400" b="1" dirty="0" smtClean="0"/>
              <a:t>「壞話好說、狠話柔說、大話小說、笑話冷說、重話輕說、急話緩說、長話短說、虛話實說、廢話少說，把話說到心窩裡」。</a:t>
            </a:r>
            <a:endParaRPr lang="en-US" altLang="zh-TW" sz="2400" b="1" dirty="0" smtClean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P239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80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一、談判的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意義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/>
            <a:r>
              <a:rPr lang="zh-TW" altLang="en-US" dirty="0"/>
              <a:t>一個成功的談判是互相和解。為了達到相互各自</a:t>
            </a:r>
            <a:r>
              <a:rPr lang="zh-TW" altLang="en-US" dirty="0" smtClean="0"/>
              <a:t>認同</a:t>
            </a:r>
            <a:r>
              <a:rPr lang="zh-TW" altLang="en-US" dirty="0"/>
              <a:t>的目標，大家需要透過溝通、讓步、與說服對方來完成談判。因此</a:t>
            </a:r>
            <a:r>
              <a:rPr lang="zh-TW" altLang="en-US" dirty="0" smtClean="0"/>
              <a:t>，談判</a:t>
            </a:r>
            <a:r>
              <a:rPr lang="zh-TW" altLang="en-US" dirty="0"/>
              <a:t>在現今多元社會中是統整意見的重要手段，國內外學者亦多方</a:t>
            </a:r>
            <a:r>
              <a:rPr lang="zh-TW" altLang="en-US" dirty="0" smtClean="0"/>
              <a:t>討論</a:t>
            </a:r>
            <a:r>
              <a:rPr lang="zh-TW" altLang="en-US" dirty="0"/>
              <a:t>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第一節 談判的意義與需求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93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43528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660033"/>
                </a:solidFill>
              </a:rPr>
              <a:t>FIN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二、為什麼需要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談判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/>
              <a:t>談判並不是一件不好</a:t>
            </a:r>
            <a:r>
              <a:rPr lang="zh-TW" altLang="en-US" dirty="0" smtClean="0"/>
              <a:t>的事</a:t>
            </a:r>
            <a:r>
              <a:rPr lang="zh-TW" altLang="en-US" dirty="0"/>
              <a:t>，而是在取得相方的共識。劉菊梅</a:t>
            </a:r>
            <a:r>
              <a:rPr lang="en-US" altLang="zh-TW" dirty="0"/>
              <a:t>(</a:t>
            </a:r>
            <a:r>
              <a:rPr lang="zh-TW" altLang="en-US" dirty="0"/>
              <a:t>民</a:t>
            </a:r>
            <a:r>
              <a:rPr lang="en-US" altLang="zh-TW" dirty="0"/>
              <a:t>89)</a:t>
            </a:r>
            <a:r>
              <a:rPr lang="zh-TW" altLang="en-US" dirty="0"/>
              <a:t>認為之所以需要談判不外</a:t>
            </a:r>
            <a:r>
              <a:rPr lang="zh-TW" altLang="en-US" dirty="0" smtClean="0"/>
              <a:t>是以下</a:t>
            </a:r>
            <a:r>
              <a:rPr lang="zh-TW" altLang="en-US" dirty="0"/>
              <a:t>原因：</a:t>
            </a:r>
            <a:endParaRPr lang="en-US" altLang="zh-TW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4200"/>
              </a:spcBef>
              <a:buFont typeface="Georgia" pitchFamily="18" charset="0"/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一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一個雙方均無法忍受的僵局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dirty="0"/>
              <a:t>需要進行談判，有時是因為問題已達無法忍受的情況，但又需要</a:t>
            </a:r>
            <a:r>
              <a:rPr lang="zh-TW" altLang="en-US" dirty="0" smtClean="0"/>
              <a:t>解決</a:t>
            </a:r>
            <a:r>
              <a:rPr lang="zh-TW" altLang="en-US" dirty="0"/>
              <a:t>時，就需要談判</a:t>
            </a:r>
            <a:r>
              <a:rPr lang="zh-TW" altLang="en-US" dirty="0" smtClean="0"/>
              <a:t>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第一節 談判的意義與需求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8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單靠一已之力無法解決此一</a:t>
            </a:r>
            <a:r>
              <a:rPr lang="zh-TW" altLang="en-US" dirty="0" smtClean="0">
                <a:solidFill>
                  <a:srgbClr val="0070C0"/>
                </a:solidFill>
              </a:rPr>
              <a:t>僵局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/>
              <a:t>要進行談判，會是在當事人體認到</a:t>
            </a:r>
            <a:r>
              <a:rPr lang="zh-TW" altLang="en-US" dirty="0" smtClean="0"/>
              <a:t>單靠</a:t>
            </a:r>
            <a:r>
              <a:rPr lang="zh-TW" altLang="en-US" dirty="0"/>
              <a:t>他自己的力量是沒有辦法解這個僵局時，才會產生談判。例如，</a:t>
            </a:r>
            <a:r>
              <a:rPr lang="zh-TW" altLang="en-US" dirty="0" smtClean="0"/>
              <a:t>員工想</a:t>
            </a:r>
            <a:r>
              <a:rPr lang="zh-TW" altLang="en-US" dirty="0"/>
              <a:t>加薪，需要老闆的認可，不是自己要怎麼加都可以。此時，勞方與</a:t>
            </a:r>
            <a:r>
              <a:rPr lang="zh-TW" altLang="en-US" dirty="0" smtClean="0"/>
              <a:t>資方</a:t>
            </a:r>
            <a:r>
              <a:rPr lang="zh-TW" altLang="en-US" dirty="0"/>
              <a:t>的談判就會產生。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第一節 談判的意義與需求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206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三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談判是可行，且可欲</a:t>
            </a:r>
            <a:r>
              <a:rPr lang="zh-TW" altLang="en-US" dirty="0" smtClean="0">
                <a:solidFill>
                  <a:srgbClr val="0070C0"/>
                </a:solidFill>
              </a:rPr>
              <a:t>的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/>
              <a:t>要進行談判，有時需要讓對方</a:t>
            </a:r>
            <a:r>
              <a:rPr lang="zh-TW" altLang="en-US" dirty="0" smtClean="0"/>
              <a:t>知</a:t>
            </a:r>
            <a:r>
              <a:rPr lang="zh-TW" altLang="en-US" dirty="0"/>
              <a:t>道我們不是無理取鬧，而是希望共同取得平衡點，讓彼此都可以得到</a:t>
            </a:r>
            <a:r>
              <a:rPr lang="zh-TW" altLang="en-US" dirty="0" smtClean="0"/>
              <a:t>一些</a:t>
            </a:r>
            <a:r>
              <a:rPr lang="zh-TW" altLang="en-US" dirty="0"/>
              <a:t>對彼此有利策略，這樣才能促成雙方坐在談判桌前討論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談判的</a:t>
            </a:r>
            <a:r>
              <a:rPr lang="zh-TW" altLang="en-US" dirty="0"/>
              <a:t>結果，可以讓雙方能明白彼此可接受的底線，有助於往後的相處，</a:t>
            </a:r>
            <a:r>
              <a:rPr lang="zh-TW" altLang="en-US" dirty="0" smtClean="0"/>
              <a:t>避免</a:t>
            </a:r>
            <a:r>
              <a:rPr lang="zh-TW" altLang="en-US" dirty="0"/>
              <a:t>因不瞭解而造成無法解決的僵局。</a:t>
            </a:r>
            <a:endParaRPr lang="en-US" altLang="zh-TW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第一節 談判的意義與需求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366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86275"/>
          </a:xfrm>
        </p:spPr>
        <p:txBody>
          <a:bodyPr/>
          <a:lstStyle/>
          <a:p>
            <a:r>
              <a:rPr lang="zh-TW" altLang="en-US" dirty="0" smtClean="0"/>
              <a:t>進行</a:t>
            </a:r>
            <a:r>
              <a:rPr lang="zh-TW" altLang="en-US" dirty="0"/>
              <a:t>談判都仍有可能存在一些障礙，使得談判無法順利達成，談判</a:t>
            </a:r>
            <a:r>
              <a:rPr lang="zh-TW" altLang="en-US" dirty="0" smtClean="0"/>
              <a:t>出現的</a:t>
            </a:r>
            <a:r>
              <a:rPr lang="zh-TW" altLang="en-US" dirty="0"/>
              <a:t>障礙，有些可以排除，有些是很難掌控的。</a:t>
            </a:r>
          </a:p>
          <a:p>
            <a:r>
              <a:rPr lang="zh-TW" altLang="en-US" dirty="0"/>
              <a:t>吳百峻 </a:t>
            </a:r>
            <a:r>
              <a:rPr lang="en-US" altLang="zh-TW" dirty="0"/>
              <a:t>( </a:t>
            </a:r>
            <a:r>
              <a:rPr lang="zh-TW" altLang="en-US" dirty="0"/>
              <a:t>民</a:t>
            </a:r>
            <a:r>
              <a:rPr lang="en-US" altLang="zh-TW" dirty="0"/>
              <a:t>95 ) </a:t>
            </a:r>
            <a:r>
              <a:rPr lang="zh-TW" altLang="en-US" dirty="0"/>
              <a:t>認為談判最常出現的障礙包括：結構性障礙、</a:t>
            </a:r>
            <a:r>
              <a:rPr lang="zh-TW" altLang="en-US" dirty="0" smtClean="0"/>
              <a:t>策略</a:t>
            </a:r>
            <a:r>
              <a:rPr lang="zh-TW" altLang="en-US" dirty="0"/>
              <a:t>性障礙、心理性障礙、機制性障礙、文化性障礙。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談判的障礙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P227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302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86275"/>
          </a:xfrm>
        </p:spPr>
        <p:txBody>
          <a:bodyPr/>
          <a:lstStyle/>
          <a:p>
            <a:pPr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一、結構性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當談判本身的架構產生問題時，也就是，這次的談判到底要怎麼</a:t>
            </a:r>
            <a:r>
              <a:rPr lang="zh-TW" altLang="en-US" dirty="0" smtClean="0"/>
              <a:t>進行</a:t>
            </a:r>
            <a:r>
              <a:rPr lang="zh-TW" altLang="en-US" dirty="0"/>
              <a:t>？或目的是什麼？沒有既有的架構或方向。此種結構性的障礙，其</a:t>
            </a:r>
            <a:r>
              <a:rPr lang="zh-TW" altLang="en-US" dirty="0" smtClean="0"/>
              <a:t>協議</a:t>
            </a:r>
            <a:r>
              <a:rPr lang="zh-TW" altLang="en-US" dirty="0"/>
              <a:t>過程就較不容易達成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二、策略性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dirty="0"/>
              <a:t>策略性障礙是指談判的參與者，因所使用的談判策略不當，而</a:t>
            </a:r>
            <a:r>
              <a:rPr lang="zh-TW" altLang="en-US" dirty="0" smtClean="0"/>
              <a:t>導致無法</a:t>
            </a:r>
            <a:r>
              <a:rPr lang="zh-TW" altLang="en-US" dirty="0"/>
              <a:t>達成協議。</a:t>
            </a:r>
            <a:endParaRPr lang="zh-TW" altLang="en-US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談判的障礙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42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862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三、心理性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障礙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/>
              <a:t>心理性障礙就是參與談判的人，因本身的認知或判斷有誤或不</a:t>
            </a:r>
            <a:r>
              <a:rPr lang="zh-TW" altLang="en-US" dirty="0" smtClean="0"/>
              <a:t>一致</a:t>
            </a:r>
            <a:r>
              <a:rPr lang="zh-TW" altLang="en-US" dirty="0"/>
              <a:t>，而導致協議破局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在進行談判前，參與者就一心想著「對方一定不懷好意」、或「</a:t>
            </a:r>
            <a:r>
              <a:rPr lang="zh-TW" altLang="en-US" dirty="0" smtClean="0"/>
              <a:t>這次</a:t>
            </a:r>
            <a:r>
              <a:rPr lang="zh-TW" altLang="en-US" dirty="0"/>
              <a:t>是很難談成的」，這些的心理因素，都有可能造成談判時的心理</a:t>
            </a:r>
            <a:r>
              <a:rPr lang="zh-TW" altLang="en-US" dirty="0" smtClean="0"/>
              <a:t>障礙</a:t>
            </a:r>
            <a:r>
              <a:rPr lang="zh-TW" altLang="en-US" dirty="0"/>
              <a:t>。</a:t>
            </a:r>
            <a:endParaRPr lang="zh-TW" altLang="en-US" b="1" dirty="0" smtClean="0">
              <a:solidFill>
                <a:srgbClr val="000099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談判的障礙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622429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P228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44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"/>
        <a:ea typeface="標楷體"/>
        <a:cs typeface=""/>
      </a:majorFont>
      <a:minorFont>
        <a:latin typeface="Lucida Sans Unicode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2422</Words>
  <Application>Microsoft Office PowerPoint</Application>
  <PresentationFormat>如螢幕大小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119</vt:lpstr>
      <vt:lpstr>談判技巧的實務應用</vt:lpstr>
      <vt:lpstr>PowerPoint 簡報</vt:lpstr>
      <vt:lpstr>第一節 談判的意義與需求</vt:lpstr>
      <vt:lpstr>第一節 談判的意義與需求</vt:lpstr>
      <vt:lpstr>第一節 談判的意義與需求</vt:lpstr>
      <vt:lpstr>第一節 談判的意義與需求</vt:lpstr>
      <vt:lpstr>第二節 談判的障礙</vt:lpstr>
      <vt:lpstr>第二節 談判的障礙</vt:lpstr>
      <vt:lpstr>第二節 談判的障礙</vt:lpstr>
      <vt:lpstr>第二節 談判的障礙</vt:lpstr>
      <vt:lpstr>第二節 談判的障礙</vt:lpstr>
      <vt:lpstr>第二節 談判的障礙</vt:lpstr>
      <vt:lpstr>第三節 談判的策略</vt:lpstr>
      <vt:lpstr>第三節 談判的策略</vt:lpstr>
      <vt:lpstr>第三節 談判的策略</vt:lpstr>
      <vt:lpstr>第三節 談判的策略</vt:lpstr>
      <vt:lpstr>第三節 談判的策略</vt:lpstr>
      <vt:lpstr>第三節 談判的策略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第四節 談判能力的培養：             從說話技巧開始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user1</dc:creator>
  <cp:lastModifiedBy>JUDE</cp:lastModifiedBy>
  <cp:revision>102</cp:revision>
  <dcterms:created xsi:type="dcterms:W3CDTF">2016-07-13T08:05:24Z</dcterms:created>
  <dcterms:modified xsi:type="dcterms:W3CDTF">2018-12-05T04:34:57Z</dcterms:modified>
</cp:coreProperties>
</file>