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2" r:id="rId5"/>
    <p:sldId id="278" r:id="rId6"/>
    <p:sldId id="286" r:id="rId7"/>
    <p:sldId id="284" r:id="rId8"/>
    <p:sldId id="261" r:id="rId9"/>
    <p:sldId id="258" r:id="rId10"/>
    <p:sldId id="283" r:id="rId11"/>
    <p:sldId id="277" r:id="rId12"/>
    <p:sldId id="276" r:id="rId13"/>
    <p:sldId id="259" r:id="rId14"/>
    <p:sldId id="290" r:id="rId15"/>
    <p:sldId id="287" r:id="rId16"/>
    <p:sldId id="260" r:id="rId17"/>
    <p:sldId id="263" r:id="rId18"/>
    <p:sldId id="264" r:id="rId19"/>
    <p:sldId id="289" r:id="rId20"/>
    <p:sldId id="288" r:id="rId21"/>
    <p:sldId id="265" r:id="rId22"/>
    <p:sldId id="279" r:id="rId23"/>
    <p:sldId id="266" r:id="rId24"/>
    <p:sldId id="291" r:id="rId25"/>
    <p:sldId id="292" r:id="rId26"/>
    <p:sldId id="267" r:id="rId27"/>
    <p:sldId id="268" r:id="rId28"/>
    <p:sldId id="271" r:id="rId29"/>
    <p:sldId id="273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84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46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9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1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9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1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6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4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2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1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3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9594-C4C6-4251-A011-AB678440E861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8411-321D-44C5-995B-DA24F51DA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5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郁永河介紹的</a:t>
            </a:r>
            <a:r>
              <a:rPr lang="zh-TW" altLang="en-US" sz="2400" b="1" u="sng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平埔族風俗</a:t>
            </a:r>
            <a:r>
              <a:rPr lang="zh-TW" altLang="en-US" sz="24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包括服飾、髮型、裝飾、建築、婚姻、飲食、生活習慣等，內容頗多，整理如下，</a:t>
            </a:r>
            <a:r>
              <a:rPr lang="en-US" altLang="zh-TW" sz="1600" dirty="0" smtClean="0">
                <a:solidFill>
                  <a:srgbClr val="0000FF"/>
                </a:solidFill>
                <a:effectLst/>
              </a:rPr>
              <a:t>http://www.tonyhuang39.com/tony0404/tony0404.html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2025"/>
            <a:ext cx="6810363" cy="32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r>
              <a:rPr lang="zh-TW" altLang="en-US" sz="1600" dirty="0"/>
              <a:t>這張是泰雅族的生番女生側面</a:t>
            </a:r>
            <a:r>
              <a:rPr lang="zh-TW" altLang="en-US" sz="1600" dirty="0" smtClean="0"/>
              <a:t>相</a:t>
            </a:r>
            <a:endParaRPr lang="en-US" altLang="zh-TW" sz="1600" dirty="0" smtClean="0"/>
          </a:p>
          <a:p>
            <a:pPr latinLnBrk="1"/>
            <a:r>
              <a:rPr lang="zh-TW" altLang="en-US" sz="1600" dirty="0"/>
              <a:t>這是深坑</a:t>
            </a:r>
            <a:r>
              <a:rPr lang="zh-TW" altLang="en-US" sz="1600" u="sng" dirty="0"/>
              <a:t>屈尺</a:t>
            </a:r>
            <a:r>
              <a:rPr lang="zh-TW" altLang="en-US" sz="1600" dirty="0"/>
              <a:t>族烏來社的泰雅族婦女</a:t>
            </a:r>
          </a:p>
          <a:p>
            <a:pPr latinLnBrk="1"/>
            <a:r>
              <a:rPr lang="zh-TW" altLang="en-US" sz="1600" dirty="0"/>
              <a:t>紋面，穿大型耳飾，和橫紋的方巾，皆是該族婦女標準的</a:t>
            </a:r>
            <a:r>
              <a:rPr lang="zh-TW" altLang="en-US" sz="1600" dirty="0" smtClean="0"/>
              <a:t>裝扮</a:t>
            </a:r>
            <a:endParaRPr lang="zh-TW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4392488" cy="68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ffectLst/>
              </a:rPr>
              <a:t>當提到臺灣東部原住民，畫家自然馬上與食人族聯想在一起，符合當時西方人的異境想像。</a:t>
            </a:r>
          </a:p>
          <a:p>
            <a:r>
              <a:rPr lang="zh-TW" altLang="en-US" sz="1600" dirty="0" smtClean="0">
                <a:effectLst/>
              </a:rPr>
              <a:t>另外，我們可以看到這張圖中的台灣原住民，外表根本就是歐洲人，乍看似乎還有點像是希臘神話中的人物造形。 </a:t>
            </a:r>
            <a:endParaRPr lang="zh-TW" altLang="en-US" sz="1600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9690" r="19086" b="14853"/>
          <a:stretch/>
        </p:blipFill>
        <p:spPr bwMode="auto">
          <a:xfrm>
            <a:off x="611560" y="0"/>
            <a:ext cx="7992888" cy="56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4" y="-13713"/>
            <a:ext cx="7347193" cy="581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1600" dirty="0" smtClean="0">
                <a:effectLst/>
              </a:rPr>
              <a:t>1648</a:t>
            </a:r>
            <a:r>
              <a:rPr lang="zh-TW" altLang="en-US" sz="1600" dirty="0" smtClean="0">
                <a:effectLst/>
              </a:rPr>
              <a:t>年一位為荷蘭東印度公司工作的德國人史瑪卡爾登</a:t>
            </a:r>
            <a:r>
              <a:rPr lang="en-US" altLang="zh-TW" sz="1600" dirty="0" smtClean="0">
                <a:effectLst/>
              </a:rPr>
              <a:t>(Caspar </a:t>
            </a:r>
            <a:r>
              <a:rPr lang="en-US" altLang="zh-TW" sz="1600" dirty="0" err="1" smtClean="0">
                <a:effectLst/>
              </a:rPr>
              <a:t>Schmalkalden</a:t>
            </a:r>
            <a:r>
              <a:rPr lang="en-US" altLang="zh-TW" sz="1600" dirty="0" smtClean="0">
                <a:effectLst/>
              </a:rPr>
              <a:t>)</a:t>
            </a:r>
            <a:r>
              <a:rPr lang="zh-TW" altLang="en-US" sz="1600" dirty="0" smtClean="0">
                <a:effectLst/>
              </a:rPr>
              <a:t>抵達福爾摩沙，在他的日記中清楚描述了這個島嶼及其居民，也留下多張珍貴的手繪畫，此張</a:t>
            </a:r>
            <a:r>
              <a:rPr lang="en-US" altLang="zh-TW" sz="1600" dirty="0" smtClean="0">
                <a:effectLst/>
                <a:latin typeface="新細明體"/>
                <a:ea typeface="新細明體"/>
              </a:rPr>
              <a:t>〈</a:t>
            </a:r>
            <a:r>
              <a:rPr lang="zh-TW" altLang="en-US" sz="1600" dirty="0" smtClean="0">
                <a:effectLst/>
              </a:rPr>
              <a:t>福爾摩沙人</a:t>
            </a:r>
            <a:r>
              <a:rPr lang="en-US" altLang="zh-TW" sz="1600" dirty="0">
                <a:latin typeface="新細明體"/>
              </a:rPr>
              <a:t>〉</a:t>
            </a:r>
            <a:r>
              <a:rPr lang="zh-TW" altLang="en-US" sz="1600" dirty="0" smtClean="0">
                <a:effectLst/>
              </a:rPr>
              <a:t>便是其中一張。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93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endParaRPr lang="zh-TW" altLang="en-US" sz="1600" dirty="0" smtClean="0"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7704" y="3689287"/>
            <a:ext cx="5256585" cy="316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伊能嘉矩 著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台北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遠流 </a:t>
            </a:r>
            <a:r>
              <a:rPr lang="en-US" altLang="zh-TW" sz="2000" dirty="0" smtClean="0"/>
              <a:t>(1996)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4008" y="3645024"/>
            <a:ext cx="4392488" cy="3212976"/>
          </a:xfrm>
        </p:spPr>
        <p:txBody>
          <a:bodyPr>
            <a:noAutofit/>
          </a:bodyPr>
          <a:lstStyle/>
          <a:p>
            <a:r>
              <a:rPr lang="zh-TW" altLang="en-US" sz="1600" dirty="0">
                <a:ea typeface="標楷體" panose="03000509000000000000" pitchFamily="65" charset="-120"/>
              </a:rPr>
              <a:t>一個消逝了的民族？一份彌足珍貴的田野調查紀錄。 </a:t>
            </a:r>
            <a:r>
              <a:rPr lang="en-US" altLang="zh-TW" sz="1600" dirty="0">
                <a:ea typeface="標楷體" panose="03000509000000000000" pitchFamily="65" charset="-120"/>
              </a:rPr>
              <a:t>1895 </a:t>
            </a:r>
            <a:r>
              <a:rPr lang="zh-TW" altLang="en-US" sz="1600" dirty="0">
                <a:ea typeface="標楷體" panose="03000509000000000000" pitchFamily="65" charset="-120"/>
              </a:rPr>
              <a:t>年，苦學出身的伊能嘉矩自動請纓遠渡重洋，來到台灣擔任總督府雇員。利用公私之便，伊能嘉矩開始對台灣北部與東北部平埔族原住民進行田野調查，他的足跡踏遍台北盆地、淡北一帶以及宜蘭平原，詳細記錄各社的狀況、口碑傳說、風俗習慣、生活語言以及面臨的種種困境。進而以</a:t>
            </a:r>
            <a:r>
              <a:rPr lang="en-US" altLang="zh-TW" sz="1600" dirty="0">
                <a:ea typeface="標楷體" panose="03000509000000000000" pitchFamily="65" charset="-120"/>
              </a:rPr>
              <a:t>〈</a:t>
            </a:r>
            <a:r>
              <a:rPr lang="zh-TW" altLang="en-US" sz="1600" dirty="0">
                <a:ea typeface="標楷體" panose="03000509000000000000" pitchFamily="65" charset="-120"/>
              </a:rPr>
              <a:t>台灣通信</a:t>
            </a:r>
            <a:r>
              <a:rPr lang="en-US" altLang="zh-TW" sz="1600" dirty="0">
                <a:ea typeface="標楷體" panose="03000509000000000000" pitchFamily="65" charset="-120"/>
              </a:rPr>
              <a:t>〉</a:t>
            </a:r>
            <a:r>
              <a:rPr lang="zh-TW" altLang="en-US" sz="1600" dirty="0">
                <a:ea typeface="標楷體" panose="03000509000000000000" pitchFamily="65" charset="-120"/>
              </a:rPr>
              <a:t>名義發表在</a:t>
            </a:r>
            <a:r>
              <a:rPr lang="en-US" altLang="zh-TW" sz="1600" dirty="0"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a typeface="標楷體" panose="03000509000000000000" pitchFamily="65" charset="-120"/>
              </a:rPr>
              <a:t>東京人類學會雜誌</a:t>
            </a:r>
            <a:r>
              <a:rPr lang="en-US" altLang="zh-TW" sz="1600" dirty="0"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a typeface="標楷體" panose="03000509000000000000" pitchFamily="65" charset="-120"/>
              </a:rPr>
              <a:t>上，成為台灣平埔族原住民最早一份有系統的人類學田野調查紀錄。本書由譯註者楊南郡先生從原雜誌中整輯譯註成書</a:t>
            </a:r>
            <a:r>
              <a:rPr lang="zh-TW" altLang="en-US" sz="1600" dirty="0" smtClean="0">
                <a:ea typeface="標楷體" panose="03000509000000000000" pitchFamily="65" charset="-120"/>
              </a:rPr>
              <a:t>。</a:t>
            </a:r>
            <a:endParaRPr lang="zh-TW" altLang="en-US" sz="1600" dirty="0"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86"/>
            <a:ext cx="4855828" cy="68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6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20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62624"/>
            <a:ext cx="8229600" cy="1095375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ea typeface="標楷體" panose="03000509000000000000" pitchFamily="65" charset="-120"/>
              </a:rPr>
              <a:t>原住民生病了，也不知有醫藥，只喝溪水就能痊癒。婦女無論冬夏寒暖， 每天都到溪邊洗澡，洗完澡，順便提水回家。生病者更勤於洗澡。婦人剛生產完，就帶著嬰兒去溪邊洗澡。 小孩長痘子，則將膿漿擠出來，然後洗澡</a:t>
            </a:r>
            <a:r>
              <a:rPr lang="zh-TW" altLang="en-US" sz="1800" dirty="0" smtClean="0">
                <a:ea typeface="標楷體" panose="03000509000000000000" pitchFamily="65" charset="-120"/>
              </a:rPr>
              <a:t>。</a:t>
            </a:r>
            <a:endParaRPr lang="zh-TW" altLang="en-US" sz="18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9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a typeface="標楷體" panose="03000509000000000000" pitchFamily="65" charset="-120"/>
              </a:rPr>
              <a:t>原住民的房屋像龜殼狀，用土築地基約三至五尺，上面豎立棟樑，再覆上茅草。屋簷寬敞， 高約一丈，不怕日曬雨淋。屋簷內可以舂米炊飯，可坐可臥，可以貯存農具用品及做雞舍豬圈。 屋子前後都有窗。原住民用樓梯上下。屋內空蕩蕩，沒有傢俱，只有養幾條狗。睡覺時，墊著鹿皮， 隨便找個屋內一角就躺臥；夏天時，就不用鹿皮，直接躺在地上睡覺。</a:t>
            </a:r>
          </a:p>
        </p:txBody>
      </p:sp>
      <p:pic>
        <p:nvPicPr>
          <p:cNvPr id="4098" name="Picture 2" descr="http://www.tonyhuang39.com/tony0404/map404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9" y="106854"/>
            <a:ext cx="7093824" cy="53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zh-TW" altLang="en-US" sz="1800" dirty="0" smtClean="0"/>
              <a:t>原住民：想追到老婆，就要跑得快；想跑得快，有個撇步你一定要做！</a:t>
            </a:r>
            <a:r>
              <a:rPr lang="en-US" altLang="zh-TW" sz="1800" dirty="0" smtClean="0"/>
              <a:t>……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3024336" cy="5256584"/>
          </a:xfrm>
        </p:spPr>
        <p:txBody>
          <a:bodyPr>
            <a:normAutofit lnSpcReduction="10000"/>
          </a:bodyPr>
          <a:lstStyle/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房的牆壁則懸掛著大葫蘆，裝著食物及衣服毯子；竹筒裡則是釀造的酒。原住民釀酒的方法， 是集合男女老幼一起嚼米，然後將嚼碎的米放入竹筒裡，幾天後就變成酒。 若有客人光臨，原住民婦女先試飲，然後再送給客人喝。客人若一飲而盡，則十分高興，否則就會生氣， 認為客人不尊重自己。同時，也會找鄰居婦女，唱歌跳舞助興。歡唱中，即使被客人調戲，也不以為意。 丈夫見自己的老婆被調戲會覺得很有面子，認為自己的妻子漂亮，所以漢人才喜歡。 但假使同族的人與自己的妻子通姦，就會用弓箭射殺對方，但卻不會怨恨自己的妻子。</a:t>
            </a:r>
            <a:r>
              <a:rPr lang="en-US" altLang="zh-TW" sz="1400" dirty="0" smtClean="0">
                <a:solidFill>
                  <a:srgbClr val="0000FF"/>
                </a:solidFill>
                <a:effectLst/>
              </a:rPr>
              <a:t>http://www.pure-taiwan.info/2013/10/hoanya-tunic-for-racing</a:t>
            </a:r>
            <a:r>
              <a:rPr lang="zh-TW" altLang="en-US" sz="1400" dirty="0" smtClean="0">
                <a:solidFill>
                  <a:srgbClr val="0000FF"/>
                </a:solidFill>
                <a:effectLst/>
              </a:rPr>
              <a:t> </a:t>
            </a:r>
          </a:p>
        </p:txBody>
      </p:sp>
      <p:pic>
        <p:nvPicPr>
          <p:cNvPr id="7170" name="Picture 2" descr="原住民：想追到老婆，就要跑得快；想跑得快，有個撇步你一定要做！......Hoanya People: Bring Your Tunic, Run Faster, and Marry a Beautiful Wif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07" y="908720"/>
            <a:ext cx="5669136" cy="56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856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12134"/>
            <a:ext cx="8229600" cy="1145866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這裡的土地可以生產五穀雜糧，但原住民只吃稻米、小米和高梁，不食小麥麵食。平時不先舂米， 而是當天燒飯之前才開始舂米。吃飯時，全家人一起都用手抓飯來吃。山區有很多鹿，原住民射殺鹿後， 立即喝鹿血，鹿肉生熟或味美與否，並不計較，只求能吃飽而已。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897"/>
            <a:ext cx="7739093" cy="53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85"/>
            <a:ext cx="9150118" cy="63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3212976"/>
            <a:ext cx="3816424" cy="3645024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ea typeface="標楷體" panose="03000509000000000000" pitchFamily="65" charset="-120"/>
              </a:rPr>
              <a:t>原住民男女夏天都不穿衣服，只有在下半身圍著三尺布；冬天冷時，會用毯子當衣服。 毯子是用樹皮夾雜狗毛或用麻織而成的。毯子厚約一個銅板。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ea typeface="標楷體" panose="03000509000000000000" pitchFamily="65" charset="-120"/>
              </a:rPr>
              <a:t>前後兩片相縫合，套在頭上， 前後各一片，露出兩隻手臂</a:t>
            </a:r>
            <a:r>
              <a:rPr lang="zh-TW" altLang="en-US" sz="1600" dirty="0" smtClean="0">
                <a:solidFill>
                  <a:schemeClr val="bg1">
                    <a:lumMod val="75000"/>
                  </a:schemeClr>
                </a:solidFill>
                <a:ea typeface="標楷體" panose="03000509000000000000" pitchFamily="65" charset="-120"/>
              </a:rPr>
              <a:t>。</a:t>
            </a:r>
            <a:endParaRPr lang="en-US" altLang="zh-TW" sz="1600" dirty="0" smtClean="0">
              <a:solidFill>
                <a:schemeClr val="bg1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600" dirty="0" smtClean="0">
              <a:ea typeface="標楷體" panose="03000509000000000000" pitchFamily="65" charset="-120"/>
            </a:endParaRPr>
          </a:p>
          <a:p>
            <a:r>
              <a:rPr lang="zh-TW" altLang="en-US" sz="1400" dirty="0"/>
              <a:t>相片中的</a:t>
            </a:r>
            <a:r>
              <a:rPr lang="zh-TW" altLang="en-US" sz="1400" u="sng" dirty="0">
                <a:solidFill>
                  <a:srgbClr val="FF0000"/>
                </a:solidFill>
              </a:rPr>
              <a:t>阿美族</a:t>
            </a:r>
            <a:r>
              <a:rPr lang="zh-TW" altLang="en-US" sz="1400" dirty="0"/>
              <a:t>男子，頭上戴著的冠帽被稱為是由山鳥的羽毛製成。除此之外，其胸飾、衣服都大量使用山鳥或是雞的羽毛裝飾，乍看之下會讓人聯想起美國的印地安人。他們腳上戴著鑲有鈴鐺的裝飾物，跳舞的時候會發出悅耳的聲音。</a:t>
            </a:r>
            <a:endParaRPr lang="zh-TW" altLang="en-US" sz="1400" dirty="0"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8546"/>
            <a:ext cx="4710141" cy="68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原住民與獵物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"/>
            <a:ext cx="8136904" cy="55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Autofit/>
          </a:bodyPr>
          <a:lstStyle/>
          <a:p>
            <a:r>
              <a:rPr lang="en-US" altLang="zh-TW" sz="1800" dirty="0" smtClean="0">
                <a:effectLst/>
              </a:rPr>
              <a:t>1895</a:t>
            </a:r>
            <a:r>
              <a:rPr lang="zh-TW" altLang="en-US" sz="1800" dirty="0" smtClean="0">
                <a:effectLst/>
              </a:rPr>
              <a:t>年</a:t>
            </a:r>
            <a:r>
              <a:rPr lang="zh-TW" altLang="zh-TW" sz="1800" dirty="0" smtClean="0">
                <a:effectLst/>
              </a:rPr>
              <a:t>清朝時期的木版畫，描述台灣原住民族的部落頭目（番王）和婦女（番婆）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124868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ffectLst/>
                <a:ea typeface="標楷體" panose="03000509000000000000" pitchFamily="65" charset="-120"/>
              </a:rPr>
              <a:t>原住民出門時，不擔心天氣狀況，出遠門也不先</a:t>
            </a:r>
            <a:r>
              <a:rPr lang="zh-TW" altLang="en-US" sz="1600" dirty="0">
                <a:ea typeface="標楷體" panose="03000509000000000000" pitchFamily="65" charset="-120"/>
              </a:rPr>
              <a:t>計畫</a:t>
            </a:r>
            <a:r>
              <a:rPr lang="zh-TW" altLang="en-US" sz="1600" dirty="0" smtClean="0">
                <a:effectLst/>
                <a:ea typeface="標楷體" panose="03000509000000000000" pitchFamily="65" charset="-120"/>
              </a:rPr>
              <a:t>在哪裡過夜。肚子餓了就吃飯，想休息就休息， 不管一年四季，也沒有歲月的概念，直到老死，還不曉得自己活了幾歲。天氣冷了，才想到找衣服禦寒； 肚子餓了，才想到找食物，完全沒有事先準備的想法。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53453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tonyhuang39.com/tony0404/map40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412647"/>
            <a:ext cx="5771627" cy="43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zh-TW" altLang="en-US" dirty="0" smtClean="0"/>
              <a:t>舂米  土臺屋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149080"/>
            <a:ext cx="4067944" cy="1977083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原住民的村落，房舍或相向，或相背；村內沒有市場，也沒有交易，有錢也沒有用處，所以不曉得要儲蓄。 雖然有餘力，也只知每天依需要而耕作。秋天收成後，多餘的食物就拿來釀酒。第二年種新稻後，又將剩下的米全都拿去釀酒。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28" y="548680"/>
            <a:ext cx="484613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63694"/>
            <a:ext cx="8229600" cy="1094306"/>
          </a:xfrm>
        </p:spPr>
        <p:txBody>
          <a:bodyPr>
            <a:normAutofit lnSpcReduction="10000"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原住民男女都喜歡喝酒。酒釀好後，便呼朋引伴，歡樂暢飲，唱歌跳舞，可以喝個三天三夜。儲米吃完了， 即使面有飢色，也不後悔。自己蓋房子，自己織衣服，自己種田，自己到溪邊打水，自己做弓箭，舉凡一切生活所需的用品，都是自己製造。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9"/>
            <a:ext cx="7620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 smtClean="0"/>
              <a:t>19 </a:t>
            </a:r>
            <a:r>
              <a:rPr lang="zh-TW" altLang="en-US" sz="1600" dirty="0" smtClean="0"/>
              <a:t>世紀末，有位被派來台灣當官的清朝官員叫李秉瑞，他曾這樣說：</a:t>
            </a:r>
          </a:p>
          <a:p>
            <a:r>
              <a:rPr lang="zh-TW" altLang="en-US" sz="1600" dirty="0" smtClean="0"/>
              <a:t>「在山上啊，常常會遇到妖怪鬼叫鬼叫，這就是來討所謂</a:t>
            </a:r>
            <a:r>
              <a:rPr lang="en-US" altLang="zh-TW" sz="1600" dirty="0" smtClean="0"/>
              <a:t>『</a:t>
            </a:r>
            <a:r>
              <a:rPr lang="zh-TW" altLang="en-US" sz="1600" dirty="0" smtClean="0"/>
              <a:t>過路費</a:t>
            </a:r>
            <a:r>
              <a:rPr lang="en-US" altLang="zh-TW" sz="1600" dirty="0" smtClean="0"/>
              <a:t>』</a:t>
            </a:r>
            <a:r>
              <a:rPr lang="zh-TW" altLang="en-US" sz="1600" dirty="0" smtClean="0"/>
              <a:t>的啦！如果是妖魔鬼怪要過路費，那撒點冥紙就好；要是遇到台灣原住民，那過路費呢？</a:t>
            </a:r>
          </a:p>
          <a:p>
            <a:r>
              <a:rPr lang="en-US" altLang="zh-TW" sz="1600" dirty="0" smtClean="0"/>
              <a:t>…… </a:t>
            </a:r>
            <a:r>
              <a:rPr lang="zh-TW" altLang="en-US" sz="1600" dirty="0" smtClean="0"/>
              <a:t>人頭一顆！」</a:t>
            </a:r>
          </a:p>
          <a:p>
            <a:r>
              <a:rPr lang="zh-TW" altLang="en-US" sz="1600" dirty="0" smtClean="0"/>
              <a:t>是的，這位中國人講的正是原住民的「出草、獵頭」啦</a:t>
            </a:r>
            <a:r>
              <a:rPr lang="zh-TW" altLang="en-US" sz="1600" dirty="0" smtClean="0">
                <a:solidFill>
                  <a:srgbClr val="0000FF"/>
                </a:solidFill>
              </a:rPr>
              <a:t>！</a:t>
            </a:r>
            <a:r>
              <a:rPr lang="en-US" altLang="zh-TW" sz="1600" dirty="0" smtClean="0">
                <a:solidFill>
                  <a:srgbClr val="0000FF"/>
                </a:solidFill>
              </a:rPr>
              <a:t>http://www.pure-taiwan.info/2013/08/indigenous-head-hunting</a:t>
            </a:r>
            <a:endParaRPr lang="zh-TW" alt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1600" dirty="0" smtClean="0"/>
              <a:t>這幅</a:t>
            </a:r>
            <a:r>
              <a:rPr lang="en-US" altLang="zh-TW" sz="1600" dirty="0" smtClean="0"/>
              <a:t>《</a:t>
            </a:r>
            <a:r>
              <a:rPr lang="zh-TW" altLang="en-US" sz="1600" dirty="0" smtClean="0"/>
              <a:t>出草</a:t>
            </a:r>
            <a:r>
              <a:rPr lang="en-US" altLang="zh-TW" sz="1600" dirty="0" smtClean="0"/>
              <a:t>》</a:t>
            </a:r>
            <a:r>
              <a:rPr lang="zh-TW" altLang="en-US" sz="1600" dirty="0" smtClean="0"/>
              <a:t>是出自 </a:t>
            </a:r>
            <a:r>
              <a:rPr lang="en-US" altLang="zh-TW" sz="1600" dirty="0" smtClean="0"/>
              <a:t>1935 </a:t>
            </a:r>
            <a:r>
              <a:rPr lang="zh-TW" altLang="en-US" sz="1600" dirty="0" smtClean="0"/>
              <a:t>年的日本畫家秋山春水，畫中這位</a:t>
            </a:r>
            <a:r>
              <a:rPr lang="zh-TW" altLang="en-US" sz="1600" u="sng" dirty="0" smtClean="0"/>
              <a:t>太魯閣族</a:t>
            </a:r>
            <a:r>
              <a:rPr lang="zh-TW" altLang="en-US" sz="1600" dirty="0" smtClean="0"/>
              <a:t>的勇士，身穿丁字褲，似乎正準備襲擊出草的目標，身旁則跟隨四個同伴。但據說</a:t>
            </a:r>
            <a:r>
              <a:rPr lang="zh-TW" altLang="en-US" sz="1600" u="sng" dirty="0" smtClean="0"/>
              <a:t>秋山</a:t>
            </a:r>
            <a:r>
              <a:rPr lang="zh-TW" altLang="en-US" sz="1600" dirty="0" smtClean="0"/>
              <a:t>先生那個年代，太魯閣族已經不出草了，而這些原住民都只是為了讓他作畫而擺 </a:t>
            </a:r>
            <a:r>
              <a:rPr lang="en-US" altLang="zh-TW" sz="1600" dirty="0" smtClean="0"/>
              <a:t>pose </a:t>
            </a:r>
            <a:r>
              <a:rPr lang="zh-TW" altLang="en-US" sz="1600" dirty="0" smtClean="0"/>
              <a:t>的「模特兒」。</a:t>
            </a:r>
            <a:endParaRPr lang="zh-TW" alt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936104"/>
          </a:xfrm>
        </p:spPr>
        <p:txBody>
          <a:bodyPr>
            <a:normAutofit/>
          </a:bodyPr>
          <a:lstStyle/>
          <a:p>
            <a:endParaRPr lang="zh-TW" altLang="en-US" sz="16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 descr="「遇怪悲號猶可，遇番悲號......」走山路，小心碰到原住民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7" y="1052736"/>
            <a:ext cx="9144000" cy="44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9650"/>
            <a:ext cx="3168352" cy="569069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effectLst/>
              </a:rPr>
              <a:t>原住民的老頭目</a:t>
            </a:r>
            <a:endParaRPr lang="zh-TW" altLang="en-US" sz="280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3789040"/>
            <a:ext cx="4032448" cy="2808312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原住民的腰間都會繫一把刀，是重要的工具，絕不會離身。原住民一切生活所需的工具，都得靠這把刀來製造。只有鐵器和陶器無法用刀來取得。</a:t>
            </a:r>
            <a:endParaRPr lang="en-US" altLang="zh-TW" sz="16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撿到鐵塊時，就用石頭來敲擊成器具。無法取得陶器，則用刀剖開瓠或竹筒，用來裝水或酒，也可用來煮食物。</a:t>
            </a:r>
            <a:endParaRPr lang="en-US" altLang="zh-TW" sz="16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親戚族人之間不會互相幫助，鄰居有多餘的米放到腐爛，餓肚子的人也不會去向他借米。 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7897"/>
            <a:ext cx="4714348" cy="68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24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泰雅族北勢群的老照片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7886"/>
            <a:ext cx="5980113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6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平埔族母子的憂</a:t>
            </a:r>
            <a:r>
              <a:rPr lang="zh-TW" altLang="en-US" b="1" dirty="0" smtClean="0"/>
              <a:t>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zh-TW" altLang="en-US" dirty="0"/>
              <a:t>在台灣的歷史和土地上，平埔族已經快要成為一則傳說</a:t>
            </a:r>
            <a:r>
              <a:rPr lang="zh-TW" altLang="en-US" dirty="0" smtClean="0"/>
              <a:t>。</a:t>
            </a:r>
            <a:r>
              <a:rPr lang="en-US" altLang="zh-TW" dirty="0" smtClean="0"/>
              <a:t>1627</a:t>
            </a:r>
            <a:r>
              <a:rPr lang="zh-TW" altLang="en-US" dirty="0" smtClean="0"/>
              <a:t>年</a:t>
            </a:r>
            <a:r>
              <a:rPr lang="zh-TW" altLang="en-US" dirty="0"/>
              <a:t>，荷蘭東印度公司的牧師</a:t>
            </a:r>
            <a:r>
              <a:rPr lang="en-US" altLang="zh-TW" dirty="0" err="1"/>
              <a:t>Georgius</a:t>
            </a:r>
            <a:r>
              <a:rPr lang="en-US" altLang="zh-TW" dirty="0"/>
              <a:t> </a:t>
            </a:r>
            <a:r>
              <a:rPr lang="en-US" altLang="zh-TW" dirty="0" err="1"/>
              <a:t>Candidius</a:t>
            </a:r>
            <a:r>
              <a:rPr lang="zh-TW" altLang="en-US" dirty="0"/>
              <a:t>來到台灣，進入新港社</a:t>
            </a:r>
            <a:r>
              <a:rPr lang="en-US" altLang="zh-TW" dirty="0"/>
              <a:t>﹝</a:t>
            </a:r>
            <a:r>
              <a:rPr lang="zh-TW" altLang="en-US" dirty="0"/>
              <a:t>今台南新市</a:t>
            </a:r>
            <a:r>
              <a:rPr lang="en-US" altLang="zh-TW" dirty="0"/>
              <a:t>﹞</a:t>
            </a:r>
            <a:r>
              <a:rPr lang="zh-TW" altLang="en-US" dirty="0"/>
              <a:t>，進入平埔族部落，與新港社族人一起生活，學習平埔族語，開始以平埔族語傳教；接著，陸續有許多牧師來到新港社，並向周邊的平埔族部落麻豆社、蕭壟社</a:t>
            </a:r>
            <a:r>
              <a:rPr lang="en-US" altLang="zh-TW" dirty="0"/>
              <a:t>﹝</a:t>
            </a:r>
            <a:r>
              <a:rPr lang="zh-TW" altLang="en-US" dirty="0"/>
              <a:t>佳里</a:t>
            </a:r>
            <a:r>
              <a:rPr lang="en-US" altLang="zh-TW" dirty="0"/>
              <a:t>﹞</a:t>
            </a:r>
            <a:r>
              <a:rPr lang="zh-TW" altLang="en-US" dirty="0"/>
              <a:t>、目加溜灣社</a:t>
            </a:r>
            <a:r>
              <a:rPr lang="en-US" altLang="zh-TW" dirty="0"/>
              <a:t>﹝</a:t>
            </a:r>
            <a:r>
              <a:rPr lang="zh-TW" altLang="en-US" dirty="0"/>
              <a:t>安定</a:t>
            </a:r>
            <a:r>
              <a:rPr lang="en-US" altLang="zh-TW" dirty="0"/>
              <a:t>﹞</a:t>
            </a:r>
            <a:r>
              <a:rPr lang="zh-TW" altLang="en-US" dirty="0"/>
              <a:t>、大目降社</a:t>
            </a:r>
            <a:r>
              <a:rPr lang="en-US" altLang="zh-TW" dirty="0"/>
              <a:t>﹝</a:t>
            </a:r>
            <a:r>
              <a:rPr lang="zh-TW" altLang="en-US" dirty="0"/>
              <a:t>新化</a:t>
            </a:r>
            <a:r>
              <a:rPr lang="en-US" altLang="zh-TW" dirty="0"/>
              <a:t>﹞</a:t>
            </a:r>
            <a:r>
              <a:rPr lang="zh-TW" altLang="en-US" dirty="0"/>
              <a:t>出發，落地生根，於是台灣有了歷史上的第一種羅馬拼音文字，被稱為「新港文」，放在聖經之上，到清帝國統領台灣之後，則出現在平埔族與漢人的土地契約之上。荷蘭時代的平埔族文，當然夾帶著殖民帝國的文化入侵，但象徵的是生命的洗滌；清帝國時代的平埔族文，放置在平埔族喪失土地、流離遷徙的歷史中，則象徵了民族命脈的脆弱與消失。新港文在清帝國統領時期，苟延殘喘一百五十年左右，便告中斷。遺留在地契上的新港文，猶似新港社的遺書，註記了漢人來台之後，平埔族人賣地、賣身，最後連民族命脈也賣掉的契字。當年「新港文書」的字跡猶在，平埔族及其語言則已瘖啞無聲。</a:t>
            </a:r>
          </a:p>
          <a:p>
            <a:r>
              <a:rPr lang="en-US" altLang="zh-TW" smtClean="0"/>
              <a:t>1990</a:t>
            </a:r>
            <a:r>
              <a:rPr lang="zh-TW" altLang="en-US" smtClean="0"/>
              <a:t>年代</a:t>
            </a:r>
            <a:r>
              <a:rPr lang="zh-TW" altLang="en-US" dirty="0"/>
              <a:t>初期，我在翻閱史書的時候，對於平埔族這樣的悲劇，有著難以言宣的難過，新港社平埔族的早在三四百年前嫻熟使用羅馬拼音，來閱讀聖經、吸收知識，卻因漢人進入之後，漢文化霸權的宰制，最後被迫丟失他們自有的語言、文字，連同他們的歷史。</a:t>
            </a:r>
          </a:p>
          <a:p>
            <a:r>
              <a:rPr lang="zh-TW" altLang="en-US" dirty="0"/>
              <a:t>這是其後台灣所有原住民共同面對的命運，如此真實，卻又令人扼腕太息。</a:t>
            </a:r>
          </a:p>
          <a:p>
            <a:r>
              <a:rPr lang="zh-TW" altLang="en-US" dirty="0"/>
              <a:t>也在同一個階段，我在英國人必麒麟</a:t>
            </a:r>
            <a:r>
              <a:rPr lang="en-US" altLang="zh-TW" dirty="0"/>
              <a:t>﹝WA Pickering﹞</a:t>
            </a:r>
            <a:r>
              <a:rPr lang="zh-TW" altLang="en-US" dirty="0"/>
              <a:t>所撰的</a:t>
            </a:r>
            <a:r>
              <a:rPr lang="en-US" altLang="zh-TW" dirty="0"/>
              <a:t>《</a:t>
            </a:r>
            <a:r>
              <a:rPr lang="zh-TW" altLang="en-US" dirty="0"/>
              <a:t>發現老台灣</a:t>
            </a:r>
            <a:r>
              <a:rPr lang="en-US" altLang="zh-TW" dirty="0"/>
              <a:t>》﹝Pioneering in </a:t>
            </a:r>
            <a:r>
              <a:rPr lang="en-US" altLang="zh-TW" dirty="0" err="1"/>
              <a:t>Formose</a:t>
            </a:r>
            <a:r>
              <a:rPr lang="en-US" altLang="zh-TW" dirty="0"/>
              <a:t>﹞</a:t>
            </a:r>
            <a:r>
              <a:rPr lang="zh-TW" altLang="en-US" dirty="0"/>
              <a:t>一書上，看到必麒麟於</a:t>
            </a:r>
            <a:r>
              <a:rPr lang="en-US" altLang="zh-TW" dirty="0"/>
              <a:t>1864</a:t>
            </a:r>
            <a:r>
              <a:rPr lang="zh-TW" altLang="en-US" dirty="0"/>
              <a:t>年到</a:t>
            </a:r>
            <a:r>
              <a:rPr lang="en-US" altLang="zh-TW" dirty="0"/>
              <a:t>1870</a:t>
            </a:r>
            <a:r>
              <a:rPr lang="zh-TW" altLang="en-US" dirty="0"/>
              <a:t>年間旅台時對台灣原住民族生活風俗的記載，其中有不少關於原住民族的攝影照片，讓我印象最深刻的是一幅平埔族母親抱著襁褓中的孩子的照片。在這張推測應為攝影家約翰</a:t>
            </a:r>
            <a:r>
              <a:rPr lang="en-US" altLang="zh-TW" dirty="0"/>
              <a:t>‧</a:t>
            </a:r>
            <a:r>
              <a:rPr lang="zh-TW" altLang="en-US" dirty="0"/>
              <a:t>湯姆生</a:t>
            </a:r>
            <a:r>
              <a:rPr lang="en-US" altLang="zh-TW" dirty="0"/>
              <a:t>﹝John Thompson﹞</a:t>
            </a:r>
            <a:r>
              <a:rPr lang="zh-TW" altLang="en-US" dirty="0"/>
              <a:t>所拍的照片中，平埔族的媽媽面對鏡頭，眼中流露著惶惑、無助的表情，懷中的幼兒則咪著眼睛，以仰起頭的姿勢睡著。這張照片強烈地震撼了我。那當中似乎傳遞著平埔族的悲哀。與漢人來台之後新港文書的逐漸亡佚那麼類似，平埔族在其後的時光中，也已逐漸消失在漢文化、漢族群的「融合」下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5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221088"/>
            <a:ext cx="3960440" cy="216024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ea typeface="標楷體" panose="03000509000000000000" pitchFamily="65" charset="-120"/>
              </a:rPr>
              <a:t>前後兩片相縫合，套在頭上， 前後各一片，露出兩隻手臂</a:t>
            </a:r>
            <a:r>
              <a:rPr lang="zh-TW" altLang="en-US" sz="1800" dirty="0" smtClean="0"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ea typeface="標楷體" panose="03000509000000000000" pitchFamily="65" charset="-120"/>
            </a:endParaRPr>
          </a:p>
          <a:p>
            <a:endParaRPr lang="en-US" altLang="zh-TW" sz="1800" dirty="0">
              <a:ea typeface="標楷體" panose="03000509000000000000" pitchFamily="65" charset="-120"/>
            </a:endParaRPr>
          </a:p>
          <a:p>
            <a:r>
              <a:rPr lang="en-US" altLang="zh-TW" sz="1400" dirty="0" smtClean="0"/>
              <a:t>1895</a:t>
            </a:r>
            <a:r>
              <a:rPr lang="zh-TW" altLang="en-US" sz="1400" dirty="0"/>
              <a:t>～</a:t>
            </a:r>
            <a:r>
              <a:rPr lang="en-US" altLang="zh-TW" sz="1400" dirty="0"/>
              <a:t>1945</a:t>
            </a:r>
            <a:r>
              <a:rPr lang="zh-TW" altLang="en-US" sz="1400" dirty="0" smtClean="0"/>
              <a:t>年間、台灣老照片。當時</a:t>
            </a:r>
            <a:r>
              <a:rPr lang="zh-TW" altLang="en-US" sz="1400" dirty="0"/>
              <a:t>日本人將居住於山地部落的原住民稱為「生番」，並且將總人口約十萬的生番區分為六個種族，這是其中一種原住民的盛裝，有如把兩大塊布背在身上。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50" y="13942"/>
            <a:ext cx="4381866" cy="68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平埔族</a:t>
            </a:r>
            <a:r>
              <a:rPr lang="zh-TW" altLang="en-US" sz="2000" dirty="0"/>
              <a:t>婦女與</a:t>
            </a:r>
            <a:r>
              <a:rPr lang="zh-TW" altLang="en-US" sz="2000" dirty="0" smtClean="0"/>
              <a:t>小孩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1800" dirty="0" smtClean="0"/>
              <a:t>（</a:t>
            </a:r>
            <a:r>
              <a:rPr lang="en-US" altLang="zh-TW" sz="1800" dirty="0"/>
              <a:t>D. </a:t>
            </a:r>
            <a:r>
              <a:rPr lang="en-US" altLang="zh-TW" sz="1800" dirty="0" err="1"/>
              <a:t>Maillart</a:t>
            </a:r>
            <a:r>
              <a:rPr lang="zh-TW" altLang="en-US" sz="1800" dirty="0"/>
              <a:t>繪，年代待查）</a:t>
            </a:r>
            <a:endParaRPr lang="zh-TW" altLang="en-US" sz="1800" dirty="0"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3501008"/>
            <a:ext cx="3816424" cy="3024336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a typeface="標楷體" panose="03000509000000000000" pitchFamily="65" charset="-120"/>
              </a:rPr>
              <a:t>婦女的衣服，則用一片對折的毯子，縫住兩腋部分，以遮住前胸及後背， 頭從中間穿中間；另外用一片橫過肩膀，伸向手臂兩端，當作袖子。上面的衣服遮住胸部， 下面的衣服遮掩下體，長度不超過膝蓋，中間則露出肚子。另外再用黑布圍住臀部。身上的衣服分三截， 各不相連。原住民都不穿鞋子。</a:t>
            </a:r>
            <a:endParaRPr lang="en-US" altLang="zh-TW" sz="1600" dirty="0" smtClean="0">
              <a:ea typeface="標楷體" panose="03000509000000000000" pitchFamily="65" charset="-120"/>
            </a:endParaRPr>
          </a:p>
        </p:txBody>
      </p:sp>
      <p:pic>
        <p:nvPicPr>
          <p:cNvPr id="2050" name="Picture 2" descr="http://www.tonyhuang39.com/tony0404/map40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632"/>
            <a:ext cx="4968552" cy="66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圖：平埔族婦女與</a:t>
            </a:r>
            <a:r>
              <a:rPr lang="zh-TW" altLang="en-US" sz="2000" dirty="0" smtClean="0"/>
              <a:t>小孩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1800" dirty="0" smtClean="0"/>
              <a:t>（</a:t>
            </a:r>
            <a:r>
              <a:rPr lang="en-US" altLang="zh-TW" sz="1800" dirty="0"/>
              <a:t>D. </a:t>
            </a:r>
            <a:r>
              <a:rPr lang="en-US" altLang="zh-TW" sz="1800" dirty="0" err="1"/>
              <a:t>Maillart</a:t>
            </a:r>
            <a:r>
              <a:rPr lang="zh-TW" altLang="en-US" sz="1800" dirty="0"/>
              <a:t>繪，年代待查）</a:t>
            </a:r>
            <a:endParaRPr lang="zh-TW" altLang="en-US" sz="1800" dirty="0"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2852936"/>
            <a:ext cx="3744416" cy="382260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ea typeface="標楷體" panose="03000509000000000000" pitchFamily="65" charset="-120"/>
              </a:rPr>
              <a:t>年紀老的原住民則不穿衣服，蹲坐或走來走去，鄰居婦人也不迴避。原住民的頭髮像亂草，會拿溪邊的青蒿做為香草，拿來綁頭髮，蝨子在頭髮上爬來爬去。偶爾看見原住民婦女洗完頭髮， 將頭髮分兩條辮子盤起來，也滿有韻味的；漂亮的婦女巧笑倩容，也蠻迷人的。只是原住民用鹿的脂肪當做髮油，腥味很重，讓人不想靠近。</a:t>
            </a:r>
            <a:endParaRPr lang="en-US" altLang="zh-TW" sz="2000" dirty="0" smtClean="0">
              <a:ea typeface="標楷體" panose="03000509000000000000" pitchFamily="65" charset="-120"/>
            </a:endParaRPr>
          </a:p>
        </p:txBody>
      </p:sp>
      <p:pic>
        <p:nvPicPr>
          <p:cNvPr id="3074" name="Picture 2" descr="http://www.tonyhuang39.com/tony0404/map40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8285"/>
            <a:ext cx="4830564" cy="64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1" y="404664"/>
            <a:ext cx="5880068" cy="64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856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6381328"/>
            <a:ext cx="6120680" cy="476672"/>
          </a:xfrm>
        </p:spPr>
        <p:txBody>
          <a:bodyPr>
            <a:normAutofit/>
          </a:bodyPr>
          <a:lstStyle/>
          <a:p>
            <a:r>
              <a:rPr lang="zh-TW" altLang="zh-TW" sz="1600" dirty="0"/>
              <a:t>1650年</a:t>
            </a:r>
            <a:r>
              <a:rPr lang="en-US" altLang="zh-TW" sz="1600" dirty="0"/>
              <a:t> </a:t>
            </a:r>
            <a:r>
              <a:rPr lang="zh-TW" altLang="zh-TW" sz="1600" dirty="0"/>
              <a:t>荷蘭統治時期</a:t>
            </a:r>
            <a:r>
              <a:rPr lang="en-US" altLang="zh-TW" sz="1600" dirty="0"/>
              <a:t> </a:t>
            </a:r>
            <a:r>
              <a:rPr lang="zh-TW" altLang="zh-TW" sz="1600" dirty="0"/>
              <a:t>荷蘭人所繪臺灣原住民與逐鹿中的族人</a:t>
            </a:r>
            <a:endParaRPr lang="zh-TW" altLang="en-US" sz="16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3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672408" cy="1143000"/>
          </a:xfrm>
        </p:spPr>
        <p:txBody>
          <a:bodyPr>
            <a:normAutofit/>
          </a:bodyPr>
          <a:lstStyle/>
          <a:p>
            <a:r>
              <a:rPr lang="zh-TW" altLang="en-US" sz="2000" b="1" u="sng" dirty="0"/>
              <a:t>平埔族</a:t>
            </a:r>
            <a:r>
              <a:rPr lang="zh-TW" altLang="en-US" sz="2000" b="1" dirty="0"/>
              <a:t>母子</a:t>
            </a:r>
            <a:r>
              <a:rPr lang="zh-TW" altLang="en-US" sz="2000" b="1" dirty="0">
                <a:solidFill>
                  <a:schemeClr val="bg1">
                    <a:lumMod val="85000"/>
                  </a:schemeClr>
                </a:solidFill>
              </a:rPr>
              <a:t>的憂戚</a:t>
            </a:r>
            <a:endParaRPr lang="zh-TW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276872"/>
            <a:ext cx="3851920" cy="4464496"/>
          </a:xfrm>
        </p:spPr>
        <p:txBody>
          <a:bodyPr>
            <a:normAutofit/>
          </a:bodyPr>
          <a:lstStyle/>
          <a:p>
            <a:r>
              <a:rPr lang="zh-TW" altLang="en-US" sz="1600" dirty="0"/>
              <a:t>英國人必麒麟</a:t>
            </a:r>
            <a:r>
              <a:rPr lang="en-US" altLang="zh-TW" sz="1600" dirty="0"/>
              <a:t>﹝WA Pickering﹞</a:t>
            </a:r>
            <a:r>
              <a:rPr lang="zh-TW" altLang="en-US" sz="1600" dirty="0"/>
              <a:t>所撰的</a:t>
            </a:r>
            <a:r>
              <a:rPr lang="en-US" altLang="zh-TW" sz="1600" dirty="0"/>
              <a:t>《</a:t>
            </a:r>
            <a:r>
              <a:rPr lang="zh-TW" altLang="en-US" sz="1600" dirty="0"/>
              <a:t>發現老台灣</a:t>
            </a:r>
            <a:r>
              <a:rPr lang="en-US" altLang="zh-TW" sz="1600" dirty="0"/>
              <a:t>》﹝Pioneering in </a:t>
            </a:r>
            <a:r>
              <a:rPr lang="en-US" altLang="zh-TW" sz="1600" dirty="0" smtClean="0"/>
              <a:t>Formosa﹞</a:t>
            </a:r>
            <a:r>
              <a:rPr lang="zh-TW" altLang="en-US" sz="1600" dirty="0"/>
              <a:t>一書上，看到必麒麟於</a:t>
            </a:r>
            <a:r>
              <a:rPr lang="en-US" altLang="zh-TW" sz="1600" dirty="0" smtClean="0"/>
              <a:t>1864-1870</a:t>
            </a:r>
            <a:r>
              <a:rPr lang="zh-TW" altLang="en-US" sz="1600" dirty="0"/>
              <a:t>年間旅台時對台灣原住民族生活風俗的記載，其中有不少關於原住民族的攝影照片</a:t>
            </a:r>
            <a:r>
              <a:rPr lang="zh-TW" altLang="en-US" sz="1600" dirty="0" smtClean="0"/>
              <a:t>，這是</a:t>
            </a:r>
            <a:r>
              <a:rPr lang="zh-TW" altLang="en-US" sz="1600" dirty="0"/>
              <a:t>一幅平埔族母親抱著襁褓中的孩子的照片。在這張推測應</a:t>
            </a:r>
            <a:r>
              <a:rPr lang="zh-TW" altLang="en-US" sz="1600" dirty="0" smtClean="0"/>
              <a:t>為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John Thompson</a:t>
            </a:r>
            <a:r>
              <a:rPr lang="zh-TW" altLang="en-US" sz="1600" dirty="0" smtClean="0"/>
              <a:t> 所</a:t>
            </a:r>
            <a:r>
              <a:rPr lang="zh-TW" altLang="en-US" sz="1600" dirty="0"/>
              <a:t>拍的照片中，平埔族的媽媽面對鏡頭，眼中流露著惶惑、無助的表情，懷中的幼兒則咪著眼睛，以仰起頭的姿勢睡著</a:t>
            </a:r>
            <a:r>
              <a:rPr lang="zh-TW" altLang="en-US" sz="1600" dirty="0" smtClean="0"/>
              <a:t>。當中</a:t>
            </a:r>
            <a:r>
              <a:rPr lang="zh-TW" altLang="en-US" sz="1600" dirty="0"/>
              <a:t>似乎傳遞著平埔族的悲哀。與漢人來台之後新港文書的逐漸亡佚那麼類似，</a:t>
            </a:r>
            <a:r>
              <a:rPr lang="zh-TW" altLang="en-US" sz="1600" b="1" dirty="0"/>
              <a:t>平埔族在其後的時光中，也已逐漸消失在漢文化、漢族群的「融合」下了。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23"/>
            <a:ext cx="4902671" cy="68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4581128"/>
            <a:ext cx="8712968" cy="2276872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a typeface="標楷體" panose="03000509000000000000" pitchFamily="65" charset="-120"/>
              </a:rPr>
              <a:t>年紀老的原住民則不穿衣服，蹲坐或走來走去，鄰居婦人也不迴避。原住民的頭髮像亂草，會拿溪邊 的青蒿做為香草，拿來綁頭髮，蝨子在頭髮上爬來爬去。偶爾看見原住民婦女洗完頭髮， 將頭髮分兩條辮子盤起來，也滿有韻味的；漂亮的婦女巧笑倩容，也蠻迷人的。只是原住民用鹿的脂肪當做髮油，腥味很重，讓人不想靠近。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r>
              <a:rPr lang="zh-TW" altLang="en-US" sz="1500" dirty="0" smtClean="0">
                <a:effectLst/>
              </a:rPr>
              <a:t>圖：</a:t>
            </a:r>
            <a:r>
              <a:rPr lang="zh-TW" altLang="en-US" sz="1500" dirty="0"/>
              <a:t>泰雅族女性有鯨面的習俗，女性約</a:t>
            </a:r>
            <a:r>
              <a:rPr lang="zh-TW" altLang="en-US" sz="1500" dirty="0" smtClean="0"/>
              <a:t>在</a:t>
            </a:r>
            <a:r>
              <a:rPr lang="en-US" altLang="zh-TW" sz="1500" dirty="0" smtClean="0"/>
              <a:t>15</a:t>
            </a:r>
            <a:r>
              <a:rPr lang="zh-TW" altLang="en-US" sz="1500" dirty="0" smtClean="0"/>
              <a:t>歲</a:t>
            </a:r>
            <a:r>
              <a:rPr lang="zh-TW" altLang="en-US" sz="1500" dirty="0"/>
              <a:t>時刺鯨紋面以表示成年，並表示其有織布之能力。台灣原住民的生產方式是自給自足，故要求女性有紡織的生產能力</a:t>
            </a:r>
            <a:r>
              <a:rPr lang="zh-TW" altLang="en-US" sz="1500" dirty="0" smtClean="0"/>
              <a:t>。</a:t>
            </a:r>
            <a:r>
              <a:rPr lang="zh-TW" altLang="en-US" sz="1500" dirty="0"/>
              <a:t>圖中可以看出這位泰雅族女性所使用的織布工具極為簡單，除了在織布外，身後還背負一個嬰兒，身邊並圍繞著二位稚齡兒童。從外觀來看，其身體狀況顯得相當健康，但亦可看出其除織布工作外，還得兼顧照料小孩的責任，顯得相當忙碌。</a:t>
            </a:r>
            <a:r>
              <a:rPr lang="en-US" altLang="zh-TW" sz="1500" dirty="0"/>
              <a:t>(</a:t>
            </a:r>
            <a:r>
              <a:rPr lang="zh-TW" altLang="en-US" sz="1500" dirty="0"/>
              <a:t>張震鐘撰稿</a:t>
            </a:r>
            <a:r>
              <a:rPr lang="en-US" altLang="zh-TW" sz="1500" dirty="0"/>
              <a:t>)</a:t>
            </a:r>
            <a:endParaRPr lang="zh-TW" altLang="en-US" sz="1500" dirty="0" smtClean="0"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817"/>
            <a:ext cx="7082290" cy="44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ea typeface="標楷體" panose="03000509000000000000" pitchFamily="65" charset="-120"/>
              </a:rPr>
              <a:t>原住民男人則崇尚大耳朵，小時候就在耳垂打洞，用竹枝穿過，用來拉大耳朵，有的耳朵拉得像盤子， 甚至垂到肩膀及胸前。脖子上掛著好幾圈五彩繽紛的貝殼項鍊。前胸後背有各式各樣的刺青。無論老少，都不留鬍鬚，身上的毛髮都剔光。</a:t>
            </a:r>
          </a:p>
        </p:txBody>
      </p:sp>
      <p:pic>
        <p:nvPicPr>
          <p:cNvPr id="5122" name="Picture 2" descr="http://farm8.staticflickr.com/7351/11930531425_97cfbe82b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14" y="118164"/>
            <a:ext cx="6940462" cy="57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2832</Words>
  <Application>Microsoft Office PowerPoint</Application>
  <PresentationFormat>如螢幕大小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郁永河介紹的平埔族風俗包括服飾、髮型、裝飾、建築、婚姻、飲食、生活習慣等，內容頗多，整理如下，http://www.tonyhuang39.com/tony0404/tony0404.html</vt:lpstr>
      <vt:lpstr>PowerPoint 簡報</vt:lpstr>
      <vt:lpstr>PowerPoint 簡報</vt:lpstr>
      <vt:lpstr>平埔族婦女與小孩 （D. Maillart繪，年代待查）</vt:lpstr>
      <vt:lpstr>圖：平埔族婦女與小孩 （D. Maillart繪，年代待查）</vt:lpstr>
      <vt:lpstr>PowerPoint 簡報</vt:lpstr>
      <vt:lpstr>平埔族母子的憂戚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伊能嘉矩 著 台北: 遠流 (1996)</vt:lpstr>
      <vt:lpstr>PowerPoint 簡報</vt:lpstr>
      <vt:lpstr>PowerPoint 簡報</vt:lpstr>
      <vt:lpstr>原住民：想追到老婆，就要跑得快；想跑得快，有個撇步你一定要做！……</vt:lpstr>
      <vt:lpstr>PowerPoint 簡報</vt:lpstr>
      <vt:lpstr>PowerPoint 簡報</vt:lpstr>
      <vt:lpstr>PowerPoint 簡報</vt:lpstr>
      <vt:lpstr>1895年清朝時期的木版畫，描述台灣原住民族的部落頭目（番王）和婦女（番婆）</vt:lpstr>
      <vt:lpstr>PowerPoint 簡報</vt:lpstr>
      <vt:lpstr>舂米  土臺屋</vt:lpstr>
      <vt:lpstr>PowerPoint 簡報</vt:lpstr>
      <vt:lpstr>PowerPoint 簡報</vt:lpstr>
      <vt:lpstr>這幅《出草》是出自 1935 年的日本畫家秋山春水，畫中這位太魯閣族的勇士，身穿丁字褲，似乎正準備襲擊出草的目標，身旁則跟隨四個同伴。但據說秋山先生那個年代，太魯閣族已經不出草了，而這些原住民都只是為了讓他作畫而擺 pose 的「模特兒」。</vt:lpstr>
      <vt:lpstr>原住民的老頭目</vt:lpstr>
      <vt:lpstr>泰雅族北勢群的老照片</vt:lpstr>
      <vt:lpstr>平埔族母子的憂戚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姚振黎</cp:lastModifiedBy>
  <cp:revision>26</cp:revision>
  <dcterms:created xsi:type="dcterms:W3CDTF">2014-01-31T13:29:56Z</dcterms:created>
  <dcterms:modified xsi:type="dcterms:W3CDTF">2014-07-07T00:29:23Z</dcterms:modified>
</cp:coreProperties>
</file>