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44"/>
  </p:notesMasterIdLst>
  <p:handoutMasterIdLst>
    <p:handoutMasterId r:id="rId45"/>
  </p:handoutMasterIdLst>
  <p:sldIdLst>
    <p:sldId id="256" r:id="rId2"/>
    <p:sldId id="286" r:id="rId3"/>
    <p:sldId id="287" r:id="rId4"/>
    <p:sldId id="290" r:id="rId5"/>
    <p:sldId id="295" r:id="rId6"/>
    <p:sldId id="298" r:id="rId7"/>
    <p:sldId id="300" r:id="rId8"/>
    <p:sldId id="302" r:id="rId9"/>
    <p:sldId id="303" r:id="rId10"/>
    <p:sldId id="305" r:id="rId11"/>
    <p:sldId id="306" r:id="rId12"/>
    <p:sldId id="307" r:id="rId13"/>
    <p:sldId id="308" r:id="rId14"/>
    <p:sldId id="309" r:id="rId15"/>
    <p:sldId id="310" r:id="rId16"/>
    <p:sldId id="311" r:id="rId17"/>
    <p:sldId id="312" r:id="rId18"/>
    <p:sldId id="315" r:id="rId19"/>
    <p:sldId id="316" r:id="rId20"/>
    <p:sldId id="319" r:id="rId21"/>
    <p:sldId id="320" r:id="rId22"/>
    <p:sldId id="321" r:id="rId23"/>
    <p:sldId id="318" r:id="rId24"/>
    <p:sldId id="322"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dmin"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46" autoAdjust="0"/>
  </p:normalViewPr>
  <p:slideViewPr>
    <p:cSldViewPr>
      <p:cViewPr varScale="1">
        <p:scale>
          <a:sx n="77" d="100"/>
          <a:sy n="77" d="100"/>
        </p:scale>
        <p:origin x="-6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7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1045A-CE02-4C26-AB75-6C37DB87657E}" type="datetimeFigureOut">
              <a:rPr lang="zh-TW" altLang="en-US" smtClean="0"/>
              <a:pPr/>
              <a:t>2013/1/29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A850F-3B0F-4F35-98B3-AFC9E94983A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F8802-4C1E-4677-8651-41B5C3620AAC}" type="datetimeFigureOut">
              <a:rPr lang="zh-TW" altLang="en-US" smtClean="0"/>
              <a:pPr/>
              <a:t>2013/1/29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E39B4-BD19-4199-AFC1-A197599B668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B823DC5-5166-4895-A879-0E087B48F4EC}" type="slidenum">
              <a:rPr lang="zh-TW" altLang="en-US" smtClean="0"/>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29B7599-6790-4E97-AF5F-9D07F97F5C1D}" type="datetimeFigureOut">
              <a:rPr lang="zh-TW" altLang="en-US" smtClean="0"/>
              <a:pPr/>
              <a:t>2013/1/29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B823DC5-5166-4895-A879-0E087B48F4E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029B7599-6790-4E97-AF5F-9D07F97F5C1D}" type="datetimeFigureOut">
              <a:rPr lang="zh-TW" altLang="en-US" smtClean="0"/>
              <a:pPr/>
              <a:t>2013/1/29</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3B823DC5-5166-4895-A879-0E087B48F4EC}" type="slidenum">
              <a:rPr lang="zh-TW" altLang="en-US" smtClean="0"/>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ckie@uch.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124744"/>
            <a:ext cx="7772400" cy="1224136"/>
          </a:xfrm>
        </p:spPr>
        <p:txBody>
          <a:bodyPr>
            <a:normAutofit fontScale="90000"/>
          </a:bodyPr>
          <a:lstStyle/>
          <a:p>
            <a:r>
              <a:rPr lang="en-US" altLang="zh-TW" sz="6700" b="1" dirty="0" smtClean="0">
                <a:latin typeface="Adobe 楷体 Std R" pitchFamily="18" charset="-128"/>
                <a:ea typeface="Adobe 楷体 Std R" pitchFamily="18" charset="-128"/>
              </a:rPr>
              <a:t/>
            </a:r>
            <a:br>
              <a:rPr lang="en-US" altLang="zh-TW" sz="6700" b="1" dirty="0" smtClean="0">
                <a:latin typeface="Adobe 楷体 Std R" pitchFamily="18" charset="-128"/>
                <a:ea typeface="Adobe 楷体 Std R" pitchFamily="18" charset="-128"/>
              </a:rPr>
            </a:br>
            <a:r>
              <a:rPr lang="en-US" altLang="zh-TW" sz="6700" b="1" dirty="0" smtClean="0">
                <a:latin typeface="Adobe 楷体 Std R" pitchFamily="18" charset="-128"/>
                <a:ea typeface="Adobe 楷体 Std R" pitchFamily="18" charset="-128"/>
              </a:rPr>
              <a:t/>
            </a:r>
            <a:br>
              <a:rPr lang="en-US" altLang="zh-TW" sz="6700" b="1" dirty="0" smtClean="0">
                <a:latin typeface="Adobe 楷体 Std R" pitchFamily="18" charset="-128"/>
                <a:ea typeface="Adobe 楷体 Std R" pitchFamily="18" charset="-128"/>
              </a:rPr>
            </a:br>
            <a:r>
              <a:rPr lang="en-US" altLang="zh-TW" sz="6700" b="1" dirty="0" smtClean="0">
                <a:latin typeface="Adobe 楷体 Std R" pitchFamily="18" charset="-128"/>
                <a:ea typeface="Adobe 楷体 Std R" pitchFamily="18" charset="-128"/>
              </a:rPr>
              <a:t/>
            </a:r>
            <a:br>
              <a:rPr lang="en-US" altLang="zh-TW" sz="6700" b="1" dirty="0" smtClean="0">
                <a:latin typeface="Adobe 楷体 Std R" pitchFamily="18" charset="-128"/>
                <a:ea typeface="Adobe 楷体 Std R" pitchFamily="18" charset="-128"/>
              </a:rPr>
            </a:br>
            <a:r>
              <a:rPr lang="en-US" altLang="zh-TW" sz="6700" b="1" dirty="0" smtClean="0">
                <a:latin typeface="Adobe 楷体 Std R" pitchFamily="18" charset="-128"/>
                <a:ea typeface="Adobe 楷体 Std R" pitchFamily="18" charset="-128"/>
              </a:rPr>
              <a:t/>
            </a:r>
            <a:br>
              <a:rPr lang="en-US" altLang="zh-TW" sz="6700" b="1" dirty="0" smtClean="0">
                <a:latin typeface="Adobe 楷体 Std R" pitchFamily="18" charset="-128"/>
                <a:ea typeface="Adobe 楷体 Std R" pitchFamily="18" charset="-128"/>
              </a:rPr>
            </a:br>
            <a:r>
              <a:rPr lang="en-US" altLang="zh-TW" sz="6700" b="1" dirty="0" smtClean="0">
                <a:latin typeface="Adobe 楷体 Std R" pitchFamily="18" charset="-128"/>
                <a:ea typeface="Adobe 楷体 Std R" pitchFamily="18" charset="-128"/>
              </a:rPr>
              <a:t/>
            </a:r>
            <a:br>
              <a:rPr lang="en-US" altLang="zh-TW" sz="6700" b="1" dirty="0" smtClean="0">
                <a:latin typeface="Adobe 楷体 Std R" pitchFamily="18" charset="-128"/>
                <a:ea typeface="Adobe 楷体 Std R" pitchFamily="18" charset="-128"/>
              </a:rPr>
            </a:br>
            <a:r>
              <a:rPr lang="zh-TW" altLang="en-US" sz="6700" b="1" dirty="0" smtClean="0">
                <a:latin typeface="Adobe 楷体 Std R" pitchFamily="18" charset="-128"/>
                <a:ea typeface="Adobe 楷体 Std R" pitchFamily="18" charset="-128"/>
              </a:rPr>
              <a:t>統計與生活</a:t>
            </a:r>
            <a:endParaRPr lang="zh-TW" altLang="en-US" sz="1800" b="1" dirty="0">
              <a:latin typeface="Adobe 楷体 Std R" pitchFamily="18" charset="-128"/>
              <a:ea typeface="Adobe 楷体 Std R" pitchFamily="18" charset="-128"/>
            </a:endParaRPr>
          </a:p>
        </p:txBody>
      </p:sp>
      <p:sp>
        <p:nvSpPr>
          <p:cNvPr id="4" name="副標題 2"/>
          <p:cNvSpPr>
            <a:spLocks noGrp="1"/>
          </p:cNvSpPr>
          <p:nvPr>
            <p:ph type="subTitle" idx="1"/>
          </p:nvPr>
        </p:nvSpPr>
        <p:spPr>
          <a:xfrm>
            <a:off x="1115616" y="3933056"/>
            <a:ext cx="7160840" cy="2088232"/>
          </a:xfrm>
        </p:spPr>
        <p:txBody>
          <a:bodyPr>
            <a:normAutofit/>
          </a:bodyPr>
          <a:lstStyle/>
          <a:p>
            <a:r>
              <a:rPr lang="zh-TW" altLang="en-US" sz="3600" b="1" dirty="0" smtClean="0">
                <a:solidFill>
                  <a:schemeClr val="tx2"/>
                </a:solidFill>
                <a:latin typeface="Adobe 楷体 Std R" pitchFamily="18" charset="-128"/>
                <a:ea typeface="Adobe 楷体 Std R" pitchFamily="18" charset="-128"/>
              </a:rPr>
              <a:t>沈冠甫</a:t>
            </a:r>
            <a:r>
              <a:rPr lang="en-US" altLang="zh-TW" sz="3600" b="1" dirty="0" smtClean="0">
                <a:solidFill>
                  <a:schemeClr val="tx2"/>
                </a:solidFill>
                <a:latin typeface="Adobe 楷体 Std R" pitchFamily="18" charset="-128"/>
                <a:ea typeface="Adobe 楷体 Std R" pitchFamily="18" charset="-128"/>
              </a:rPr>
              <a:t/>
            </a:r>
            <a:br>
              <a:rPr lang="en-US" altLang="zh-TW" sz="3600" b="1" dirty="0" smtClean="0">
                <a:solidFill>
                  <a:schemeClr val="tx2"/>
                </a:solidFill>
                <a:latin typeface="Adobe 楷体 Std R" pitchFamily="18" charset="-128"/>
                <a:ea typeface="Adobe 楷体 Std R" pitchFamily="18" charset="-128"/>
              </a:rPr>
            </a:br>
            <a:r>
              <a:rPr lang="zh-TW" altLang="en-US" sz="3600" b="1" dirty="0" smtClean="0">
                <a:solidFill>
                  <a:schemeClr val="tx2"/>
                </a:solidFill>
                <a:latin typeface="Adobe 楷体 Std R" pitchFamily="18" charset="-128"/>
                <a:ea typeface="Adobe 楷体 Std R" pitchFamily="18" charset="-128"/>
              </a:rPr>
              <a:t>財務金融系</a:t>
            </a:r>
            <a:r>
              <a:rPr lang="en-US" altLang="zh-TW" sz="3600" b="1" smtClean="0">
                <a:solidFill>
                  <a:schemeClr val="tx2"/>
                </a:solidFill>
                <a:latin typeface="Adobe 楷体 Std R" pitchFamily="18" charset="-128"/>
                <a:ea typeface="Adobe 楷体 Std R" pitchFamily="18" charset="-128"/>
              </a:rPr>
              <a:t/>
            </a:r>
            <a:br>
              <a:rPr lang="en-US" altLang="zh-TW" sz="3600" b="1" smtClean="0">
                <a:solidFill>
                  <a:schemeClr val="tx2"/>
                </a:solidFill>
                <a:latin typeface="Adobe 楷体 Std R" pitchFamily="18" charset="-128"/>
                <a:ea typeface="Adobe 楷体 Std R" pitchFamily="18" charset="-128"/>
              </a:rPr>
            </a:br>
            <a:r>
              <a:rPr lang="en-US" altLang="zh-TW" sz="3600" b="1" smtClean="0">
                <a:solidFill>
                  <a:schemeClr val="tx2"/>
                </a:solidFill>
                <a:latin typeface="Adobe 楷体 Std R" pitchFamily="18" charset="-128"/>
                <a:ea typeface="Adobe 楷体 Std R" pitchFamily="18" charset="-128"/>
                <a:hlinkClick r:id="rId2"/>
              </a:rPr>
              <a:t>jackie@uch.edu.tw</a:t>
            </a:r>
            <a:endParaRPr lang="zh-TW" altLang="en-US" sz="3600" dirty="0">
              <a:solidFill>
                <a:schemeClr val="tx1"/>
              </a:solidFill>
              <a:latin typeface="Adobe 楷体 Std R" pitchFamily="18" charset="-128"/>
              <a:ea typeface="Adobe 楷体 Std R"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簡單隨機</a:t>
            </a:r>
            <a:r>
              <a:rPr lang="zh-TW" altLang="en-US" dirty="0" smtClean="0">
                <a:latin typeface="Adobe 楷体 Std R" pitchFamily="18" charset="-128"/>
                <a:ea typeface="Adobe 楷体 Std R" pitchFamily="18" charset="-128"/>
              </a:rPr>
              <a:t>抽樣</a:t>
            </a:r>
            <a:r>
              <a:rPr lang="en-US" altLang="zh-TW" sz="2000" dirty="0" smtClean="0">
                <a:latin typeface="Adobe 楷体 Std R" pitchFamily="18" charset="-128"/>
                <a:ea typeface="Adobe 楷体 Std R" pitchFamily="18" charset="-128"/>
              </a:rPr>
              <a:t>P36</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340768"/>
            <a:ext cx="8229600" cy="2836912"/>
          </a:xfrm>
        </p:spPr>
        <p:txBody>
          <a:bodyPr>
            <a:normAutofit/>
          </a:bodyPr>
          <a:lstStyle/>
          <a:p>
            <a:pPr>
              <a:buNone/>
            </a:pPr>
            <a:r>
              <a:rPr lang="zh-TW" altLang="en-US" dirty="0" smtClean="0">
                <a:latin typeface="Adobe 楷体 Std R" pitchFamily="18" charset="-128"/>
                <a:ea typeface="Adobe 楷体 Std R" pitchFamily="18" charset="-128"/>
              </a:rPr>
              <a:t>簡單隨機抽樣：母體裡面每一個個體都有相同的機率被抽選成為</a:t>
            </a:r>
            <a:r>
              <a:rPr lang="zh-TW" altLang="en-US" dirty="0" smtClean="0">
                <a:latin typeface="Adobe 楷体 Std R" pitchFamily="18" charset="-128"/>
                <a:ea typeface="Adobe 楷体 Std R" pitchFamily="18" charset="-128"/>
              </a:rPr>
              <a:t>樣本</a:t>
            </a:r>
            <a:endParaRPr lang="en-US" altLang="zh-TW"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例如：調查台北市某個社區內的一千戶居民每個月自來水的平均用量，隨機挑選其中</a:t>
            </a:r>
            <a:r>
              <a:rPr lang="en-US" altLang="zh-TW" dirty="0" smtClean="0">
                <a:latin typeface="Adobe 楷体 Std R" pitchFamily="18" charset="-128"/>
                <a:ea typeface="Adobe 楷体 Std R" pitchFamily="18" charset="-128"/>
              </a:rPr>
              <a:t>10</a:t>
            </a:r>
            <a:r>
              <a:rPr lang="zh-TW" altLang="en-US" dirty="0" smtClean="0">
                <a:latin typeface="Adobe 楷体 Std R" pitchFamily="18" charset="-128"/>
                <a:ea typeface="Adobe 楷体 Std R" pitchFamily="18" charset="-128"/>
              </a:rPr>
              <a:t>戶進行調查</a:t>
            </a:r>
            <a:endParaRPr lang="zh-TW" altLang="en-US" dirty="0">
              <a:latin typeface="Adobe 楷体 Std R" pitchFamily="18" charset="-128"/>
              <a:ea typeface="Adobe 楷体 Std R" pitchFamily="18" charset="-128"/>
            </a:endParaRPr>
          </a:p>
        </p:txBody>
      </p:sp>
      <p:sp>
        <p:nvSpPr>
          <p:cNvPr id="4" name="標題 1"/>
          <p:cNvSpPr txBox="1">
            <a:spLocks/>
          </p:cNvSpPr>
          <p:nvPr/>
        </p:nvSpPr>
        <p:spPr>
          <a:xfrm>
            <a:off x="467544" y="3933056"/>
            <a:ext cx="8229600" cy="638944"/>
          </a:xfrm>
          <a:prstGeom prst="rect">
            <a:avLst/>
          </a:prstGeom>
        </p:spPr>
        <p:txBody>
          <a:bodyPr vert="horz"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28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Excel</a:t>
            </a:r>
            <a:r>
              <a:rPr kumimoji="0" lang="zh-TW" altLang="en-US" sz="28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建立的隨機亂數表</a:t>
            </a:r>
            <a:endParaRPr kumimoji="0" lang="zh-TW" altLang="en-US" sz="28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pic>
        <p:nvPicPr>
          <p:cNvPr id="5" name="Picture 2"/>
          <p:cNvPicPr>
            <a:picLocks noChangeAspect="1" noChangeArrowheads="1"/>
          </p:cNvPicPr>
          <p:nvPr/>
        </p:nvPicPr>
        <p:blipFill>
          <a:blip r:embed="rId2" cstate="print"/>
          <a:stretch>
            <a:fillRect/>
          </a:stretch>
        </p:blipFill>
        <p:spPr bwMode="auto">
          <a:xfrm>
            <a:off x="2915816" y="4509120"/>
            <a:ext cx="3391842" cy="193474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994122"/>
          </a:xfrm>
        </p:spPr>
        <p:txBody>
          <a:bodyPr>
            <a:normAutofit fontScale="90000"/>
          </a:bodyPr>
          <a:lstStyle/>
          <a:p>
            <a:r>
              <a:rPr lang="en-US" altLang="zh-TW" dirty="0" smtClean="0"/>
              <a:t/>
            </a:r>
            <a:br>
              <a:rPr lang="en-US" altLang="zh-TW" dirty="0" smtClean="0"/>
            </a:br>
            <a:r>
              <a:rPr lang="zh-TW" altLang="en-US" dirty="0" smtClean="0">
                <a:latin typeface="Adobe 楷体 Std R" pitchFamily="18" charset="-128"/>
                <a:ea typeface="Adobe 楷体 Std R" pitchFamily="18" charset="-128"/>
              </a:rPr>
              <a:t>簡單隨機</a:t>
            </a:r>
            <a:r>
              <a:rPr lang="zh-TW" altLang="en-US" dirty="0" smtClean="0">
                <a:latin typeface="Adobe 楷体 Std R" pitchFamily="18" charset="-128"/>
                <a:ea typeface="Adobe 楷体 Std R" pitchFamily="18" charset="-128"/>
              </a:rPr>
              <a:t>抽樣</a:t>
            </a:r>
            <a:r>
              <a:rPr lang="en-US" altLang="zh-TW" sz="2200" dirty="0" smtClean="0">
                <a:latin typeface="Adobe 楷体 Std R" pitchFamily="18" charset="-128"/>
                <a:ea typeface="Adobe 楷体 Std R" pitchFamily="18" charset="-128"/>
              </a:rPr>
              <a:t>P36</a:t>
            </a:r>
            <a:r>
              <a:rPr lang="zh-TW" altLang="en-US" sz="2200" dirty="0" smtClean="0"/>
              <a:t/>
            </a:r>
            <a:br>
              <a:rPr lang="zh-TW" altLang="en-US" sz="2200" dirty="0" smtClean="0"/>
            </a:br>
            <a:endParaRPr lang="zh-TW" altLang="en-US" sz="2200" dirty="0"/>
          </a:p>
        </p:txBody>
      </p:sp>
      <p:sp>
        <p:nvSpPr>
          <p:cNvPr id="3" name="內容版面配置區 2"/>
          <p:cNvSpPr>
            <a:spLocks noGrp="1"/>
          </p:cNvSpPr>
          <p:nvPr>
            <p:ph idx="1"/>
          </p:nvPr>
        </p:nvSpPr>
        <p:spPr>
          <a:xfrm>
            <a:off x="323528" y="1600200"/>
            <a:ext cx="8424936" cy="4205064"/>
          </a:xfrm>
        </p:spPr>
        <p:txBody>
          <a:bodyPr>
            <a:noAutofit/>
          </a:bodyPr>
          <a:lstStyle/>
          <a:p>
            <a:pPr>
              <a:buNone/>
            </a:pPr>
            <a:r>
              <a:rPr lang="zh-TW" altLang="en-US" sz="2400" dirty="0" smtClean="0">
                <a:latin typeface="Adobe 楷体 Std R" pitchFamily="18" charset="-128"/>
                <a:ea typeface="Adobe 楷体 Std R" pitchFamily="18" charset="-128"/>
              </a:rPr>
              <a:t>利用隨機數字進行簡單隨機抽樣</a:t>
            </a:r>
          </a:p>
          <a:p>
            <a:pPr>
              <a:buNone/>
            </a:pPr>
            <a:r>
              <a:rPr lang="en-US"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自有</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位新生的班上抽取</a:t>
            </a:r>
            <a:r>
              <a:rPr lang="en-US" altLang="zh-TW" sz="2400" dirty="0" smtClean="0">
                <a:latin typeface="Adobe 楷体 Std R" pitchFamily="18" charset="-128"/>
                <a:ea typeface="Adobe 楷体 Std R" pitchFamily="18" charset="-128"/>
              </a:rPr>
              <a:t>5</a:t>
            </a:r>
            <a:r>
              <a:rPr lang="zh-TW" altLang="en-US" sz="2400" dirty="0" smtClean="0">
                <a:latin typeface="Adobe 楷体 Std R" pitchFamily="18" charset="-128"/>
                <a:ea typeface="Adobe 楷体 Std R" pitchFamily="18" charset="-128"/>
              </a:rPr>
              <a:t>位同學，參加與校長座談</a:t>
            </a:r>
          </a:p>
          <a:p>
            <a:pPr>
              <a:buNone/>
            </a:pPr>
            <a:r>
              <a:rPr lang="en-US"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先將</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位新生自</a:t>
            </a:r>
            <a:r>
              <a:rPr lang="en-US" altLang="zh-TW" sz="2400" dirty="0" smtClean="0">
                <a:latin typeface="Adobe 楷体 Std R" pitchFamily="18" charset="-128"/>
                <a:ea typeface="Adobe 楷体 Std R" pitchFamily="18" charset="-128"/>
              </a:rPr>
              <a:t>1</a:t>
            </a:r>
            <a:r>
              <a:rPr lang="zh-TW" altLang="en-US" sz="2400" dirty="0" smtClean="0">
                <a:latin typeface="Adobe 楷体 Std R" pitchFamily="18" charset="-128"/>
                <a:ea typeface="Adobe 楷体 Std R" pitchFamily="18" charset="-128"/>
              </a:rPr>
              <a:t>至</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編號</a:t>
            </a:r>
          </a:p>
          <a:p>
            <a:pPr>
              <a:buNone/>
            </a:pPr>
            <a:r>
              <a:rPr lang="en-US"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取隨機亂數表中任二列，因有</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位新生，故取連續</a:t>
            </a:r>
            <a:r>
              <a:rPr lang="en-US" altLang="zh-TW" sz="2400" dirty="0" smtClean="0">
                <a:latin typeface="Adobe 楷体 Std R" pitchFamily="18" charset="-128"/>
                <a:ea typeface="Adobe 楷体 Std R" pitchFamily="18" charset="-128"/>
              </a:rPr>
              <a:t>3</a:t>
            </a:r>
            <a:r>
              <a:rPr lang="zh-TW" altLang="en-US" sz="2400" dirty="0" smtClean="0">
                <a:latin typeface="Adobe 楷体 Std R" pitchFamily="18" charset="-128"/>
                <a:ea typeface="Adobe 楷体 Std R" pitchFamily="18" charset="-128"/>
              </a:rPr>
              <a:t>個數</a:t>
            </a:r>
          </a:p>
          <a:p>
            <a:pPr>
              <a:buNone/>
            </a:pPr>
            <a:r>
              <a:rPr lang="zh-TW" altLang="en-US" sz="2400" dirty="0" smtClean="0">
                <a:latin typeface="Adobe 楷体 Std R" pitchFamily="18" charset="-128"/>
                <a:ea typeface="Adobe 楷体 Std R" pitchFamily="18" charset="-128"/>
              </a:rPr>
              <a:t>字代表一組編號</a:t>
            </a:r>
          </a:p>
          <a:p>
            <a:pPr>
              <a:buNone/>
            </a:pPr>
            <a:r>
              <a:rPr lang="en-US"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忽略大於</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的數字，取出前</a:t>
            </a:r>
            <a:r>
              <a:rPr lang="en-US" altLang="zh-TW" sz="2400" dirty="0" smtClean="0">
                <a:latin typeface="Adobe 楷体 Std R" pitchFamily="18" charset="-128"/>
                <a:ea typeface="Adobe 楷体 Std R" pitchFamily="18" charset="-128"/>
              </a:rPr>
              <a:t>5</a:t>
            </a:r>
            <a:r>
              <a:rPr lang="zh-TW" altLang="en-US" sz="2400" dirty="0" smtClean="0">
                <a:latin typeface="Adobe 楷体 Std R" pitchFamily="18" charset="-128"/>
                <a:ea typeface="Adobe 楷体 Std R" pitchFamily="18" charset="-128"/>
              </a:rPr>
              <a:t>個小於或等於</a:t>
            </a:r>
            <a:r>
              <a:rPr lang="en-US" altLang="zh-TW" sz="2400" dirty="0" smtClean="0">
                <a:latin typeface="Adobe 楷体 Std R" pitchFamily="18" charset="-128"/>
                <a:ea typeface="Adobe 楷体 Std R" pitchFamily="18" charset="-128"/>
              </a:rPr>
              <a:t>120</a:t>
            </a:r>
            <a:r>
              <a:rPr lang="zh-TW" altLang="en-US" sz="2400" dirty="0" smtClean="0">
                <a:latin typeface="Adobe 楷体 Std R" pitchFamily="18" charset="-128"/>
                <a:ea typeface="Adobe 楷体 Std R" pitchFamily="18" charset="-128"/>
              </a:rPr>
              <a:t>的數字</a:t>
            </a:r>
          </a:p>
          <a:p>
            <a:pPr>
              <a:buNone/>
            </a:pPr>
            <a:r>
              <a:rPr lang="zh-TW" altLang="en-US" sz="2400" dirty="0" smtClean="0">
                <a:latin typeface="Adobe 楷体 Std R" pitchFamily="18" charset="-128"/>
                <a:ea typeface="Adobe 楷体 Std R" pitchFamily="18" charset="-128"/>
              </a:rPr>
              <a:t>列</a:t>
            </a:r>
            <a:r>
              <a:rPr lang="en-US" altLang="zh-TW" sz="2400" dirty="0" smtClean="0">
                <a:latin typeface="Adobe 楷体 Std R" pitchFamily="18" charset="-128"/>
                <a:ea typeface="Adobe 楷体 Std R" pitchFamily="18" charset="-128"/>
              </a:rPr>
              <a:t>1 051854 388 718 753 003119410 035566 164</a:t>
            </a:r>
          </a:p>
          <a:p>
            <a:pPr>
              <a:buNone/>
            </a:pPr>
            <a:r>
              <a:rPr lang="zh-TW" altLang="en-US" sz="2400" dirty="0" smtClean="0">
                <a:latin typeface="Adobe 楷体 Std R" pitchFamily="18" charset="-128"/>
                <a:ea typeface="Adobe 楷体 Std R" pitchFamily="18" charset="-128"/>
              </a:rPr>
              <a:t>列</a:t>
            </a:r>
            <a:r>
              <a:rPr lang="en-US" altLang="zh-TW" sz="2400" dirty="0" smtClean="0">
                <a:latin typeface="Adobe 楷体 Std R" pitchFamily="18" charset="-128"/>
                <a:ea typeface="Adobe 楷体 Std R" pitchFamily="18" charset="-128"/>
              </a:rPr>
              <a:t>2 879 951 428 278 996 322 803 060092 256 874</a:t>
            </a:r>
          </a:p>
          <a:p>
            <a:pPr>
              <a:buNone/>
            </a:pPr>
            <a:r>
              <a:rPr lang="zh-TW" altLang="en-US" sz="2400" dirty="0" smtClean="0">
                <a:latin typeface="Adobe 楷体 Std R" pitchFamily="18" charset="-128"/>
                <a:ea typeface="Adobe 楷体 Std R" pitchFamily="18" charset="-128"/>
              </a:rPr>
              <a:t>→</a:t>
            </a:r>
            <a:r>
              <a:rPr lang="en-US" altLang="zh-TW" sz="2400" dirty="0" smtClean="0">
                <a:latin typeface="Adobe 楷体 Std R" pitchFamily="18" charset="-128"/>
                <a:ea typeface="Adobe 楷体 Std R" pitchFamily="18" charset="-128"/>
              </a:rPr>
              <a:t>3, 35, 51, 50,</a:t>
            </a:r>
            <a:r>
              <a:rPr lang="zh-TW" altLang="en-US" sz="2400" dirty="0" smtClean="0">
                <a:latin typeface="Adobe 楷体 Std R" pitchFamily="18" charset="-128"/>
                <a:ea typeface="Adobe 楷体 Std R" pitchFamily="18" charset="-128"/>
              </a:rPr>
              <a:t>與</a:t>
            </a:r>
            <a:r>
              <a:rPr lang="en-US" altLang="zh-TW" sz="2400" dirty="0" smtClean="0">
                <a:latin typeface="Adobe 楷体 Std R" pitchFamily="18" charset="-128"/>
                <a:ea typeface="Adobe 楷体 Std R" pitchFamily="18" charset="-128"/>
              </a:rPr>
              <a:t>119</a:t>
            </a:r>
            <a:r>
              <a:rPr lang="zh-TW" altLang="en-US" sz="2400" dirty="0" smtClean="0">
                <a:latin typeface="Adobe 楷体 Std R" pitchFamily="18" charset="-128"/>
                <a:ea typeface="Adobe 楷体 Std R" pitchFamily="18" charset="-128"/>
              </a:rPr>
              <a:t>號參加與校長座談</a:t>
            </a:r>
            <a:endParaRPr lang="zh-TW" altLang="en-US" sz="2400" dirty="0">
              <a:latin typeface="Adobe 楷体 Std R" pitchFamily="18" charset="-128"/>
              <a:ea typeface="Adobe 楷体 Std R" pitchFamily="18"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系統</a:t>
            </a:r>
            <a:r>
              <a:rPr lang="zh-TW" altLang="en-US" dirty="0" smtClean="0">
                <a:latin typeface="Adobe 楷体 Std R" pitchFamily="18" charset="-128"/>
                <a:ea typeface="Adobe 楷体 Std R" pitchFamily="18" charset="-128"/>
              </a:rPr>
              <a:t>抽樣</a:t>
            </a:r>
            <a:r>
              <a:rPr lang="en-US" altLang="zh-TW" sz="2000" dirty="0" smtClean="0">
                <a:latin typeface="Adobe 楷体 Std R" pitchFamily="18" charset="-128"/>
                <a:ea typeface="Adobe 楷体 Std R" pitchFamily="18" charset="-128"/>
              </a:rPr>
              <a:t>P36</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251520" y="1600200"/>
            <a:ext cx="8712968" cy="4686320"/>
          </a:xfrm>
        </p:spPr>
        <p:txBody>
          <a:bodyPr>
            <a:normAutofit/>
          </a:bodyPr>
          <a:lstStyle/>
          <a:p>
            <a:pPr algn="just">
              <a:buNone/>
            </a:pPr>
            <a:r>
              <a:rPr lang="zh-TW" altLang="en-US" dirty="0" smtClean="0">
                <a:latin typeface="Adobe 楷体 Std R" pitchFamily="18" charset="-128"/>
                <a:ea typeface="Adobe 楷体 Std R" pitchFamily="18" charset="-128"/>
              </a:rPr>
              <a:t>系統抽樣：每間隔固定的數選取一個樣本</a:t>
            </a:r>
          </a:p>
          <a:p>
            <a:pPr algn="just">
              <a:buNone/>
            </a:pPr>
            <a:r>
              <a:rPr lang="zh-TW" altLang="en-US" dirty="0" smtClean="0">
                <a:latin typeface="Adobe 楷体 Std R" pitchFamily="18" charset="-128"/>
                <a:ea typeface="Adobe 楷体 Std R" pitchFamily="18" charset="-128"/>
              </a:rPr>
              <a:t>例如：從五百張訂單中抽取十張訂單作為樣本，</a:t>
            </a:r>
          </a:p>
          <a:p>
            <a:pPr algn="just">
              <a:buNone/>
            </a:pPr>
            <a:r>
              <a:rPr lang="zh-TW" altLang="en-US" dirty="0" smtClean="0">
                <a:latin typeface="Adobe 楷体 Std R" pitchFamily="18" charset="-128"/>
                <a:ea typeface="Adobe 楷体 Std R" pitchFamily="18" charset="-128"/>
              </a:rPr>
              <a:t>自第一列隨機抽取一個小於等於</a:t>
            </a:r>
            <a:r>
              <a:rPr lang="en-US" altLang="zh-TW" dirty="0" smtClean="0">
                <a:latin typeface="Adobe 楷体 Std R" pitchFamily="18" charset="-128"/>
                <a:ea typeface="Adobe 楷体 Std R" pitchFamily="18" charset="-128"/>
              </a:rPr>
              <a:t>500</a:t>
            </a:r>
            <a:r>
              <a:rPr lang="zh-TW" altLang="en-US" dirty="0" smtClean="0">
                <a:latin typeface="Adobe 楷体 Std R" pitchFamily="18" charset="-128"/>
                <a:ea typeface="Adobe 楷体 Std R" pitchFamily="18" charset="-128"/>
              </a:rPr>
              <a:t>的數字，</a:t>
            </a:r>
          </a:p>
          <a:p>
            <a:pPr algn="just">
              <a:buNone/>
            </a:pPr>
            <a:r>
              <a:rPr lang="zh-TW" altLang="en-US" dirty="0" smtClean="0">
                <a:latin typeface="Adobe 楷体 Std R" pitchFamily="18" charset="-128"/>
                <a:ea typeface="Adobe 楷体 Std R" pitchFamily="18" charset="-128"/>
              </a:rPr>
              <a:t>第一個選定的樣本是第</a:t>
            </a:r>
            <a:r>
              <a:rPr lang="en-US" altLang="zh-TW" dirty="0" smtClean="0">
                <a:latin typeface="Adobe 楷体 Std R" pitchFamily="18" charset="-128"/>
                <a:ea typeface="Adobe 楷体 Std R" pitchFamily="18" charset="-128"/>
              </a:rPr>
              <a:t>51</a:t>
            </a:r>
            <a:r>
              <a:rPr lang="zh-TW" altLang="en-US" dirty="0" smtClean="0">
                <a:latin typeface="Adobe 楷体 Std R" pitchFamily="18" charset="-128"/>
                <a:ea typeface="Adobe 楷体 Std R" pitchFamily="18" charset="-128"/>
              </a:rPr>
              <a:t>號的訂單，</a:t>
            </a:r>
          </a:p>
          <a:p>
            <a:pPr algn="just">
              <a:buNone/>
            </a:pPr>
            <a:r>
              <a:rPr lang="zh-TW" altLang="en-US" dirty="0" smtClean="0">
                <a:latin typeface="Adobe 楷体 Std R" pitchFamily="18" charset="-128"/>
                <a:ea typeface="Adobe 楷体 Std R" pitchFamily="18" charset="-128"/>
              </a:rPr>
              <a:t>之後每隔五十號</a:t>
            </a:r>
            <a:r>
              <a:rPr lang="en-US" altLang="zh-TW" dirty="0" smtClean="0">
                <a:latin typeface="Adobe 楷体 Std R" pitchFamily="18" charset="-128"/>
                <a:ea typeface="Adobe 楷体 Std R" pitchFamily="18" charset="-128"/>
              </a:rPr>
              <a:t>(500/10)</a:t>
            </a:r>
            <a:r>
              <a:rPr lang="zh-TW" altLang="en-US" dirty="0" smtClean="0">
                <a:latin typeface="Adobe 楷体 Std R" pitchFamily="18" charset="-128"/>
                <a:ea typeface="Adobe 楷体 Std R" pitchFamily="18" charset="-128"/>
              </a:rPr>
              <a:t>選取一個調查樣</a:t>
            </a:r>
          </a:p>
          <a:p>
            <a:pPr algn="just">
              <a:buNone/>
            </a:pPr>
            <a:r>
              <a:rPr lang="zh-TW" altLang="en-US" dirty="0" smtClean="0">
                <a:latin typeface="Adobe 楷体 Std R" pitchFamily="18" charset="-128"/>
                <a:ea typeface="Adobe 楷体 Std R" pitchFamily="18" charset="-128"/>
              </a:rPr>
              <a:t>本，分別為編號</a:t>
            </a:r>
            <a:r>
              <a:rPr lang="en-US" altLang="zh-TW" dirty="0" smtClean="0">
                <a:latin typeface="Adobe 楷体 Std R" pitchFamily="18" charset="-128"/>
                <a:ea typeface="Adobe 楷体 Std R" pitchFamily="18" charset="-128"/>
              </a:rPr>
              <a:t>051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101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151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201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251</a:t>
            </a:r>
            <a:r>
              <a:rPr lang="zh-TW" altLang="en-US" dirty="0" smtClean="0">
                <a:latin typeface="Adobe 楷体 Std R" pitchFamily="18" charset="-128"/>
                <a:ea typeface="Adobe 楷体 Std R" pitchFamily="18" charset="-128"/>
              </a:rPr>
              <a:t>、</a:t>
            </a:r>
          </a:p>
          <a:p>
            <a:pPr algn="just">
              <a:buNone/>
            </a:pPr>
            <a:r>
              <a:rPr lang="en-US" altLang="zh-TW" dirty="0" smtClean="0">
                <a:latin typeface="Adobe 楷体 Std R" pitchFamily="18" charset="-128"/>
                <a:ea typeface="Adobe 楷体 Std R" pitchFamily="18" charset="-128"/>
              </a:rPr>
              <a:t>301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351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401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451</a:t>
            </a:r>
            <a:r>
              <a:rPr lang="zh-TW" altLang="en-US" dirty="0" smtClean="0">
                <a:latin typeface="Adobe 楷体 Std R" pitchFamily="18" charset="-128"/>
                <a:ea typeface="Adobe 楷体 Std R" pitchFamily="18" charset="-128"/>
              </a:rPr>
              <a:t>、</a:t>
            </a:r>
            <a:r>
              <a:rPr lang="en-US" altLang="zh-TW" dirty="0" smtClean="0">
                <a:latin typeface="Adobe 楷体 Std R" pitchFamily="18" charset="-128"/>
                <a:ea typeface="Adobe 楷体 Std R" pitchFamily="18" charset="-128"/>
              </a:rPr>
              <a:t>001</a:t>
            </a:r>
            <a:r>
              <a:rPr lang="zh-TW" altLang="en-US" dirty="0" smtClean="0">
                <a:latin typeface="Adobe 楷体 Std R" pitchFamily="18" charset="-128"/>
                <a:ea typeface="Adobe 楷体 Std R" pitchFamily="18" charset="-128"/>
              </a:rPr>
              <a:t>等十張訂單</a:t>
            </a:r>
            <a:endParaRPr lang="zh-TW" altLang="en-US" dirty="0">
              <a:latin typeface="Adobe 楷体 Std R" pitchFamily="18" charset="-128"/>
              <a:ea typeface="Adobe 楷体 Std R" pitchFamily="1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分層隨機</a:t>
            </a:r>
            <a:r>
              <a:rPr lang="zh-TW" altLang="en-US" dirty="0" smtClean="0">
                <a:latin typeface="Adobe 楷体 Std R" pitchFamily="18" charset="-128"/>
                <a:ea typeface="Adobe 楷体 Std R" pitchFamily="18" charset="-128"/>
              </a:rPr>
              <a:t>抽樣</a:t>
            </a:r>
            <a:r>
              <a:rPr lang="en-US" altLang="zh-TW" sz="2000" dirty="0" smtClean="0">
                <a:latin typeface="Adobe 楷体 Std R" pitchFamily="18" charset="-128"/>
                <a:ea typeface="Adobe 楷体 Std R" pitchFamily="18" charset="-128"/>
              </a:rPr>
              <a:t>P37</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229600" cy="3340968"/>
          </a:xfrm>
        </p:spPr>
        <p:txBody>
          <a:bodyPr>
            <a:normAutofit/>
          </a:bodyPr>
          <a:lstStyle/>
          <a:p>
            <a:pPr>
              <a:buNone/>
            </a:pPr>
            <a:r>
              <a:rPr lang="zh-TW" altLang="en-US" dirty="0" smtClean="0">
                <a:latin typeface="Adobe 楷体 Std R" pitchFamily="18" charset="-128"/>
                <a:ea typeface="Adobe 楷体 Std R" pitchFamily="18" charset="-128"/>
              </a:rPr>
              <a:t>分層隨機抽樣：根據母體之中每一個個體的特性，分成幾種類型，稱為「層」，然後</a:t>
            </a:r>
          </a:p>
          <a:p>
            <a:pPr>
              <a:buNone/>
            </a:pPr>
            <a:r>
              <a:rPr lang="zh-TW" altLang="en-US" dirty="0" smtClean="0">
                <a:latin typeface="Adobe 楷体 Std R" pitchFamily="18" charset="-128"/>
                <a:ea typeface="Adobe 楷体 Std R" pitchFamily="18" charset="-128"/>
              </a:rPr>
              <a:t>  每層再用機率抽樣方式抽取樣本</a:t>
            </a:r>
          </a:p>
          <a:p>
            <a:pPr>
              <a:buNone/>
            </a:pPr>
            <a:r>
              <a:rPr lang="zh-TW" altLang="en-US" dirty="0" smtClean="0">
                <a:latin typeface="Adobe 楷体 Std R" pitchFamily="18" charset="-128"/>
                <a:ea typeface="Adobe 楷体 Std R" pitchFamily="18" charset="-128"/>
              </a:rPr>
              <a:t>例如：估計某個小學全體學生的平均身高，首先根據性別分成男、女兩層，然後每層中各自隨機選取樣本。</a:t>
            </a:r>
            <a:endParaRPr lang="zh-TW" altLang="en-US" dirty="0">
              <a:latin typeface="Adobe 楷体 Std R" pitchFamily="18" charset="-128"/>
              <a:ea typeface="Adobe 楷体 Std R" pitchFamily="1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分層隨機抽樣</a:t>
            </a:r>
            <a:endParaRPr lang="zh-TW" altLang="en-US" dirty="0">
              <a:latin typeface="Adobe 楷体 Std R" pitchFamily="18" charset="-128"/>
              <a:ea typeface="Adobe 楷体 Std R" pitchFamily="18" charset="-128"/>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331640" y="1484784"/>
            <a:ext cx="6552728" cy="3514725"/>
          </a:xfrm>
          <a:prstGeom prst="rect">
            <a:avLst/>
          </a:prstGeom>
          <a:noFill/>
          <a:ln w="9525">
            <a:noFill/>
            <a:miter lim="800000"/>
            <a:headEnd/>
            <a:tailEnd/>
          </a:ln>
        </p:spPr>
      </p:pic>
      <p:sp>
        <p:nvSpPr>
          <p:cNvPr id="5" name="矩形 4"/>
          <p:cNvSpPr/>
          <p:nvPr/>
        </p:nvSpPr>
        <p:spPr>
          <a:xfrm>
            <a:off x="683568" y="5229200"/>
            <a:ext cx="7776864" cy="1015663"/>
          </a:xfrm>
          <a:prstGeom prst="rect">
            <a:avLst/>
          </a:prstGeom>
        </p:spPr>
        <p:txBody>
          <a:bodyPr wrap="square">
            <a:spAutoFit/>
          </a:bodyPr>
          <a:lstStyle/>
          <a:p>
            <a:r>
              <a:rPr lang="zh-TW" altLang="en-US" sz="3000" dirty="0" smtClean="0">
                <a:latin typeface="標楷體" pitchFamily="65" charset="-120"/>
                <a:ea typeface="標楷體" pitchFamily="65" charset="-120"/>
              </a:rPr>
              <a:t>原因：可得各層訊息，而且樣本分配較均勻，提高估計準確度。</a:t>
            </a:r>
            <a:endParaRPr lang="zh-TW" altLang="en-US" sz="3000" dirty="0">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集體</a:t>
            </a:r>
            <a:r>
              <a:rPr lang="zh-TW" altLang="en-US" dirty="0" smtClean="0">
                <a:latin typeface="Adobe 楷体 Std R" pitchFamily="18" charset="-128"/>
                <a:ea typeface="Adobe 楷体 Std R" pitchFamily="18" charset="-128"/>
              </a:rPr>
              <a:t>抽樣</a:t>
            </a:r>
            <a:r>
              <a:rPr lang="en-US" altLang="zh-TW" sz="2000" dirty="0" smtClean="0">
                <a:latin typeface="Adobe 楷体 Std R" pitchFamily="18" charset="-128"/>
                <a:ea typeface="Adobe 楷体 Std R" pitchFamily="18" charset="-128"/>
              </a:rPr>
              <a:t>P37</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435280" cy="4277072"/>
          </a:xfrm>
        </p:spPr>
        <p:txBody>
          <a:bodyPr>
            <a:normAutofit/>
          </a:bodyPr>
          <a:lstStyle/>
          <a:p>
            <a:pPr>
              <a:buNone/>
            </a:pPr>
            <a:r>
              <a:rPr lang="zh-TW" altLang="en-US" dirty="0" smtClean="0">
                <a:latin typeface="Times New Roman" pitchFamily="18" charset="0"/>
                <a:ea typeface="標楷體" pitchFamily="65" charset="-120"/>
                <a:cs typeface="Times New Roman" pitchFamily="18" charset="0"/>
              </a:rPr>
              <a:t>集體抽樣：先將母體區分為許多個不同的集體，然後隨機抽取少數集體當成樣本，中選的集體全部調查</a:t>
            </a:r>
          </a:p>
          <a:p>
            <a:pPr>
              <a:buNone/>
            </a:pPr>
            <a:r>
              <a:rPr lang="zh-TW" altLang="en-US" dirty="0" smtClean="0">
                <a:latin typeface="Times New Roman" pitchFamily="18" charset="0"/>
                <a:ea typeface="標楷體" pitchFamily="65" charset="-120"/>
                <a:cs typeface="Times New Roman" pitchFamily="18" charset="0"/>
              </a:rPr>
              <a:t>例如：某市教育局想瞭三年級數學新教學方法的成效，在該市隨機抽取十個小學當成樣本學校。其中五個小學採用新教學方法，另外五個小學採用因前教學方法。上完一學年後，使用同一份試卷進行測試與比較。</a:t>
            </a:r>
            <a:endParaRPr lang="zh-TW" altLang="en-US" dirty="0">
              <a:latin typeface="Times New Roman" pitchFamily="18" charset="0"/>
              <a:ea typeface="標楷體" pitchFamily="65" charset="-12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Adobe 楷体 Std R" pitchFamily="18" charset="-128"/>
                <a:ea typeface="Adobe 楷体 Std R" pitchFamily="18" charset="-128"/>
              </a:rPr>
              <a:t>2.5 </a:t>
            </a:r>
            <a:r>
              <a:rPr lang="zh-TW" altLang="en-US" dirty="0" smtClean="0">
                <a:latin typeface="Adobe 楷体 Std R" pitchFamily="18" charset="-128"/>
                <a:ea typeface="Adobe 楷体 Std R" pitchFamily="18" charset="-128"/>
              </a:rPr>
              <a:t>抽樣設計的基本</a:t>
            </a:r>
            <a:r>
              <a:rPr lang="zh-TW" altLang="en-US" dirty="0" smtClean="0">
                <a:latin typeface="Adobe 楷体 Std R" pitchFamily="18" charset="-128"/>
                <a:ea typeface="Adobe 楷体 Std R" pitchFamily="18" charset="-128"/>
              </a:rPr>
              <a:t>概念</a:t>
            </a:r>
            <a:r>
              <a:rPr lang="en-US" altLang="zh-TW" sz="2000" dirty="0" smtClean="0">
                <a:latin typeface="Adobe 楷体 Std R" pitchFamily="18" charset="-128"/>
                <a:ea typeface="Adobe 楷体 Std R" pitchFamily="18" charset="-128"/>
              </a:rPr>
              <a:t>P39</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229600" cy="2836912"/>
          </a:xfrm>
        </p:spPr>
        <p:txBody>
          <a:bodyPr>
            <a:normAutofit/>
          </a:bodyPr>
          <a:lstStyle/>
          <a:p>
            <a:pPr>
              <a:buNone/>
            </a:pPr>
            <a:r>
              <a:rPr lang="en-US" altLang="zh-TW" sz="3600" dirty="0" smtClean="0">
                <a:latin typeface="Adobe 楷体 Std R" pitchFamily="18" charset="-128"/>
                <a:ea typeface="Adobe 楷体 Std R" pitchFamily="18" charset="-128"/>
              </a:rPr>
              <a:t>1.</a:t>
            </a:r>
            <a:r>
              <a:rPr lang="zh-TW" altLang="en-US" sz="3600" dirty="0" smtClean="0">
                <a:latin typeface="Adobe 楷体 Std R" pitchFamily="18" charset="-128"/>
                <a:ea typeface="Adobe 楷体 Std R" pitchFamily="18" charset="-128"/>
              </a:rPr>
              <a:t>決定調查的母體</a:t>
            </a:r>
          </a:p>
          <a:p>
            <a:pPr>
              <a:buNone/>
            </a:pPr>
            <a:r>
              <a:rPr lang="en-US" altLang="zh-TW" sz="3600" dirty="0" smtClean="0">
                <a:latin typeface="Adobe 楷体 Std R" pitchFamily="18" charset="-128"/>
                <a:ea typeface="Adobe 楷体 Std R" pitchFamily="18" charset="-128"/>
              </a:rPr>
              <a:t>2.</a:t>
            </a:r>
            <a:r>
              <a:rPr lang="zh-TW" altLang="en-US" sz="3600" dirty="0" smtClean="0">
                <a:latin typeface="Adobe 楷体 Std R" pitchFamily="18" charset="-128"/>
                <a:ea typeface="Adobe 楷体 Std R" pitchFamily="18" charset="-128"/>
              </a:rPr>
              <a:t>從母體中抽取樣本</a:t>
            </a:r>
          </a:p>
          <a:p>
            <a:pPr>
              <a:buNone/>
            </a:pPr>
            <a:r>
              <a:rPr lang="en-US" altLang="zh-TW" sz="3600" dirty="0" smtClean="0">
                <a:latin typeface="Adobe 楷体 Std R" pitchFamily="18" charset="-128"/>
                <a:ea typeface="Adobe 楷体 Std R" pitchFamily="18" charset="-128"/>
              </a:rPr>
              <a:t>3.</a:t>
            </a:r>
            <a:r>
              <a:rPr lang="zh-TW" altLang="en-US" sz="3600" dirty="0" smtClean="0">
                <a:latin typeface="Adobe 楷体 Std R" pitchFamily="18" charset="-128"/>
                <a:ea typeface="Adobe 楷体 Std R" pitchFamily="18" charset="-128"/>
              </a:rPr>
              <a:t>確保樣本能正確的代表母體</a:t>
            </a:r>
          </a:p>
          <a:p>
            <a:pPr>
              <a:buNone/>
            </a:pPr>
            <a:r>
              <a:rPr lang="zh-TW" altLang="en-US" sz="3600" dirty="0" smtClean="0">
                <a:latin typeface="Adobe 楷体 Std R" pitchFamily="18" charset="-128"/>
                <a:ea typeface="Adobe 楷体 Std R" pitchFamily="18" charset="-128"/>
              </a:rPr>
              <a:t>   目標</a:t>
            </a:r>
            <a:r>
              <a:rPr lang="zh-TW" altLang="en-US" sz="3600" dirty="0" smtClean="0">
                <a:latin typeface="Adobe 楷体 Std R" pitchFamily="18" charset="-128"/>
                <a:ea typeface="Adobe 楷体 Std R" pitchFamily="18" charset="-128"/>
              </a:rPr>
              <a:t>：樣本是母體的縮影</a:t>
            </a:r>
            <a:endParaRPr lang="zh-TW" altLang="en-US" sz="3600" dirty="0">
              <a:latin typeface="Adobe 楷体 Std R" pitchFamily="18" charset="-128"/>
              <a:ea typeface="Adobe 楷体 Std R" pitchFamily="1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90662"/>
            <a:ext cx="8229600" cy="850106"/>
          </a:xfrm>
        </p:spPr>
        <p:txBody>
          <a:bodyPr>
            <a:normAutofit/>
          </a:bodyPr>
          <a:lstStyle/>
          <a:p>
            <a:r>
              <a:rPr lang="zh-TW" altLang="en-US" dirty="0" smtClean="0">
                <a:latin typeface="Adobe 楷体 Std R" pitchFamily="18" charset="-128"/>
                <a:ea typeface="Adobe 楷体 Std R" pitchFamily="18" charset="-128"/>
              </a:rPr>
              <a:t>母體參數與樣本統計</a:t>
            </a:r>
            <a:r>
              <a:rPr lang="zh-TW" altLang="en-US" dirty="0" smtClean="0">
                <a:latin typeface="Adobe 楷体 Std R" pitchFamily="18" charset="-128"/>
                <a:ea typeface="Adobe 楷体 Std R" pitchFamily="18" charset="-128"/>
              </a:rPr>
              <a:t>量</a:t>
            </a:r>
            <a:r>
              <a:rPr lang="en-US" altLang="zh-TW" sz="2000" dirty="0" smtClean="0">
                <a:latin typeface="Adobe 楷体 Std R" pitchFamily="18" charset="-128"/>
                <a:ea typeface="Adobe 楷体 Std R" pitchFamily="18" charset="-128"/>
              </a:rPr>
              <a:t>P39</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384176"/>
            <a:ext cx="8229600" cy="1612776"/>
          </a:xfrm>
        </p:spPr>
        <p:txBody>
          <a:bodyPr>
            <a:normAutofit lnSpcReduction="10000"/>
          </a:bodyPr>
          <a:lstStyle/>
          <a:p>
            <a:pPr algn="just">
              <a:buNone/>
            </a:pPr>
            <a:r>
              <a:rPr lang="zh-TW" altLang="en-US" dirty="0" smtClean="0">
                <a:latin typeface="Adobe 楷体 Std R" pitchFamily="18" charset="-128"/>
                <a:ea typeface="Adobe 楷体 Std R" pitchFamily="18" charset="-128"/>
              </a:rPr>
              <a:t>母體參數：描述母體資料的</a:t>
            </a:r>
            <a:r>
              <a:rPr lang="zh-TW" altLang="en-US" dirty="0" smtClean="0">
                <a:latin typeface="Adobe 楷体 Std R" pitchFamily="18" charset="-128"/>
                <a:ea typeface="Adobe 楷体 Std R" pitchFamily="18" charset="-128"/>
              </a:rPr>
              <a:t>數字</a:t>
            </a:r>
            <a:r>
              <a:rPr lang="en-US" altLang="zh-TW" dirty="0" smtClean="0">
                <a:latin typeface="Adobe 楷体 Std R" pitchFamily="18" charset="-128"/>
                <a:ea typeface="Adobe 楷体 Std R" pitchFamily="18" charset="-128"/>
              </a:rPr>
              <a:t>(</a:t>
            </a:r>
            <a:r>
              <a:rPr lang="zh-TW" altLang="en-US" dirty="0" smtClean="0">
                <a:latin typeface="Adobe 楷体 Std R" pitchFamily="18" charset="-128"/>
                <a:ea typeface="Adobe 楷体 Std R" pitchFamily="18" charset="-128"/>
              </a:rPr>
              <a:t>未知</a:t>
            </a:r>
            <a:r>
              <a:rPr lang="en-US" altLang="zh-TW" dirty="0" smtClean="0">
                <a:latin typeface="Adobe 楷体 Std R" pitchFamily="18" charset="-128"/>
                <a:ea typeface="Adobe 楷体 Std R" pitchFamily="18" charset="-128"/>
              </a:rPr>
              <a:t>)</a:t>
            </a:r>
            <a:endParaRPr lang="en-US" altLang="zh-TW" dirty="0" smtClean="0">
              <a:latin typeface="Adobe 楷体 Std R" pitchFamily="18" charset="-128"/>
              <a:ea typeface="Adobe 楷体 Std R" pitchFamily="18" charset="-128"/>
            </a:endParaRPr>
          </a:p>
          <a:p>
            <a:pPr algn="just">
              <a:buNone/>
            </a:pPr>
            <a:r>
              <a:rPr lang="zh-TW" altLang="en-US" dirty="0" smtClean="0">
                <a:latin typeface="Adobe 楷体 Std R" pitchFamily="18" charset="-128"/>
                <a:ea typeface="Adobe 楷体 Std R" pitchFamily="18" charset="-128"/>
              </a:rPr>
              <a:t>樣本</a:t>
            </a:r>
            <a:r>
              <a:rPr lang="zh-TW" altLang="en-US" dirty="0" smtClean="0">
                <a:latin typeface="Adobe 楷体 Std R" pitchFamily="18" charset="-128"/>
                <a:ea typeface="Adobe 楷体 Std R" pitchFamily="18" charset="-128"/>
              </a:rPr>
              <a:t>統計量：描述樣本資料的數字，是</a:t>
            </a:r>
            <a:r>
              <a:rPr lang="zh-TW" altLang="en-US" dirty="0" smtClean="0">
                <a:latin typeface="Adobe 楷体 Std R" pitchFamily="18" charset="-128"/>
                <a:ea typeface="Adobe 楷体 Std R" pitchFamily="18" charset="-128"/>
              </a:rPr>
              <a:t>根據樣本</a:t>
            </a:r>
            <a:r>
              <a:rPr lang="zh-TW" altLang="en-US" dirty="0" smtClean="0">
                <a:latin typeface="Adobe 楷体 Std R" pitchFamily="18" charset="-128"/>
                <a:ea typeface="Adobe 楷体 Std R" pitchFamily="18" charset="-128"/>
              </a:rPr>
              <a:t>資料計算出來的一個</a:t>
            </a:r>
            <a:r>
              <a:rPr lang="zh-TW" altLang="en-US" dirty="0" smtClean="0">
                <a:latin typeface="Adobe 楷体 Std R" pitchFamily="18" charset="-128"/>
                <a:ea typeface="Adobe 楷体 Std R" pitchFamily="18" charset="-128"/>
              </a:rPr>
              <a:t>值</a:t>
            </a:r>
            <a:r>
              <a:rPr lang="en-US" altLang="zh-TW" dirty="0" smtClean="0">
                <a:latin typeface="Adobe 楷体 Std R" pitchFamily="18" charset="-128"/>
                <a:ea typeface="Adobe 楷体 Std R" pitchFamily="18" charset="-128"/>
              </a:rPr>
              <a:t>(</a:t>
            </a:r>
            <a:r>
              <a:rPr lang="zh-TW" altLang="en-US" dirty="0" smtClean="0">
                <a:latin typeface="Adobe 楷体 Std R" pitchFamily="18" charset="-128"/>
                <a:ea typeface="Adobe 楷体 Std R" pitchFamily="18" charset="-128"/>
              </a:rPr>
              <a:t>已知</a:t>
            </a:r>
            <a:r>
              <a:rPr lang="en-US" altLang="zh-TW" dirty="0" smtClean="0">
                <a:latin typeface="Adobe 楷体 Std R" pitchFamily="18" charset="-128"/>
                <a:ea typeface="Adobe 楷体 Std R" pitchFamily="18" charset="-128"/>
              </a:rPr>
              <a:t>)</a:t>
            </a:r>
            <a:endParaRPr lang="zh-TW" altLang="en-US" dirty="0">
              <a:latin typeface="Adobe 楷体 Std R" pitchFamily="18" charset="-128"/>
              <a:ea typeface="Adobe 楷体 Std R" pitchFamily="18" charset="-128"/>
            </a:endParaRPr>
          </a:p>
        </p:txBody>
      </p:sp>
      <p:sp>
        <p:nvSpPr>
          <p:cNvPr id="4" name="標題 1"/>
          <p:cNvSpPr txBox="1">
            <a:spLocks/>
          </p:cNvSpPr>
          <p:nvPr/>
        </p:nvSpPr>
        <p:spPr>
          <a:xfrm>
            <a:off x="518864" y="2996952"/>
            <a:ext cx="8229600" cy="576396"/>
          </a:xfrm>
          <a:prstGeom prst="rect">
            <a:avLst/>
          </a:prstGeom>
        </p:spPr>
        <p:txBody>
          <a:bodyPr vert="horz"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母體參數</a:t>
            </a:r>
            <a:r>
              <a:rPr kumimoji="0" lang="en-US" altLang="zh-TW" sz="32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VS </a:t>
            </a:r>
            <a:r>
              <a:rPr kumimoji="0" lang="zh-TW" altLang="en-US" sz="32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樣本統計量</a:t>
            </a:r>
            <a:endParaRPr kumimoji="0" lang="zh-TW" altLang="en-US" sz="32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pic>
        <p:nvPicPr>
          <p:cNvPr id="5" name="Picture 2"/>
          <p:cNvPicPr>
            <a:picLocks noChangeAspect="1" noChangeArrowheads="1"/>
          </p:cNvPicPr>
          <p:nvPr/>
        </p:nvPicPr>
        <p:blipFill>
          <a:blip r:embed="rId2" cstate="print"/>
          <a:stretch>
            <a:fillRect/>
          </a:stretch>
        </p:blipFill>
        <p:spPr bwMode="auto">
          <a:xfrm>
            <a:off x="2843808" y="3645024"/>
            <a:ext cx="3456384" cy="2808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Adobe 楷体 Std R" pitchFamily="18" charset="-128"/>
                <a:ea typeface="Adobe 楷体 Std R" pitchFamily="18" charset="-128"/>
              </a:rPr>
              <a:t>例子：臺大學生有汽車</a:t>
            </a:r>
            <a:r>
              <a:rPr lang="zh-TW" altLang="en-US" sz="3200" dirty="0" smtClean="0">
                <a:latin typeface="Adobe 楷体 Std R" pitchFamily="18" charset="-128"/>
                <a:ea typeface="Adobe 楷体 Std R" pitchFamily="18" charset="-128"/>
              </a:rPr>
              <a:t>駕駛執照</a:t>
            </a:r>
            <a:r>
              <a:rPr lang="en-US" altLang="zh-TW" sz="2000" dirty="0" smtClean="0">
                <a:latin typeface="Adobe 楷体 Std R" pitchFamily="18" charset="-128"/>
                <a:ea typeface="Adobe 楷体 Std R" pitchFamily="18" charset="-128"/>
              </a:rPr>
              <a:t>P39</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251520" y="1600200"/>
            <a:ext cx="8435280" cy="1684784"/>
          </a:xfrm>
        </p:spPr>
        <p:txBody>
          <a:bodyPr>
            <a:normAutofit/>
          </a:bodyPr>
          <a:lstStyle/>
          <a:p>
            <a:pPr algn="just">
              <a:buNone/>
            </a:pPr>
            <a:r>
              <a:rPr lang="zh-TW" altLang="en-US" sz="2800" dirty="0" smtClean="0">
                <a:latin typeface="Times New Roman" pitchFamily="18" charset="0"/>
                <a:ea typeface="標楷體" pitchFamily="65" charset="-120"/>
                <a:cs typeface="Times New Roman" pitchFamily="18" charset="0"/>
              </a:rPr>
              <a:t>母體參數：臺灣大學學生有汽車駕駛執照者的比例</a:t>
            </a:r>
          </a:p>
          <a:p>
            <a:pPr algn="just">
              <a:buNone/>
            </a:pPr>
            <a:r>
              <a:rPr lang="zh-TW" altLang="en-US" sz="2800" dirty="0" smtClean="0">
                <a:latin typeface="Times New Roman" pitchFamily="18" charset="0"/>
                <a:ea typeface="標楷體" pitchFamily="65" charset="-120"/>
                <a:cs typeface="Times New Roman" pitchFamily="18" charset="0"/>
              </a:rPr>
              <a:t>樣本統計量：抽取</a:t>
            </a:r>
            <a:r>
              <a:rPr lang="en-US" altLang="zh-TW" sz="2800" dirty="0" smtClean="0">
                <a:latin typeface="Times New Roman" pitchFamily="18" charset="0"/>
                <a:ea typeface="標楷體" pitchFamily="65" charset="-120"/>
                <a:cs typeface="Times New Roman" pitchFamily="18" charset="0"/>
              </a:rPr>
              <a:t>1000</a:t>
            </a:r>
            <a:r>
              <a:rPr lang="zh-TW" altLang="en-US" sz="2800" dirty="0" smtClean="0">
                <a:latin typeface="Times New Roman" pitchFamily="18" charset="0"/>
                <a:ea typeface="標楷體" pitchFamily="65" charset="-120"/>
                <a:cs typeface="Times New Roman" pitchFamily="18" charset="0"/>
              </a:rPr>
              <a:t>人的樣本中，有</a:t>
            </a:r>
            <a:r>
              <a:rPr lang="en-US" altLang="zh-TW" sz="2800" dirty="0" smtClean="0">
                <a:latin typeface="Times New Roman" pitchFamily="18" charset="0"/>
                <a:ea typeface="標楷體" pitchFamily="65" charset="-120"/>
                <a:cs typeface="Times New Roman" pitchFamily="18" charset="0"/>
              </a:rPr>
              <a:t>580</a:t>
            </a:r>
            <a:r>
              <a:rPr lang="zh-TW" altLang="en-US" sz="2800" dirty="0" smtClean="0">
                <a:latin typeface="Times New Roman" pitchFamily="18" charset="0"/>
                <a:ea typeface="標楷體" pitchFamily="65" charset="-120"/>
                <a:cs typeface="Times New Roman" pitchFamily="18" charset="0"/>
              </a:rPr>
              <a:t>人有汽車駕駛執照，由樣本估計出來的值為</a:t>
            </a:r>
            <a:r>
              <a:rPr lang="en-US" altLang="zh-TW" sz="2800" dirty="0" smtClean="0">
                <a:latin typeface="Times New Roman" pitchFamily="18" charset="0"/>
                <a:ea typeface="標楷體" pitchFamily="65" charset="-120"/>
                <a:cs typeface="Times New Roman" pitchFamily="18" charset="0"/>
              </a:rPr>
              <a:t>58</a:t>
            </a:r>
            <a:r>
              <a:rPr lang="zh-TW" altLang="en-US" sz="2800" dirty="0" smtClean="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p:txBody>
      </p:sp>
      <p:sp>
        <p:nvSpPr>
          <p:cNvPr id="4" name="標題 1"/>
          <p:cNvSpPr txBox="1">
            <a:spLocks/>
          </p:cNvSpPr>
          <p:nvPr/>
        </p:nvSpPr>
        <p:spPr>
          <a:xfrm>
            <a:off x="457200" y="3370982"/>
            <a:ext cx="8229600" cy="706090"/>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例子：臺大學生的上網時間</a:t>
            </a:r>
            <a:r>
              <a:rPr kumimoji="0" lang="en-US" altLang="zh-TW" sz="20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P40</a:t>
            </a:r>
            <a:endParaRPr kumimoji="0" lang="zh-TW" altLang="en-US" sz="20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sp>
        <p:nvSpPr>
          <p:cNvPr id="5" name="內容版面配置區 2"/>
          <p:cNvSpPr txBox="1">
            <a:spLocks/>
          </p:cNvSpPr>
          <p:nvPr/>
        </p:nvSpPr>
        <p:spPr>
          <a:xfrm>
            <a:off x="385192" y="4293096"/>
            <a:ext cx="8507288" cy="1440160"/>
          </a:xfrm>
          <a:prstGeom prst="rect">
            <a:avLst/>
          </a:prstGeom>
        </p:spPr>
        <p:txBody>
          <a:bodyPr vert="horz"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母體參數：臺灣大學的學生每週平均上網時間</a:t>
            </a:r>
            <a:endPar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endParaRPr>
          </a:p>
          <a:p>
            <a:pPr marL="342900" marR="0" lvl="0" indent="-342900" algn="just"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樣本統計量：抽取</a:t>
            </a:r>
            <a:r>
              <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1000</a:t>
            </a: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人的樣本中，每週平均上網時間是</a:t>
            </a:r>
            <a:r>
              <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24.3</a:t>
            </a: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小時，由樣本估計出來的值為</a:t>
            </a:r>
            <a:r>
              <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24.3</a:t>
            </a: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小時</a:t>
            </a:r>
            <a:endParaRPr kumimoji="0" lang="zh-TW" altLang="en-US" sz="2800" b="0" i="0" u="none" strike="noStrike" kern="1200" cap="none" spc="0" normalizeH="0" baseline="0" noProof="0" dirty="0">
              <a:ln>
                <a:noFill/>
              </a:ln>
              <a:solidFill>
                <a:schemeClr val="tx1"/>
              </a:solidFill>
              <a:effectLst/>
              <a:uLnTx/>
              <a:uFillTx/>
              <a:latin typeface="Adobe 楷体 Std R" pitchFamily="18" charset="-128"/>
              <a:ea typeface="Adobe 楷体 Std R" pitchFamily="18"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rtlCol="0" anchor="ctr">
            <a:normAutofit/>
          </a:bodyPr>
          <a:lstStyle/>
          <a:p>
            <a:r>
              <a:rPr lang="en-US" altLang="zh-TW" sz="4200" dirty="0" smtClean="0">
                <a:latin typeface="Adobe 楷体 Std R" pitchFamily="18" charset="-128"/>
                <a:ea typeface="Adobe 楷体 Std R" pitchFamily="18" charset="-128"/>
              </a:rPr>
              <a:t>2.6</a:t>
            </a:r>
            <a:r>
              <a:rPr lang="zh-TW" altLang="en-US" sz="4200" dirty="0" smtClean="0">
                <a:latin typeface="Adobe 楷体 Std R" pitchFamily="18" charset="-128"/>
                <a:ea typeface="Adobe 楷体 Std R" pitchFamily="18" charset="-128"/>
              </a:rPr>
              <a:t>樣本提供的資訊</a:t>
            </a:r>
            <a:r>
              <a:rPr lang="en-US" altLang="zh-TW" sz="4200" dirty="0" smtClean="0">
                <a:latin typeface="Adobe 楷体 Std R" pitchFamily="18" charset="-128"/>
                <a:ea typeface="Adobe 楷体 Std R" pitchFamily="18" charset="-128"/>
              </a:rPr>
              <a:t>-</a:t>
            </a:r>
            <a:r>
              <a:rPr lang="zh-TW" altLang="en-US" sz="4200" dirty="0" smtClean="0">
                <a:latin typeface="Adobe 楷体 Std R" pitchFamily="18" charset="-128"/>
                <a:ea typeface="Adobe 楷体 Std R" pitchFamily="18" charset="-128"/>
              </a:rPr>
              <a:t>母體的</a:t>
            </a:r>
            <a:r>
              <a:rPr lang="zh-TW" altLang="en-US" sz="4200" dirty="0" smtClean="0">
                <a:latin typeface="Adobe 楷体 Std R" pitchFamily="18" charset="-128"/>
                <a:ea typeface="Adobe 楷体 Std R" pitchFamily="18" charset="-128"/>
              </a:rPr>
              <a:t>縮影</a:t>
            </a:r>
            <a:r>
              <a:rPr lang="en-US" altLang="zh-TW" sz="2200" dirty="0" smtClean="0">
                <a:latin typeface="Adobe 楷体 Std R" pitchFamily="18" charset="-128"/>
                <a:ea typeface="Adobe 楷体 Std R" pitchFamily="18" charset="-128"/>
              </a:rPr>
              <a:t>P40</a:t>
            </a:r>
            <a:endParaRPr lang="zh-TW" altLang="en-US" sz="2200" dirty="0" smtClean="0">
              <a:latin typeface="Adobe 楷体 Std R" pitchFamily="18" charset="-128"/>
              <a:ea typeface="Adobe 楷体 Std R" pitchFamily="18" charset="-128"/>
            </a:endParaRPr>
          </a:p>
        </p:txBody>
      </p:sp>
      <p:sp>
        <p:nvSpPr>
          <p:cNvPr id="6" name="標題 1"/>
          <p:cNvSpPr txBox="1">
            <a:spLocks/>
          </p:cNvSpPr>
          <p:nvPr/>
        </p:nvSpPr>
        <p:spPr>
          <a:xfrm>
            <a:off x="457200" y="1628800"/>
            <a:ext cx="8229600" cy="1143000"/>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chemeClr val="tx2"/>
                </a:solidFill>
                <a:effectLst/>
                <a:uLnTx/>
                <a:uFillTx/>
                <a:latin typeface="標楷體" pitchFamily="65" charset="-120"/>
                <a:ea typeface="標楷體" pitchFamily="65" charset="-120"/>
                <a:cs typeface="+mj-cs"/>
              </a:rPr>
              <a:t>偏差與變異性</a:t>
            </a:r>
            <a:endParaRPr kumimoji="0" lang="zh-TW" altLang="en-US" sz="4400" b="0" i="0" u="none" strike="noStrike" kern="1200" cap="none" spc="0" normalizeH="0" baseline="0" noProof="0" dirty="0">
              <a:ln>
                <a:noFill/>
              </a:ln>
              <a:solidFill>
                <a:schemeClr val="tx2"/>
              </a:solidFill>
              <a:effectLst/>
              <a:uLnTx/>
              <a:uFillTx/>
              <a:latin typeface="標楷體" pitchFamily="65" charset="-120"/>
              <a:ea typeface="標楷體" pitchFamily="65" charset="-120"/>
              <a:cs typeface="+mj-cs"/>
            </a:endParaRPr>
          </a:p>
        </p:txBody>
      </p:sp>
      <p:sp>
        <p:nvSpPr>
          <p:cNvPr id="7" name="內容版面配置區 2"/>
          <p:cNvSpPr>
            <a:spLocks noGrp="1"/>
          </p:cNvSpPr>
          <p:nvPr>
            <p:ph idx="1"/>
          </p:nvPr>
        </p:nvSpPr>
        <p:spPr>
          <a:xfrm>
            <a:off x="457200" y="2954362"/>
            <a:ext cx="8229600" cy="2980928"/>
          </a:xfrm>
        </p:spPr>
        <p:txBody>
          <a:bodyPr/>
          <a:lstStyle/>
          <a:p>
            <a:pPr>
              <a:buNone/>
            </a:pPr>
            <a:r>
              <a:rPr lang="zh-TW" altLang="en-US" dirty="0" smtClean="0">
                <a:latin typeface="Adobe 楷体 Std R" pitchFamily="18" charset="-128"/>
                <a:ea typeface="Adobe 楷体 Std R" pitchFamily="18" charset="-128"/>
              </a:rPr>
              <a:t>偏差：當我們取得很多套樣本時，樣本統計量會朝同一方向偏離母體</a:t>
            </a:r>
            <a:r>
              <a:rPr lang="zh-TW" altLang="en-US" dirty="0" smtClean="0">
                <a:latin typeface="Adobe 楷体 Std R" pitchFamily="18" charset="-128"/>
                <a:ea typeface="Adobe 楷体 Std R" pitchFamily="18" charset="-128"/>
              </a:rPr>
              <a:t>參數</a:t>
            </a:r>
            <a:endParaRPr lang="zh-TW" altLang="en-US" dirty="0" smtClean="0">
              <a:latin typeface="Adobe 楷体 Std R" pitchFamily="18" charset="-128"/>
              <a:ea typeface="Adobe 楷体 Std R" pitchFamily="18" charset="-128"/>
            </a:endParaRPr>
          </a:p>
          <a:p>
            <a:pPr>
              <a:buNone/>
            </a:pPr>
            <a:endParaRPr lang="en-US" altLang="zh-TW"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變異性：當我們取得很多套樣本時，樣本統計量的值散開程度的</a:t>
            </a:r>
            <a:r>
              <a:rPr lang="zh-TW" altLang="en-US" dirty="0" smtClean="0">
                <a:latin typeface="Adobe 楷体 Std R" pitchFamily="18" charset="-128"/>
                <a:ea typeface="Adobe 楷体 Std R" pitchFamily="18" charset="-128"/>
              </a:rPr>
              <a:t>大小</a:t>
            </a:r>
            <a:endParaRPr lang="zh-TW" altLang="en-US" dirty="0">
              <a:latin typeface="Adobe 楷体 Std R" pitchFamily="18" charset="-128"/>
              <a:ea typeface="Adobe 楷体 Std R" pitchFamily="18"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354162"/>
          </a:xfrm>
        </p:spPr>
        <p:txBody>
          <a:bodyPr>
            <a:normAutofit fontScale="90000"/>
          </a:bodyPr>
          <a:lstStyle/>
          <a:p>
            <a:r>
              <a:rPr lang="zh-TW" altLang="en-US" sz="4800" b="1" dirty="0" smtClean="0">
                <a:solidFill>
                  <a:schemeClr val="tx1"/>
                </a:solidFill>
                <a:latin typeface="Adobe 楷体 Std R" pitchFamily="18" charset="-128"/>
                <a:ea typeface="Adobe 楷体 Std R" pitchFamily="18" charset="-128"/>
              </a:rPr>
              <a:t>第壹部：數據來源</a:t>
            </a:r>
            <a:r>
              <a:rPr lang="en-US" altLang="zh-TW" sz="4800" b="1" dirty="0" smtClean="0">
                <a:solidFill>
                  <a:schemeClr val="tx1"/>
                </a:solidFill>
                <a:latin typeface="Adobe 楷体 Std R" pitchFamily="18" charset="-128"/>
                <a:ea typeface="Adobe 楷体 Std R" pitchFamily="18" charset="-128"/>
              </a:rPr>
              <a:t/>
            </a:r>
            <a:br>
              <a:rPr lang="en-US" altLang="zh-TW" sz="4800" b="1" dirty="0" smtClean="0">
                <a:solidFill>
                  <a:schemeClr val="tx1"/>
                </a:solidFill>
                <a:latin typeface="Adobe 楷体 Std R" pitchFamily="18" charset="-128"/>
                <a:ea typeface="Adobe 楷体 Std R" pitchFamily="18" charset="-128"/>
              </a:rPr>
            </a:br>
            <a:r>
              <a:rPr lang="zh-TW" altLang="en-US" sz="4800" dirty="0" smtClean="0">
                <a:latin typeface="Adobe 楷体 Std R" pitchFamily="18" charset="-128"/>
                <a:ea typeface="Adobe 楷体 Std R" pitchFamily="18" charset="-128"/>
              </a:rPr>
              <a:t>第二章：抽樣資料</a:t>
            </a:r>
            <a:endParaRPr lang="zh-TW" altLang="en-US" sz="48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67544" y="2492896"/>
            <a:ext cx="8229600" cy="3124944"/>
          </a:xfrm>
        </p:spPr>
        <p:txBody>
          <a:bodyPr/>
          <a:lstStyle/>
          <a:p>
            <a:pPr>
              <a:buNone/>
            </a:pPr>
            <a:r>
              <a:rPr lang="en-US" altLang="zh-TW" dirty="0" smtClean="0">
                <a:latin typeface="Adobe 楷体 Std R" pitchFamily="18" charset="-128"/>
                <a:ea typeface="Adobe 楷体 Std R" pitchFamily="18" charset="-128"/>
              </a:rPr>
              <a:t>2.1 </a:t>
            </a:r>
            <a:r>
              <a:rPr lang="zh-TW" altLang="en-US" dirty="0" smtClean="0">
                <a:latin typeface="Adobe 楷体 Std R" pitchFamily="18" charset="-128"/>
                <a:ea typeface="Adobe 楷体 Std R" pitchFamily="18" charset="-128"/>
              </a:rPr>
              <a:t>導讀 </a:t>
            </a:r>
            <a:r>
              <a:rPr lang="en-US" altLang="zh-TW" sz="2000" dirty="0" smtClean="0">
                <a:latin typeface="Adobe 楷体 Std R" pitchFamily="18" charset="-128"/>
                <a:ea typeface="Adobe 楷体 Std R" pitchFamily="18" charset="-128"/>
              </a:rPr>
              <a:t>P33</a:t>
            </a:r>
          </a:p>
          <a:p>
            <a:pPr marL="0" indent="0" algn="just">
              <a:buNone/>
            </a:pPr>
            <a:r>
              <a:rPr lang="zh-TW" altLang="en-US" sz="2800" dirty="0" smtClean="0">
                <a:latin typeface="Adobe 楷体 Std R" pitchFamily="18" charset="-128"/>
                <a:ea typeface="Adobe 楷体 Std R" pitchFamily="18" charset="-128"/>
              </a:rPr>
              <a:t>在現實生活中，研究單位或研究者常受限於資金或是時間等等因素，而無法對全體研究對象進行調查，因此常需藉由抽樣的方是由全體研究對象中取得能代表全體研究對象的部分資料，即為樣本。此時的「全體研究對象」即為母體。</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例子：槍手打靶</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229600" cy="2404864"/>
          </a:xfrm>
        </p:spPr>
        <p:txBody>
          <a:bodyPr/>
          <a:lstStyle/>
          <a:p>
            <a:pPr>
              <a:buNone/>
            </a:pPr>
            <a:r>
              <a:rPr lang="zh-TW" altLang="en-US" dirty="0" smtClean="0">
                <a:latin typeface="Adobe 楷体 Std R" pitchFamily="18" charset="-128"/>
                <a:ea typeface="Adobe 楷体 Std R" pitchFamily="18" charset="-128"/>
              </a:rPr>
              <a:t>母體參數：靶上的</a:t>
            </a:r>
            <a:r>
              <a:rPr lang="zh-TW" altLang="en-US" dirty="0" smtClean="0">
                <a:latin typeface="Adobe 楷体 Std R" pitchFamily="18" charset="-128"/>
                <a:ea typeface="Adobe 楷体 Std R" pitchFamily="18" charset="-128"/>
              </a:rPr>
              <a:t>中心</a:t>
            </a: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樣本統計量：發射的</a:t>
            </a:r>
            <a:r>
              <a:rPr lang="zh-TW" altLang="en-US" dirty="0" smtClean="0">
                <a:latin typeface="Adobe 楷体 Std R" pitchFamily="18" charset="-128"/>
                <a:ea typeface="Adobe 楷体 Std R" pitchFamily="18" charset="-128"/>
              </a:rPr>
              <a:t>子彈</a:t>
            </a: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偏差：發射的子彈都往同一個方向偏離靶</a:t>
            </a:r>
            <a:r>
              <a:rPr lang="zh-TW" altLang="en-US" dirty="0" smtClean="0">
                <a:latin typeface="Adobe 楷体 Std R" pitchFamily="18" charset="-128"/>
                <a:ea typeface="Adobe 楷体 Std R" pitchFamily="18" charset="-128"/>
              </a:rPr>
              <a:t>心</a:t>
            </a: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變異性：發射的子彈在靶上分散的程度</a:t>
            </a:r>
            <a:endParaRPr lang="zh-TW" altLang="en-US" dirty="0">
              <a:latin typeface="Adobe 楷体 Std R" pitchFamily="18" charset="-128"/>
              <a:ea typeface="Adobe 楷体 Std R" pitchFamily="18"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偏差</a:t>
            </a:r>
            <a:r>
              <a:rPr lang="en-US" altLang="zh-TW" dirty="0" smtClean="0">
                <a:latin typeface="Adobe 楷体 Std R" pitchFamily="18" charset="-128"/>
                <a:ea typeface="Adobe 楷体 Std R" pitchFamily="18" charset="-128"/>
              </a:rPr>
              <a:t>VS </a:t>
            </a:r>
            <a:r>
              <a:rPr lang="zh-TW" altLang="en-US" dirty="0" smtClean="0">
                <a:latin typeface="Adobe 楷体 Std R" pitchFamily="18" charset="-128"/>
                <a:ea typeface="Adobe 楷体 Std R" pitchFamily="18" charset="-128"/>
              </a:rPr>
              <a:t>變異性</a:t>
            </a:r>
            <a:endParaRPr lang="zh-TW" altLang="en-US" dirty="0">
              <a:latin typeface="Adobe 楷体 Std R" pitchFamily="18" charset="-128"/>
              <a:ea typeface="Adobe 楷体 Std R" pitchFamily="18" charset="-128"/>
            </a:endParaRPr>
          </a:p>
        </p:txBody>
      </p:sp>
      <p:pic>
        <p:nvPicPr>
          <p:cNvPr id="7170" name="Picture 2"/>
          <p:cNvPicPr>
            <a:picLocks noGrp="1" noChangeAspect="1" noChangeArrowheads="1"/>
          </p:cNvPicPr>
          <p:nvPr>
            <p:ph idx="1"/>
          </p:nvPr>
        </p:nvPicPr>
        <p:blipFill>
          <a:blip r:embed="rId2" cstate="print"/>
          <a:stretch>
            <a:fillRect/>
          </a:stretch>
        </p:blipFill>
        <p:spPr bwMode="auto">
          <a:xfrm>
            <a:off x="953900" y="1600200"/>
            <a:ext cx="7236199" cy="4686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抽樣誤差</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229600" cy="3773016"/>
          </a:xfrm>
        </p:spPr>
        <p:txBody>
          <a:bodyPr/>
          <a:lstStyle/>
          <a:p>
            <a:pPr>
              <a:buNone/>
            </a:pPr>
            <a:r>
              <a:rPr lang="zh-TW" altLang="en-US" dirty="0" smtClean="0">
                <a:latin typeface="Adobe 楷体 Std R" pitchFamily="18" charset="-128"/>
                <a:ea typeface="Adobe 楷体 Std R" pitchFamily="18" charset="-128"/>
              </a:rPr>
              <a:t>抽樣誤差：母體參數跟樣本統計量的差距，</a:t>
            </a:r>
          </a:p>
          <a:p>
            <a:pPr>
              <a:buNone/>
            </a:pPr>
            <a:r>
              <a:rPr lang="zh-TW" altLang="en-US" dirty="0" smtClean="0">
                <a:latin typeface="Adobe 楷体 Std R" pitchFamily="18" charset="-128"/>
                <a:ea typeface="Adobe 楷体 Std R" pitchFamily="18" charset="-128"/>
              </a:rPr>
              <a:t>包括系統誤差和隨機誤差</a:t>
            </a:r>
          </a:p>
          <a:p>
            <a:pPr>
              <a:buNone/>
            </a:pPr>
            <a:endParaRPr lang="en-US" altLang="zh-TW"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系統誤差：導致樣本統計量有所偏差</a:t>
            </a:r>
          </a:p>
          <a:p>
            <a:pPr>
              <a:buNone/>
            </a:pPr>
            <a:endParaRPr lang="en-US" altLang="zh-TW"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隨機誤差：造成樣本統計量分散</a:t>
            </a:r>
            <a:endParaRPr lang="zh-TW" altLang="en-US" dirty="0">
              <a:latin typeface="Adobe 楷体 Std R" pitchFamily="18" charset="-128"/>
              <a:ea typeface="Adobe 楷体 Std R" pitchFamily="18"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抽樣誤差</a:t>
            </a:r>
            <a:endParaRPr lang="zh-TW" altLang="en-US" dirty="0">
              <a:latin typeface="Adobe 楷体 Std R" pitchFamily="18" charset="-128"/>
              <a:ea typeface="Adobe 楷体 Std R" pitchFamily="18" charset="-128"/>
            </a:endParaRPr>
          </a:p>
        </p:txBody>
      </p:sp>
      <p:pic>
        <p:nvPicPr>
          <p:cNvPr id="8194" name="Picture 2"/>
          <p:cNvPicPr>
            <a:picLocks noGrp="1" noChangeAspect="1" noChangeArrowheads="1"/>
          </p:cNvPicPr>
          <p:nvPr>
            <p:ph idx="1"/>
          </p:nvPr>
        </p:nvPicPr>
        <p:blipFill>
          <a:blip r:embed="rId2" cstate="print"/>
          <a:stretch>
            <a:fillRect/>
          </a:stretch>
        </p:blipFill>
        <p:spPr bwMode="auto">
          <a:xfrm>
            <a:off x="689935" y="1600200"/>
            <a:ext cx="7764130" cy="4686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042792" cy="1143000"/>
          </a:xfrm>
        </p:spPr>
        <p:txBody>
          <a:bodyPr>
            <a:normAutofit fontScale="90000"/>
          </a:bodyPr>
          <a:lstStyle/>
          <a:p>
            <a:r>
              <a:rPr lang="zh-TW" altLang="en-US" dirty="0" smtClean="0">
                <a:latin typeface="Adobe 楷体 Std R" pitchFamily="18" charset="-128"/>
                <a:ea typeface="Adobe 楷体 Std R" pitchFamily="18" charset="-128"/>
              </a:rPr>
              <a:t>偏差大變異性小</a:t>
            </a:r>
            <a:endParaRPr lang="zh-TW" altLang="en-US" dirty="0">
              <a:latin typeface="Adobe 楷体 Std R" pitchFamily="18" charset="-128"/>
              <a:ea typeface="Adobe 楷体 Std R" pitchFamily="18" charset="-128"/>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1547663" y="1484784"/>
            <a:ext cx="1800000" cy="1800200"/>
          </a:xfrm>
          <a:prstGeom prst="rect">
            <a:avLst/>
          </a:prstGeom>
          <a:noFill/>
          <a:ln w="9525">
            <a:noFill/>
            <a:miter lim="800000"/>
            <a:headEnd/>
            <a:tailEnd/>
          </a:ln>
        </p:spPr>
      </p:pic>
      <p:sp>
        <p:nvSpPr>
          <p:cNvPr id="4" name="標題 1"/>
          <p:cNvSpPr txBox="1">
            <a:spLocks/>
          </p:cNvSpPr>
          <p:nvPr/>
        </p:nvSpPr>
        <p:spPr>
          <a:xfrm>
            <a:off x="5148064" y="332656"/>
            <a:ext cx="3754760" cy="1143000"/>
          </a:xfrm>
          <a:prstGeom prst="rect">
            <a:avLst/>
          </a:prstGeom>
        </p:spPr>
        <p:txBody>
          <a:bodyPr vert="horz"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chemeClr val="tx2"/>
                </a:solidFill>
                <a:effectLst/>
                <a:uLnTx/>
                <a:uFillTx/>
                <a:latin typeface="Adobe 楷体 Std R" pitchFamily="18" charset="-128"/>
                <a:ea typeface="Adobe 楷体 Std R" pitchFamily="18" charset="-128"/>
                <a:cs typeface="+mj-cs"/>
              </a:rPr>
              <a:t>偏差小變異性大</a:t>
            </a:r>
            <a:endParaRPr kumimoji="0" lang="zh-TW" altLang="en-US" sz="44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pic>
        <p:nvPicPr>
          <p:cNvPr id="5" name="Picture 2"/>
          <p:cNvPicPr>
            <a:picLocks noChangeAspect="1" noChangeArrowheads="1"/>
          </p:cNvPicPr>
          <p:nvPr/>
        </p:nvPicPr>
        <p:blipFill>
          <a:blip r:embed="rId3" cstate="print"/>
          <a:stretch>
            <a:fillRect/>
          </a:stretch>
        </p:blipFill>
        <p:spPr bwMode="auto">
          <a:xfrm>
            <a:off x="6012160" y="1484784"/>
            <a:ext cx="1800000" cy="1961759"/>
          </a:xfrm>
          <a:prstGeom prst="rect">
            <a:avLst/>
          </a:prstGeom>
          <a:noFill/>
          <a:ln w="9525">
            <a:noFill/>
            <a:miter lim="800000"/>
            <a:headEnd/>
            <a:tailEnd/>
          </a:ln>
        </p:spPr>
      </p:pic>
      <p:sp>
        <p:nvSpPr>
          <p:cNvPr id="6" name="標題 1"/>
          <p:cNvSpPr txBox="1">
            <a:spLocks/>
          </p:cNvSpPr>
          <p:nvPr/>
        </p:nvSpPr>
        <p:spPr>
          <a:xfrm>
            <a:off x="683568" y="3212976"/>
            <a:ext cx="3744416" cy="1143000"/>
          </a:xfrm>
          <a:prstGeom prst="rect">
            <a:avLst/>
          </a:prstGeom>
        </p:spPr>
        <p:txBody>
          <a:bodyPr vert="horz"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偏差大變異性大</a:t>
            </a:r>
            <a:endParaRPr kumimoji="0" lang="zh-TW" altLang="en-US" sz="44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pic>
        <p:nvPicPr>
          <p:cNvPr id="7" name="Picture 2"/>
          <p:cNvPicPr>
            <a:picLocks noChangeAspect="1" noChangeArrowheads="1"/>
          </p:cNvPicPr>
          <p:nvPr/>
        </p:nvPicPr>
        <p:blipFill>
          <a:blip r:embed="rId4" cstate="print"/>
          <a:srcRect/>
          <a:stretch>
            <a:fillRect/>
          </a:stretch>
        </p:blipFill>
        <p:spPr bwMode="auto">
          <a:xfrm>
            <a:off x="1547864" y="4437112"/>
            <a:ext cx="1800000" cy="1804309"/>
          </a:xfrm>
          <a:prstGeom prst="rect">
            <a:avLst/>
          </a:prstGeom>
          <a:noFill/>
          <a:ln w="9525">
            <a:noFill/>
            <a:miter lim="800000"/>
            <a:headEnd/>
            <a:tailEnd/>
          </a:ln>
        </p:spPr>
      </p:pic>
      <p:sp>
        <p:nvSpPr>
          <p:cNvPr id="8" name="標題 1"/>
          <p:cNvSpPr txBox="1">
            <a:spLocks/>
          </p:cNvSpPr>
          <p:nvPr/>
        </p:nvSpPr>
        <p:spPr>
          <a:xfrm>
            <a:off x="5220072" y="3294112"/>
            <a:ext cx="3754760" cy="1143000"/>
          </a:xfrm>
          <a:prstGeom prst="rect">
            <a:avLst/>
          </a:prstGeom>
        </p:spPr>
        <p:txBody>
          <a:bodyPr vert="horz"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偏差小變異性小</a:t>
            </a:r>
            <a:endParaRPr kumimoji="0" lang="zh-TW" altLang="en-US" sz="44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pic>
        <p:nvPicPr>
          <p:cNvPr id="9" name="Picture 2"/>
          <p:cNvPicPr>
            <a:picLocks noChangeAspect="1" noChangeArrowheads="1"/>
          </p:cNvPicPr>
          <p:nvPr/>
        </p:nvPicPr>
        <p:blipFill>
          <a:blip r:embed="rId5" cstate="print"/>
          <a:stretch>
            <a:fillRect/>
          </a:stretch>
        </p:blipFill>
        <p:spPr bwMode="auto">
          <a:xfrm>
            <a:off x="6084168" y="4293096"/>
            <a:ext cx="1800000" cy="204615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處理偏差和變異性的問題</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395536" y="1916832"/>
            <a:ext cx="8568952" cy="4061048"/>
          </a:xfrm>
        </p:spPr>
        <p:txBody>
          <a:bodyPr>
            <a:normAutofit/>
          </a:bodyPr>
          <a:lstStyle/>
          <a:p>
            <a:pPr algn="just">
              <a:buNone/>
            </a:pPr>
            <a:r>
              <a:rPr lang="zh-TW" altLang="en-US" sz="3600" dirty="0" smtClean="0">
                <a:latin typeface="Adobe 楷体 Std R" pitchFamily="18" charset="-128"/>
                <a:ea typeface="Adobe 楷体 Std R" pitchFamily="18" charset="-128"/>
              </a:rPr>
              <a:t>降低偏差：重覆利用簡單隨機抽樣，將這些樣本統計值平均起來會很接近真實的結果</a:t>
            </a:r>
          </a:p>
          <a:p>
            <a:pPr algn="just">
              <a:buNone/>
            </a:pPr>
            <a:endParaRPr lang="zh-TW" altLang="en-US" sz="3600" dirty="0" smtClean="0">
              <a:latin typeface="Adobe 楷体 Std R" pitchFamily="18" charset="-128"/>
              <a:ea typeface="Adobe 楷体 Std R" pitchFamily="18" charset="-128"/>
            </a:endParaRPr>
          </a:p>
          <a:p>
            <a:pPr algn="just">
              <a:buNone/>
            </a:pPr>
            <a:r>
              <a:rPr lang="zh-TW" altLang="en-US" sz="3600" dirty="0" smtClean="0">
                <a:latin typeface="Adobe 楷体 Std R" pitchFamily="18" charset="-128"/>
                <a:ea typeface="Adobe 楷体 Std R" pitchFamily="18" charset="-128"/>
              </a:rPr>
              <a:t>減少變異性：取得大一點的樣本，雖然每次的結果會不相同，但是差距不會很大</a:t>
            </a:r>
            <a:endParaRPr lang="zh-TW" altLang="en-US" sz="3600" dirty="0">
              <a:latin typeface="Adobe 楷体 Std R" pitchFamily="18" charset="-128"/>
              <a:ea typeface="Adobe 楷体 Std R" pitchFamily="18"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信賴係數</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84408" y="1700808"/>
            <a:ext cx="8964488" cy="2664296"/>
          </a:xfrm>
        </p:spPr>
        <p:txBody>
          <a:bodyPr/>
          <a:lstStyle/>
          <a:p>
            <a:pPr algn="just">
              <a:buNone/>
            </a:pPr>
            <a:r>
              <a:rPr lang="zh-TW" altLang="en-US" sz="3600" dirty="0" smtClean="0">
                <a:latin typeface="Adobe 楷体 Std R" pitchFamily="18" charset="-128"/>
                <a:ea typeface="Adobe 楷体 Std R" pitchFamily="18" charset="-128"/>
              </a:rPr>
              <a:t>誤差界限：樣本統計量距離母體參數有多遠</a:t>
            </a:r>
            <a:endParaRPr lang="en-US" altLang="zh-TW" sz="3600" dirty="0" smtClean="0">
              <a:latin typeface="Adobe 楷体 Std R" pitchFamily="18" charset="-128"/>
              <a:ea typeface="Adobe 楷体 Std R" pitchFamily="18" charset="-128"/>
            </a:endParaRPr>
          </a:p>
          <a:p>
            <a:pPr algn="just">
              <a:buNone/>
            </a:pPr>
            <a:endParaRPr lang="zh-TW" altLang="en-US" sz="3600" dirty="0" smtClean="0">
              <a:latin typeface="Adobe 楷体 Std R" pitchFamily="18" charset="-128"/>
              <a:ea typeface="Adobe 楷体 Std R" pitchFamily="18" charset="-128"/>
            </a:endParaRPr>
          </a:p>
          <a:p>
            <a:pPr algn="just">
              <a:buNone/>
            </a:pPr>
            <a:r>
              <a:rPr lang="zh-TW" altLang="en-US" sz="3600" dirty="0" smtClean="0">
                <a:latin typeface="Adobe 楷体 Std R" pitchFamily="18" charset="-128"/>
                <a:ea typeface="Adobe 楷体 Std R" pitchFamily="18" charset="-128"/>
              </a:rPr>
              <a:t>信賴水準：如果經過重複抽樣，有多少百分比的信心，真正值會落在誤差界限內。</a:t>
            </a:r>
            <a:endParaRPr lang="zh-TW" altLang="en-US" sz="3600" dirty="0">
              <a:latin typeface="Adobe 楷体 Std R" pitchFamily="18" charset="-128"/>
              <a:ea typeface="Adobe 楷体 Std R" pitchFamily="18"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例子：臺灣民眾抽菸比例</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251520" y="1600200"/>
            <a:ext cx="8435280" cy="4686320"/>
          </a:xfrm>
        </p:spPr>
        <p:txBody>
          <a:bodyPr>
            <a:normAutofit/>
          </a:bodyPr>
          <a:lstStyle/>
          <a:p>
            <a:pPr>
              <a:buNone/>
            </a:pPr>
            <a:r>
              <a:rPr lang="zh-TW" altLang="en-US" dirty="0" smtClean="0">
                <a:latin typeface="Adobe 楷体 Std R" pitchFamily="18" charset="-128"/>
                <a:ea typeface="Adobe 楷体 Std R" pitchFamily="18" charset="-128"/>
              </a:rPr>
              <a:t>臺灣地區</a:t>
            </a:r>
            <a:r>
              <a:rPr lang="en-US" altLang="zh-TW" dirty="0" smtClean="0">
                <a:latin typeface="Adobe 楷体 Std R" pitchFamily="18" charset="-128"/>
                <a:ea typeface="Adobe 楷体 Std R" pitchFamily="18" charset="-128"/>
              </a:rPr>
              <a:t>18</a:t>
            </a:r>
            <a:r>
              <a:rPr lang="zh-TW" altLang="en-US" dirty="0" smtClean="0">
                <a:latin typeface="Adobe 楷体 Std R" pitchFamily="18" charset="-128"/>
                <a:ea typeface="Adobe 楷体 Std R" pitchFamily="18" charset="-128"/>
              </a:rPr>
              <a:t>歲以上民眾的吸菸率是</a:t>
            </a:r>
            <a:r>
              <a:rPr lang="en-US" altLang="zh-TW" dirty="0" smtClean="0">
                <a:latin typeface="Adobe 楷体 Std R" pitchFamily="18" charset="-128"/>
                <a:ea typeface="Adobe 楷体 Std R" pitchFamily="18" charset="-128"/>
              </a:rPr>
              <a:t>22</a:t>
            </a:r>
            <a:r>
              <a:rPr lang="zh-TW" altLang="en-US" dirty="0" smtClean="0">
                <a:latin typeface="Adobe 楷体 Std R" pitchFamily="18" charset="-128"/>
                <a:ea typeface="Adobe 楷体 Std R" pitchFamily="18" charset="-128"/>
              </a:rPr>
              <a:t>％，此次調查在百分之九十五的信賴水準下，誤差界限在正負三個百分點以內。</a:t>
            </a:r>
            <a:endParaRPr lang="en-US" altLang="zh-TW" dirty="0" smtClean="0">
              <a:latin typeface="Adobe 楷体 Std R" pitchFamily="18" charset="-128"/>
              <a:ea typeface="Adobe 楷体 Std R" pitchFamily="18" charset="-128"/>
            </a:endParaRPr>
          </a:p>
          <a:p>
            <a:pPr>
              <a:buNone/>
            </a:pP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誤差界限：</a:t>
            </a:r>
            <a:r>
              <a:rPr lang="en-US" altLang="zh-TW" dirty="0" smtClean="0">
                <a:latin typeface="Adobe 楷体 Std R" pitchFamily="18" charset="-128"/>
                <a:ea typeface="Adobe 楷体 Std R" pitchFamily="18" charset="-128"/>
              </a:rPr>
              <a:t>19</a:t>
            </a:r>
            <a:r>
              <a:rPr lang="zh-TW" altLang="en-US" dirty="0" smtClean="0">
                <a:latin typeface="Adobe 楷体 Std R" pitchFamily="18" charset="-128"/>
                <a:ea typeface="Adobe 楷体 Std R" pitchFamily="18" charset="-128"/>
              </a:rPr>
              <a:t>％到</a:t>
            </a:r>
            <a:r>
              <a:rPr lang="en-US" altLang="zh-TW" dirty="0" smtClean="0">
                <a:latin typeface="Adobe 楷体 Std R" pitchFamily="18" charset="-128"/>
                <a:ea typeface="Adobe 楷体 Std R" pitchFamily="18" charset="-128"/>
              </a:rPr>
              <a:t>25</a:t>
            </a:r>
            <a:r>
              <a:rPr lang="zh-TW" altLang="en-US" dirty="0" smtClean="0">
                <a:latin typeface="Adobe 楷体 Std R" pitchFamily="18" charset="-128"/>
                <a:ea typeface="Adobe 楷体 Std R" pitchFamily="18" charset="-128"/>
              </a:rPr>
              <a:t>％的範圍</a:t>
            </a:r>
            <a:endParaRPr lang="en-US" altLang="zh-TW" dirty="0" smtClean="0">
              <a:latin typeface="Adobe 楷体 Std R" pitchFamily="18" charset="-128"/>
              <a:ea typeface="Adobe 楷体 Std R" pitchFamily="18" charset="-128"/>
            </a:endParaRPr>
          </a:p>
          <a:p>
            <a:pPr>
              <a:buNone/>
            </a:pPr>
            <a:endParaRPr lang="en-US" altLang="zh-TW"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信賴水準：有百分之九十五的信心這個區間會</a:t>
            </a:r>
          </a:p>
          <a:p>
            <a:pPr>
              <a:buNone/>
            </a:pPr>
            <a:r>
              <a:rPr lang="zh-TW" altLang="en-US" dirty="0" smtClean="0">
                <a:latin typeface="Adobe 楷体 Std R" pitchFamily="18" charset="-128"/>
                <a:ea typeface="Adobe 楷体 Std R" pitchFamily="18" charset="-128"/>
              </a:rPr>
              <a:t>含著母體的真正參數值</a:t>
            </a:r>
            <a:endParaRPr lang="zh-TW" altLang="en-US" dirty="0">
              <a:latin typeface="Adobe 楷体 Std R" pitchFamily="18" charset="-128"/>
              <a:ea typeface="Adobe 楷体 Std R" pitchFamily="18"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686800" cy="1143000"/>
          </a:xfrm>
        </p:spPr>
        <p:txBody>
          <a:bodyPr>
            <a:normAutofit fontScale="90000"/>
          </a:bodyPr>
          <a:lstStyle/>
          <a:p>
            <a:r>
              <a:rPr lang="zh-TW" altLang="en-US" dirty="0" smtClean="0">
                <a:latin typeface="Adobe 楷体 Std R" pitchFamily="18" charset="-128"/>
                <a:ea typeface="Adobe 楷体 Std R" pitchFamily="18" charset="-128"/>
              </a:rPr>
              <a:t>實例應用：</a:t>
            </a:r>
            <a:r>
              <a:rPr lang="en-US" altLang="zh-TW" dirty="0" smtClean="0">
                <a:latin typeface="Adobe 楷体 Std R" pitchFamily="18" charset="-128"/>
                <a:ea typeface="Adobe 楷体 Std R" pitchFamily="18" charset="-128"/>
              </a:rPr>
              <a:t>2001</a:t>
            </a:r>
            <a:r>
              <a:rPr lang="zh-TW" altLang="en-US" dirty="0" smtClean="0">
                <a:latin typeface="Adobe 楷体 Std R" pitchFamily="18" charset="-128"/>
                <a:ea typeface="Adobe 楷体 Std R" pitchFamily="18" charset="-128"/>
              </a:rPr>
              <a:t>年國民健康訪問調查</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507288" cy="4686320"/>
          </a:xfrm>
        </p:spPr>
        <p:txBody>
          <a:bodyPr>
            <a:normAutofit/>
          </a:bodyPr>
          <a:lstStyle/>
          <a:p>
            <a:pPr>
              <a:buNone/>
            </a:pPr>
            <a:r>
              <a:rPr lang="zh-TW" altLang="en-US" dirty="0" smtClean="0">
                <a:latin typeface="Adobe 楷体 Std R" pitchFamily="18" charset="-128"/>
                <a:ea typeface="Adobe 楷体 Std R" pitchFamily="18" charset="-128"/>
              </a:rPr>
              <a:t>母體：</a:t>
            </a:r>
            <a:r>
              <a:rPr lang="en-US" altLang="zh-TW" dirty="0" smtClean="0">
                <a:latin typeface="Adobe 楷体 Std R" pitchFamily="18" charset="-128"/>
                <a:ea typeface="Adobe 楷体 Std R" pitchFamily="18" charset="-128"/>
              </a:rPr>
              <a:t>2000</a:t>
            </a:r>
            <a:r>
              <a:rPr lang="zh-TW" altLang="en-US" dirty="0" smtClean="0">
                <a:latin typeface="Adobe 楷体 Std R" pitchFamily="18" charset="-128"/>
                <a:ea typeface="Adobe 楷体 Std R" pitchFamily="18" charset="-128"/>
              </a:rPr>
              <a:t>年臺灣地區全體人民</a:t>
            </a:r>
            <a:endParaRPr lang="en-US" altLang="zh-TW" dirty="0" smtClean="0">
              <a:latin typeface="Adobe 楷体 Std R" pitchFamily="18" charset="-128"/>
              <a:ea typeface="Adobe 楷体 Std R" pitchFamily="18" charset="-128"/>
            </a:endParaRPr>
          </a:p>
          <a:p>
            <a:pPr>
              <a:buNone/>
            </a:pP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樣本：採用多段分層抽樣設計</a:t>
            </a:r>
            <a:endParaRPr lang="en-US" altLang="zh-TW" dirty="0" smtClean="0">
              <a:latin typeface="Adobe 楷体 Std R" pitchFamily="18" charset="-128"/>
              <a:ea typeface="Adobe 楷体 Std R" pitchFamily="18" charset="-128"/>
            </a:endParaRPr>
          </a:p>
          <a:p>
            <a:pPr>
              <a:buNone/>
            </a:pPr>
            <a:endParaRPr lang="zh-TW" altLang="en-US" dirty="0" smtClean="0">
              <a:latin typeface="Adobe 楷体 Std R" pitchFamily="18" charset="-128"/>
              <a:ea typeface="Adobe 楷体 Std R" pitchFamily="18" charset="-128"/>
            </a:endParaRPr>
          </a:p>
          <a:p>
            <a:pPr>
              <a:buNone/>
            </a:pPr>
            <a:r>
              <a:rPr lang="zh-TW" altLang="en-US" dirty="0" smtClean="0">
                <a:latin typeface="Adobe 楷体 Std R" pitchFamily="18" charset="-128"/>
                <a:ea typeface="Adobe 楷体 Std R" pitchFamily="18" charset="-128"/>
              </a:rPr>
              <a:t>目的：瞭解國人健康狀況與醫療服務利用情形</a:t>
            </a:r>
            <a:endParaRPr lang="zh-TW" altLang="en-US" dirty="0">
              <a:latin typeface="Adobe 楷体 Std R" pitchFamily="18" charset="-128"/>
              <a:ea typeface="Adobe 楷体 Std R" pitchFamily="18"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Adobe 楷体 Std R" pitchFamily="18" charset="-128"/>
                <a:ea typeface="Adobe 楷体 Std R" pitchFamily="18" charset="-128"/>
              </a:rPr>
              <a:t>國民健康訪問調查：分層隨機抽樣</a:t>
            </a:r>
            <a:endParaRPr lang="zh-TW" altLang="en-US" dirty="0">
              <a:latin typeface="Adobe 楷体 Std R" pitchFamily="18" charset="-128"/>
              <a:ea typeface="Adobe 楷体 Std R" pitchFamily="18" charset="-128"/>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899592" y="1556792"/>
            <a:ext cx="7056784" cy="48531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940966"/>
          </a:xfrm>
        </p:spPr>
        <p:txBody>
          <a:bodyPr>
            <a:normAutofit/>
          </a:bodyPr>
          <a:lstStyle/>
          <a:p>
            <a:r>
              <a:rPr lang="en-US" altLang="zh-TW" sz="4000" dirty="0" smtClean="0">
                <a:latin typeface="Adobe 楷体 Std R" pitchFamily="18" charset="-128"/>
                <a:ea typeface="Adobe 楷体 Std R" pitchFamily="18" charset="-128"/>
              </a:rPr>
              <a:t>2.2 </a:t>
            </a:r>
            <a:r>
              <a:rPr lang="zh-TW" altLang="en-US" sz="4000" dirty="0" smtClean="0">
                <a:latin typeface="Adobe 楷体 Std R" pitchFamily="18" charset="-128"/>
                <a:ea typeface="Adobe 楷体 Std R" pitchFamily="18" charset="-128"/>
              </a:rPr>
              <a:t>樣本好壞的判斷標準</a:t>
            </a:r>
            <a:endParaRPr lang="zh-TW" altLang="en-US" sz="4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412776"/>
            <a:ext cx="8229600" cy="1684784"/>
          </a:xfrm>
        </p:spPr>
        <p:txBody>
          <a:bodyPr>
            <a:normAutofit/>
          </a:bodyPr>
          <a:lstStyle/>
          <a:p>
            <a:pPr>
              <a:buNone/>
            </a:pP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母體有沒有清楚的定義</a:t>
            </a:r>
            <a:r>
              <a:rPr lang="en-US" altLang="zh-TW" sz="2800" dirty="0" smtClean="0">
                <a:latin typeface="標楷體" pitchFamily="65" charset="-120"/>
                <a:ea typeface="標楷體" pitchFamily="65" charset="-120"/>
              </a:rPr>
              <a:t>?</a:t>
            </a:r>
            <a:r>
              <a:rPr lang="en-US" altLang="zh-TW" sz="2800" dirty="0" smtClean="0">
                <a:latin typeface="Adobe 楷体 Std R" pitchFamily="18" charset="-128"/>
                <a:ea typeface="Adobe 楷体 Std R" pitchFamily="18" charset="-128"/>
              </a:rPr>
              <a:t> </a:t>
            </a:r>
            <a:r>
              <a:rPr lang="en-US" altLang="zh-TW" sz="2000" dirty="0" smtClean="0">
                <a:latin typeface="Adobe 楷体 Std R" pitchFamily="18" charset="-128"/>
                <a:ea typeface="Adobe 楷体 Std R" pitchFamily="18" charset="-128"/>
              </a:rPr>
              <a:t>P33</a:t>
            </a:r>
            <a:r>
              <a:rPr lang="en-US" altLang="zh-TW" sz="2800" dirty="0" smtClean="0">
                <a:latin typeface="標楷體" pitchFamily="65" charset="-120"/>
                <a:ea typeface="標楷體" pitchFamily="65" charset="-120"/>
              </a:rPr>
              <a:t> </a:t>
            </a:r>
          </a:p>
          <a:p>
            <a:pPr>
              <a:buNone/>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合乎母體定義裡面的每一個個體是否都有一個不等於零的中選機會</a:t>
            </a:r>
            <a:r>
              <a:rPr lang="en-US" altLang="zh-TW" sz="2800" dirty="0" smtClean="0">
                <a:latin typeface="標楷體" pitchFamily="65" charset="-120"/>
                <a:ea typeface="標楷體" pitchFamily="65" charset="-120"/>
              </a:rPr>
              <a:t>? </a:t>
            </a:r>
            <a:r>
              <a:rPr lang="en-US" altLang="zh-TW" sz="2000" dirty="0" smtClean="0">
                <a:latin typeface="Adobe 楷体 Std R" pitchFamily="18" charset="-128"/>
                <a:ea typeface="Adobe 楷体 Std R" pitchFamily="18" charset="-128"/>
              </a:rPr>
              <a:t>P33</a:t>
            </a:r>
            <a:endParaRPr lang="zh-TW" altLang="en-US" sz="2000" dirty="0">
              <a:latin typeface="標楷體" pitchFamily="65" charset="-120"/>
              <a:ea typeface="標楷體" pitchFamily="65" charset="-120"/>
            </a:endParaRPr>
          </a:p>
        </p:txBody>
      </p:sp>
      <p:sp>
        <p:nvSpPr>
          <p:cNvPr id="5" name="標題 1"/>
          <p:cNvSpPr txBox="1">
            <a:spLocks/>
          </p:cNvSpPr>
          <p:nvPr/>
        </p:nvSpPr>
        <p:spPr>
          <a:xfrm>
            <a:off x="2699792" y="2924944"/>
            <a:ext cx="4320480" cy="504056"/>
          </a:xfrm>
          <a:prstGeom prst="rect">
            <a:avLst/>
          </a:prstGeom>
        </p:spPr>
        <p:txBody>
          <a:bodyPr vert="horz" rtlCol="0" anchor="ctr">
            <a:normAutofit lnSpcReduction="10000"/>
          </a:bodyPr>
          <a:lstStyle/>
          <a:p>
            <a:pPr lvl="0" algn="ctr">
              <a:spcBef>
                <a:spcPct val="0"/>
              </a:spcBef>
              <a:buFont typeface="Wingdings" pitchFamily="2" charset="2"/>
              <a:buChar char="u"/>
            </a:pPr>
            <a:r>
              <a:rPr kumimoji="0" lang="zh-TW" altLang="en-US" sz="28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樣本好壞的判斷標準</a:t>
            </a:r>
            <a:r>
              <a:rPr lang="en-US" altLang="zh-TW" sz="2000" dirty="0" smtClean="0">
                <a:latin typeface="Adobe 楷体 Std R" pitchFamily="18" charset="-128"/>
                <a:ea typeface="Adobe 楷体 Std R" pitchFamily="18" charset="-128"/>
              </a:rPr>
              <a:t>P33</a:t>
            </a:r>
            <a:endParaRPr kumimoji="0" lang="zh-TW" altLang="en-US" sz="20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2267744" y="3501008"/>
            <a:ext cx="5184576" cy="302248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國民健康訪問調查：樣本選取</a:t>
            </a:r>
            <a:endParaRPr lang="zh-TW" altLang="en-US" dirty="0">
              <a:latin typeface="Adobe 楷体 Std R" pitchFamily="18" charset="-128"/>
              <a:ea typeface="Adobe 楷体 Std R" pitchFamily="18" charset="-128"/>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467544" y="1988840"/>
            <a:ext cx="8143875" cy="3240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樣本具有母體的代表性</a:t>
            </a:r>
            <a:endParaRPr lang="zh-TW" altLang="en-US" dirty="0">
              <a:latin typeface="Adobe 楷体 Std R" pitchFamily="18" charset="-128"/>
              <a:ea typeface="Adobe 楷体 Std R" pitchFamily="18" charset="-128"/>
            </a:endParaRPr>
          </a:p>
        </p:txBody>
      </p:sp>
      <p:pic>
        <p:nvPicPr>
          <p:cNvPr id="15362" name="Picture 2"/>
          <p:cNvPicPr>
            <a:picLocks noGrp="1" noChangeAspect="1" noChangeArrowheads="1"/>
          </p:cNvPicPr>
          <p:nvPr>
            <p:ph idx="1"/>
          </p:nvPr>
        </p:nvPicPr>
        <p:blipFill>
          <a:blip r:embed="rId2" cstate="print"/>
          <a:stretch>
            <a:fillRect/>
          </a:stretch>
        </p:blipFill>
        <p:spPr bwMode="auto">
          <a:xfrm>
            <a:off x="1843087" y="2605087"/>
            <a:ext cx="5457825" cy="26765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個人健康狀態</a:t>
            </a:r>
            <a:endParaRPr lang="zh-TW" altLang="en-US" dirty="0">
              <a:latin typeface="Adobe 楷体 Std R" pitchFamily="18" charset="-128"/>
              <a:ea typeface="Adobe 楷体 Std R" pitchFamily="18" charset="-128"/>
            </a:endParaRPr>
          </a:p>
        </p:txBody>
      </p:sp>
      <p:pic>
        <p:nvPicPr>
          <p:cNvPr id="16386" name="Picture 2"/>
          <p:cNvPicPr>
            <a:picLocks noGrp="1" noChangeAspect="1" noChangeArrowheads="1"/>
          </p:cNvPicPr>
          <p:nvPr>
            <p:ph idx="1"/>
          </p:nvPr>
        </p:nvPicPr>
        <p:blipFill>
          <a:blip r:embed="rId2" cstate="print"/>
          <a:stretch>
            <a:fillRect/>
          </a:stretch>
        </p:blipFill>
        <p:spPr bwMode="auto">
          <a:xfrm>
            <a:off x="1152525" y="1962150"/>
            <a:ext cx="6838950" cy="3962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個人健康狀態</a:t>
            </a:r>
            <a:r>
              <a:rPr lang="en-US" altLang="zh-TW" b="1" dirty="0" smtClean="0">
                <a:latin typeface="Adobe 楷体 Std R" pitchFamily="18" charset="-128"/>
                <a:ea typeface="Adobe 楷体 Std R" pitchFamily="18" charset="-128"/>
              </a:rPr>
              <a:t>(</a:t>
            </a:r>
            <a:r>
              <a:rPr lang="zh-TW" altLang="en-US" b="1" dirty="0" smtClean="0">
                <a:latin typeface="Adobe 楷体 Std R" pitchFamily="18" charset="-128"/>
                <a:ea typeface="Adobe 楷体 Std R" pitchFamily="18" charset="-128"/>
              </a:rPr>
              <a:t>性別</a:t>
            </a:r>
            <a:r>
              <a:rPr lang="en-US" altLang="zh-TW" b="1" dirty="0" smtClean="0">
                <a:latin typeface="Adobe 楷体 Std R" pitchFamily="18" charset="-128"/>
                <a:ea typeface="Adobe 楷体 Std R" pitchFamily="18" charset="-128"/>
              </a:rPr>
              <a:t>)</a:t>
            </a:r>
            <a:endParaRPr lang="zh-TW" altLang="en-US" dirty="0">
              <a:latin typeface="Adobe 楷体 Std R" pitchFamily="18" charset="-128"/>
              <a:ea typeface="Adobe 楷体 Std R" pitchFamily="18" charset="-128"/>
            </a:endParaRPr>
          </a:p>
        </p:txBody>
      </p:sp>
      <p:pic>
        <p:nvPicPr>
          <p:cNvPr id="17410" name="Picture 2"/>
          <p:cNvPicPr>
            <a:picLocks noGrp="1" noChangeAspect="1" noChangeArrowheads="1"/>
          </p:cNvPicPr>
          <p:nvPr>
            <p:ph idx="1"/>
          </p:nvPr>
        </p:nvPicPr>
        <p:blipFill>
          <a:blip r:embed="rId2" cstate="print"/>
          <a:stretch>
            <a:fillRect/>
          </a:stretch>
        </p:blipFill>
        <p:spPr bwMode="auto">
          <a:xfrm>
            <a:off x="1257300" y="1890712"/>
            <a:ext cx="6629400" cy="41052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醫療服務利用</a:t>
            </a:r>
            <a:endParaRPr lang="zh-TW" altLang="en-US" dirty="0">
              <a:latin typeface="Adobe 楷体 Std R" pitchFamily="18" charset="-128"/>
              <a:ea typeface="Adobe 楷体 Std R" pitchFamily="18" charset="-128"/>
            </a:endParaRPr>
          </a:p>
        </p:txBody>
      </p:sp>
      <p:pic>
        <p:nvPicPr>
          <p:cNvPr id="18434" name="Picture 2"/>
          <p:cNvPicPr>
            <a:picLocks noGrp="1" noChangeAspect="1" noChangeArrowheads="1"/>
          </p:cNvPicPr>
          <p:nvPr>
            <p:ph idx="1"/>
          </p:nvPr>
        </p:nvPicPr>
        <p:blipFill>
          <a:blip r:embed="rId2" cstate="print"/>
          <a:stretch>
            <a:fillRect/>
          </a:stretch>
        </p:blipFill>
        <p:spPr bwMode="auto">
          <a:xfrm>
            <a:off x="1295400" y="1962150"/>
            <a:ext cx="6553200" cy="3962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飲酒狀況</a:t>
            </a:r>
            <a:endParaRPr lang="zh-TW" altLang="en-US" dirty="0">
              <a:latin typeface="Adobe 楷体 Std R" pitchFamily="18" charset="-128"/>
              <a:ea typeface="Adobe 楷体 Std R" pitchFamily="18" charset="-128"/>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1403648" y="1700808"/>
            <a:ext cx="6624736" cy="403244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吸菸狀況</a:t>
            </a:r>
            <a:endParaRPr lang="zh-TW" altLang="en-US" dirty="0">
              <a:latin typeface="Adobe 楷体 Std R" pitchFamily="18" charset="-128"/>
              <a:ea typeface="Adobe 楷体 Std R" pitchFamily="18" charset="-128"/>
            </a:endParaRPr>
          </a:p>
        </p:txBody>
      </p:sp>
      <p:pic>
        <p:nvPicPr>
          <p:cNvPr id="20482" name="Picture 2"/>
          <p:cNvPicPr>
            <a:picLocks noGrp="1" noChangeAspect="1" noChangeArrowheads="1"/>
          </p:cNvPicPr>
          <p:nvPr>
            <p:ph idx="1"/>
          </p:nvPr>
        </p:nvPicPr>
        <p:blipFill>
          <a:blip r:embed="rId2" cstate="print"/>
          <a:srcRect/>
          <a:stretch>
            <a:fillRect/>
          </a:stretch>
        </p:blipFill>
        <p:spPr bwMode="auto">
          <a:xfrm>
            <a:off x="1187624" y="1700808"/>
            <a:ext cx="6984776" cy="432048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嚼檳榔狀況</a:t>
            </a:r>
            <a:endParaRPr lang="zh-TW" altLang="en-US" dirty="0">
              <a:latin typeface="Adobe 楷体 Std R" pitchFamily="18" charset="-128"/>
              <a:ea typeface="Adobe 楷体 Std R" pitchFamily="18" charset="-128"/>
            </a:endParaRPr>
          </a:p>
        </p:txBody>
      </p:sp>
      <p:pic>
        <p:nvPicPr>
          <p:cNvPr id="21506" name="Picture 2"/>
          <p:cNvPicPr>
            <a:picLocks noGrp="1" noChangeAspect="1" noChangeArrowheads="1"/>
          </p:cNvPicPr>
          <p:nvPr>
            <p:ph idx="1"/>
          </p:nvPr>
        </p:nvPicPr>
        <p:blipFill>
          <a:blip r:embed="rId2" cstate="print"/>
          <a:stretch>
            <a:fillRect/>
          </a:stretch>
        </p:blipFill>
        <p:spPr bwMode="auto">
          <a:xfrm>
            <a:off x="1852612" y="2681287"/>
            <a:ext cx="5438775" cy="25241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統計人物小傳</a:t>
            </a:r>
            <a:endParaRPr lang="zh-TW" altLang="en-US" dirty="0">
              <a:latin typeface="Adobe 楷体 Std R" pitchFamily="18" charset="-128"/>
              <a:ea typeface="Adobe 楷体 Std R" pitchFamily="18" charset="-128"/>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611560" y="1772816"/>
            <a:ext cx="3672408" cy="3960440"/>
          </a:xfrm>
          <a:prstGeom prst="rect">
            <a:avLst/>
          </a:prstGeom>
          <a:noFill/>
          <a:ln w="9525">
            <a:noFill/>
            <a:miter lim="800000"/>
            <a:headEnd/>
            <a:tailEnd/>
          </a:ln>
        </p:spPr>
      </p:pic>
      <p:sp>
        <p:nvSpPr>
          <p:cNvPr id="6" name="矩形 5"/>
          <p:cNvSpPr/>
          <p:nvPr/>
        </p:nvSpPr>
        <p:spPr>
          <a:xfrm>
            <a:off x="4644008" y="1700808"/>
            <a:ext cx="3573462" cy="1477328"/>
          </a:xfrm>
          <a:prstGeom prst="rect">
            <a:avLst/>
          </a:prstGeom>
        </p:spPr>
        <p:txBody>
          <a:bodyPr wrap="square">
            <a:spAutoFit/>
          </a:bodyPr>
          <a:lstStyle/>
          <a:p>
            <a:pPr lvl="0"/>
            <a:r>
              <a:rPr lang="en-US" altLang="zh-TW" sz="3600" dirty="0" err="1" smtClean="0">
                <a:solidFill>
                  <a:prstClr val="black"/>
                </a:solidFill>
                <a:latin typeface="Adobe 楷体 Std R" pitchFamily="18" charset="-128"/>
                <a:ea typeface="Adobe 楷体 Std R" pitchFamily="18" charset="-128"/>
              </a:rPr>
              <a:t>C.I.Bliss</a:t>
            </a:r>
            <a:endParaRPr lang="en-US" altLang="zh-TW" sz="3600" dirty="0" smtClean="0">
              <a:solidFill>
                <a:prstClr val="black"/>
              </a:solidFill>
              <a:latin typeface="Adobe 楷体 Std R" pitchFamily="18" charset="-128"/>
              <a:ea typeface="Adobe 楷体 Std R" pitchFamily="18" charset="-128"/>
            </a:endParaRPr>
          </a:p>
          <a:p>
            <a:pPr lvl="0"/>
            <a:r>
              <a:rPr lang="en-US" altLang="zh-TW" sz="3600" dirty="0" smtClean="0">
                <a:solidFill>
                  <a:prstClr val="black"/>
                </a:solidFill>
                <a:latin typeface="Adobe 楷体 Std R" pitchFamily="18" charset="-128"/>
                <a:ea typeface="Adobe 楷体 Std R" pitchFamily="18" charset="-128"/>
              </a:rPr>
              <a:t>(1899~1979)</a:t>
            </a:r>
          </a:p>
          <a:p>
            <a:pPr lvl="0"/>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致死劑量</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600200"/>
            <a:ext cx="8363272" cy="4853136"/>
          </a:xfrm>
        </p:spPr>
        <p:txBody>
          <a:bodyPr>
            <a:normAutofit/>
          </a:bodyPr>
          <a:lstStyle/>
          <a:p>
            <a:pPr algn="just">
              <a:buNone/>
            </a:pPr>
            <a:r>
              <a:rPr lang="zh-TW" altLang="en-US" dirty="0" smtClean="0">
                <a:latin typeface="Adobe 楷体 Std R" pitchFamily="18" charset="-128"/>
                <a:ea typeface="Adobe 楷体 Std R" pitchFamily="18" charset="-128"/>
              </a:rPr>
              <a:t>在生物及毒物學中，「半致死劑量（</a:t>
            </a:r>
            <a:r>
              <a:rPr lang="en-US" altLang="zh-TW" dirty="0" smtClean="0">
                <a:latin typeface="Adobe 楷体 Std R" pitchFamily="18" charset="-128"/>
                <a:ea typeface="Adobe 楷体 Std R" pitchFamily="18" charset="-128"/>
              </a:rPr>
              <a:t>50% lethal dose, </a:t>
            </a:r>
            <a:r>
              <a:rPr lang="zh-TW" altLang="en-US" dirty="0" smtClean="0">
                <a:latin typeface="Adobe 楷体 Std R" pitchFamily="18" charset="-128"/>
                <a:ea typeface="Adobe 楷体 Std R" pitchFamily="18" charset="-128"/>
              </a:rPr>
              <a:t>常簡寫為</a:t>
            </a:r>
            <a:r>
              <a:rPr lang="en-US" altLang="zh-TW" dirty="0" smtClean="0">
                <a:latin typeface="Adobe 楷体 Std R" pitchFamily="18" charset="-128"/>
                <a:ea typeface="Adobe 楷体 Std R" pitchFamily="18" charset="-128"/>
              </a:rPr>
              <a:t>LD-50</a:t>
            </a:r>
            <a:r>
              <a:rPr lang="zh-TW" altLang="en-US" dirty="0" smtClean="0">
                <a:latin typeface="Adobe 楷体 Std R" pitchFamily="18" charset="-128"/>
                <a:ea typeface="Adobe 楷体 Std R" pitchFamily="18" charset="-128"/>
              </a:rPr>
              <a:t>）」是大家耳熟能詳的名詞，意思是某藥劑的施用量，若達到半致死劑量就會造成目標生物群體中半數死亡。半致死劑量的觀念就是由</a:t>
            </a:r>
            <a:r>
              <a:rPr lang="en-US" altLang="zh-TW" dirty="0" smtClean="0">
                <a:latin typeface="Adobe 楷体 Std R" pitchFamily="18" charset="-128"/>
                <a:ea typeface="Adobe 楷体 Std R" pitchFamily="18" charset="-128"/>
              </a:rPr>
              <a:t>C.I. Bliss </a:t>
            </a:r>
            <a:r>
              <a:rPr lang="zh-TW" altLang="en-US" dirty="0" smtClean="0">
                <a:latin typeface="Adobe 楷体 Std R" pitchFamily="18" charset="-128"/>
                <a:ea typeface="Adobe 楷体 Std R" pitchFamily="18" charset="-128"/>
              </a:rPr>
              <a:t>所提出，為了估計半致死劑量，他發展出原創性的「機率單位分析（</a:t>
            </a:r>
            <a:r>
              <a:rPr lang="en-US" altLang="zh-TW" dirty="0" err="1" smtClean="0">
                <a:latin typeface="Adobe 楷体 Std R" pitchFamily="18" charset="-128"/>
                <a:ea typeface="Adobe 楷体 Std R" pitchFamily="18" charset="-128"/>
              </a:rPr>
              <a:t>Probit</a:t>
            </a:r>
            <a:r>
              <a:rPr lang="en-US" altLang="zh-TW" dirty="0" smtClean="0">
                <a:latin typeface="Adobe 楷体 Std R" pitchFamily="18" charset="-128"/>
                <a:ea typeface="Adobe 楷体 Std R" pitchFamily="18" charset="-128"/>
              </a:rPr>
              <a:t> analysis</a:t>
            </a:r>
            <a:r>
              <a:rPr lang="zh-TW" altLang="en-US" dirty="0" smtClean="0">
                <a:latin typeface="Adobe 楷体 Std R" pitchFamily="18" charset="-128"/>
                <a:ea typeface="Adobe 楷体 Std R" pitchFamily="18" charset="-128"/>
              </a:rPr>
              <a:t>）」方法，他的這項發明對近代藥物學及毒物學的發展有深遠的影響</a:t>
            </a:r>
            <a:r>
              <a:rPr lang="zh-TW" altLang="en-US" dirty="0" smtClean="0"/>
              <a:t>。</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r>
            <a:br>
              <a:rPr lang="zh-TW" altLang="en-US" dirty="0" smtClean="0"/>
            </a:br>
            <a:r>
              <a:rPr lang="en-US" altLang="zh-TW" dirty="0" smtClean="0">
                <a:latin typeface="Adobe 楷体 Std R" pitchFamily="18" charset="-128"/>
                <a:ea typeface="Adobe 楷体 Std R" pitchFamily="18" charset="-128"/>
              </a:rPr>
              <a:t>2.3 </a:t>
            </a:r>
            <a:r>
              <a:rPr lang="zh-TW" altLang="en-US" dirty="0" smtClean="0">
                <a:latin typeface="Adobe 楷体 Std R" pitchFamily="18" charset="-128"/>
                <a:ea typeface="Adobe 楷体 Std R" pitchFamily="18" charset="-128"/>
              </a:rPr>
              <a:t>典型的壞樣本</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67544" y="3573016"/>
            <a:ext cx="8229600" cy="2454072"/>
          </a:xfrm>
        </p:spPr>
        <p:txBody>
          <a:bodyPr>
            <a:normAutofit/>
          </a:bodyPr>
          <a:lstStyle/>
          <a:p>
            <a:pPr>
              <a:buNone/>
            </a:pPr>
            <a:r>
              <a:rPr lang="en-US" altLang="zh-TW" dirty="0" smtClean="0">
                <a:latin typeface="Adobe 楷体 Std R" pitchFamily="18" charset="-128"/>
                <a:ea typeface="Adobe 楷体 Std R" pitchFamily="18" charset="-128"/>
              </a:rPr>
              <a:t>1.</a:t>
            </a:r>
            <a:r>
              <a:rPr lang="zh-TW" altLang="en-US" dirty="0" smtClean="0">
                <a:latin typeface="Adobe 楷体 Std R" pitchFamily="18" charset="-128"/>
                <a:ea typeface="Adobe 楷体 Std R" pitchFamily="18" charset="-128"/>
              </a:rPr>
              <a:t>便利抽樣 </a:t>
            </a:r>
            <a:r>
              <a:rPr lang="en-US" altLang="zh-TW" sz="2000" dirty="0" smtClean="0">
                <a:solidFill>
                  <a:schemeClr val="tx2"/>
                </a:solidFill>
                <a:latin typeface="Adobe 楷体 Std R" pitchFamily="18" charset="-128"/>
                <a:ea typeface="Adobe 楷体 Std R" pitchFamily="18" charset="-128"/>
                <a:cs typeface="+mj-cs"/>
              </a:rPr>
              <a:t>P34</a:t>
            </a:r>
            <a:endParaRPr lang="zh-TW" altLang="en-US" sz="2000" dirty="0" smtClean="0">
              <a:solidFill>
                <a:schemeClr val="tx2"/>
              </a:solidFill>
              <a:latin typeface="Adobe 楷体 Std R" pitchFamily="18" charset="-128"/>
              <a:ea typeface="Adobe 楷体 Std R" pitchFamily="18" charset="-128"/>
              <a:cs typeface="+mj-cs"/>
            </a:endParaRPr>
          </a:p>
          <a:p>
            <a:pPr>
              <a:buNone/>
            </a:pPr>
            <a:r>
              <a:rPr lang="en-US" altLang="zh-TW" dirty="0" smtClean="0">
                <a:latin typeface="Adobe 楷体 Std R" pitchFamily="18" charset="-128"/>
                <a:ea typeface="Adobe 楷体 Std R" pitchFamily="18" charset="-128"/>
              </a:rPr>
              <a:t>2.</a:t>
            </a:r>
            <a:r>
              <a:rPr lang="zh-TW" altLang="en-US" dirty="0" smtClean="0">
                <a:latin typeface="Adobe 楷体 Std R" pitchFamily="18" charset="-128"/>
                <a:ea typeface="Adobe 楷体 Std R" pitchFamily="18" charset="-128"/>
              </a:rPr>
              <a:t>自願樣本 </a:t>
            </a:r>
            <a:r>
              <a:rPr lang="en-US" altLang="zh-TW" sz="2000" dirty="0" smtClean="0">
                <a:solidFill>
                  <a:schemeClr val="tx2"/>
                </a:solidFill>
                <a:latin typeface="Adobe 楷体 Std R" pitchFamily="18" charset="-128"/>
                <a:ea typeface="Adobe 楷体 Std R" pitchFamily="18" charset="-128"/>
                <a:cs typeface="+mj-cs"/>
              </a:rPr>
              <a:t>P35</a:t>
            </a:r>
            <a:endParaRPr lang="zh-TW" altLang="en-US" sz="2000" dirty="0" smtClean="0">
              <a:solidFill>
                <a:schemeClr val="tx2"/>
              </a:solidFill>
              <a:latin typeface="Adobe 楷体 Std R" pitchFamily="18" charset="-128"/>
              <a:ea typeface="Adobe 楷体 Std R" pitchFamily="18" charset="-128"/>
              <a:cs typeface="+mj-cs"/>
            </a:endParaRPr>
          </a:p>
          <a:p>
            <a:pPr>
              <a:buNone/>
            </a:pPr>
            <a:r>
              <a:rPr lang="en-US" altLang="zh-TW" dirty="0" smtClean="0">
                <a:latin typeface="Adobe 楷体 Std R" pitchFamily="18" charset="-128"/>
                <a:ea typeface="Adobe 楷体 Std R" pitchFamily="18" charset="-128"/>
              </a:rPr>
              <a:t>3.</a:t>
            </a:r>
            <a:r>
              <a:rPr lang="zh-TW" altLang="en-US" dirty="0" smtClean="0">
                <a:latin typeface="Adobe 楷体 Std R" pitchFamily="18" charset="-128"/>
                <a:ea typeface="Adobe 楷体 Std R" pitchFamily="18" charset="-128"/>
              </a:rPr>
              <a:t>立意抽樣 </a:t>
            </a:r>
            <a:r>
              <a:rPr lang="en-US" altLang="zh-TW" sz="2000" dirty="0" smtClean="0">
                <a:solidFill>
                  <a:schemeClr val="tx2"/>
                </a:solidFill>
                <a:latin typeface="Adobe 楷体 Std R" pitchFamily="18" charset="-128"/>
                <a:ea typeface="Adobe 楷体 Std R" pitchFamily="18" charset="-128"/>
                <a:cs typeface="+mj-cs"/>
              </a:rPr>
              <a:t>P35</a:t>
            </a:r>
            <a:endParaRPr lang="zh-TW" altLang="en-US" sz="2000" dirty="0" smtClean="0">
              <a:solidFill>
                <a:schemeClr val="tx2"/>
              </a:solidFill>
              <a:latin typeface="Adobe 楷体 Std R" pitchFamily="18" charset="-128"/>
              <a:ea typeface="Adobe 楷体 Std R" pitchFamily="18" charset="-128"/>
              <a:cs typeface="+mj-cs"/>
            </a:endParaRPr>
          </a:p>
          <a:p>
            <a:pPr>
              <a:buNone/>
            </a:pPr>
            <a:r>
              <a:rPr lang="en-US" altLang="zh-TW" dirty="0" smtClean="0">
                <a:latin typeface="Adobe 楷体 Std R" pitchFamily="18" charset="-128"/>
                <a:ea typeface="Adobe 楷体 Std R" pitchFamily="18" charset="-128"/>
              </a:rPr>
              <a:t>4.</a:t>
            </a:r>
            <a:r>
              <a:rPr lang="zh-TW" altLang="en-US" dirty="0" smtClean="0">
                <a:latin typeface="Adobe 楷体 Std R" pitchFamily="18" charset="-128"/>
                <a:ea typeface="Adobe 楷体 Std R" pitchFamily="18" charset="-128"/>
              </a:rPr>
              <a:t>配額選樣 </a:t>
            </a:r>
            <a:r>
              <a:rPr lang="en-US" altLang="zh-TW" sz="2000" dirty="0" smtClean="0">
                <a:solidFill>
                  <a:schemeClr val="tx2"/>
                </a:solidFill>
                <a:latin typeface="Adobe 楷体 Std R" pitchFamily="18" charset="-128"/>
                <a:ea typeface="Adobe 楷体 Std R" pitchFamily="18" charset="-128"/>
                <a:cs typeface="+mj-cs"/>
              </a:rPr>
              <a:t>P36</a:t>
            </a:r>
            <a:endParaRPr lang="zh-TW" altLang="en-US" sz="2000" dirty="0">
              <a:solidFill>
                <a:schemeClr val="tx2"/>
              </a:solidFill>
              <a:latin typeface="Adobe 楷体 Std R" pitchFamily="18" charset="-128"/>
              <a:ea typeface="Adobe 楷体 Std R" pitchFamily="18" charset="-128"/>
              <a:cs typeface="+mj-cs"/>
            </a:endParaRPr>
          </a:p>
        </p:txBody>
      </p:sp>
      <p:sp>
        <p:nvSpPr>
          <p:cNvPr id="4" name="標題 1"/>
          <p:cNvSpPr txBox="1">
            <a:spLocks/>
          </p:cNvSpPr>
          <p:nvPr/>
        </p:nvSpPr>
        <p:spPr>
          <a:xfrm>
            <a:off x="395536" y="1484784"/>
            <a:ext cx="8229600" cy="936104"/>
          </a:xfrm>
          <a:prstGeom prst="rect">
            <a:avLst/>
          </a:prstGeom>
        </p:spPr>
        <p:txBody>
          <a:bodyPr vert="horz"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zh-TW" altLang="en-US" sz="28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 壞樣本的毛病 </a:t>
            </a:r>
            <a:r>
              <a:rPr kumimoji="0" lang="en-US" altLang="zh-TW" sz="20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P34</a:t>
            </a:r>
            <a:endParaRPr kumimoji="0" lang="zh-TW" altLang="en-US" sz="20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sp>
        <p:nvSpPr>
          <p:cNvPr id="5" name="內容版面配置區 2"/>
          <p:cNvSpPr txBox="1">
            <a:spLocks/>
          </p:cNvSpPr>
          <p:nvPr/>
        </p:nvSpPr>
        <p:spPr>
          <a:xfrm>
            <a:off x="467544" y="2348880"/>
            <a:ext cx="8229600" cy="1108720"/>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1.</a:t>
            </a: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對調查母體沒有定義清楚</a:t>
            </a: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altLang="zh-TW"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2.</a:t>
            </a:r>
            <a:r>
              <a:rPr kumimoji="0" lang="zh-TW" altLang="en-US" sz="28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母體裡面的個體有些永遠不可能被抽中</a:t>
            </a:r>
            <a:endParaRPr kumimoji="0" lang="zh-TW" altLang="en-US" sz="2800" b="0" i="0" u="none" strike="noStrike" kern="1200" cap="none" spc="0" normalizeH="0" baseline="0" noProof="0" dirty="0">
              <a:ln>
                <a:noFill/>
              </a:ln>
              <a:solidFill>
                <a:schemeClr val="tx1"/>
              </a:solidFill>
              <a:effectLst/>
              <a:uLnTx/>
              <a:uFillTx/>
              <a:latin typeface="Adobe 楷体 Std R" pitchFamily="18" charset="-128"/>
              <a:ea typeface="Adobe 楷体 Std R" pitchFamily="18"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統計結緣</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p:txBody>
          <a:bodyPr>
            <a:normAutofit/>
          </a:bodyPr>
          <a:lstStyle/>
          <a:p>
            <a:pPr>
              <a:buNone/>
            </a:pPr>
            <a:r>
              <a:rPr lang="en-US" altLang="zh-TW" sz="3400" dirty="0" smtClean="0">
                <a:latin typeface="Adobe 楷体 Std R" pitchFamily="18" charset="-128"/>
                <a:ea typeface="Adobe 楷体 Std R" pitchFamily="18" charset="-128"/>
              </a:rPr>
              <a:t>•Bliss</a:t>
            </a:r>
            <a:r>
              <a:rPr lang="zh-TW" altLang="en-US" sz="3400" dirty="0" smtClean="0">
                <a:latin typeface="Adobe 楷体 Std R" pitchFamily="18" charset="-128"/>
                <a:ea typeface="Adobe 楷体 Std R" pitchFamily="18" charset="-128"/>
              </a:rPr>
              <a:t>原是一位昆蟲學家，在大學畢業後進入美國農業部做殺蟲劑的研究。</a:t>
            </a:r>
          </a:p>
          <a:p>
            <a:pPr>
              <a:buNone/>
            </a:pPr>
            <a:r>
              <a:rPr lang="en-US" altLang="zh-TW" sz="3400" dirty="0" smtClean="0">
                <a:latin typeface="Adobe 楷体 Std R" pitchFamily="18" charset="-128"/>
                <a:ea typeface="Adobe 楷体 Std R" pitchFamily="18" charset="-128"/>
              </a:rPr>
              <a:t>•</a:t>
            </a:r>
            <a:r>
              <a:rPr lang="zh-TW" altLang="en-US" sz="3400" dirty="0" smtClean="0">
                <a:latin typeface="Adobe 楷体 Std R" pitchFamily="18" charset="-128"/>
                <a:ea typeface="Adobe 楷体 Std R" pitchFamily="18" charset="-128"/>
              </a:rPr>
              <a:t>期間友人曾介紹他一本費雪所寫的「研究工作者的統計方法」。</a:t>
            </a:r>
          </a:p>
          <a:p>
            <a:pPr>
              <a:buNone/>
            </a:pPr>
            <a:r>
              <a:rPr lang="en-US" altLang="zh-TW" sz="3400" dirty="0" smtClean="0">
                <a:latin typeface="Adobe 楷体 Std R" pitchFamily="18" charset="-128"/>
                <a:ea typeface="Adobe 楷体 Std R" pitchFamily="18" charset="-128"/>
              </a:rPr>
              <a:t>•</a:t>
            </a:r>
            <a:r>
              <a:rPr lang="zh-TW" altLang="en-US" sz="3400" dirty="0" smtClean="0">
                <a:latin typeface="Adobe 楷体 Std R" pitchFamily="18" charset="-128"/>
                <a:ea typeface="Adobe 楷体 Std R" pitchFamily="18" charset="-128"/>
              </a:rPr>
              <a:t>啟發他對實驗設計的興趣，為了想進一步了解書中背後的理論，繼續研讀其他費雪所寫的數學論文，並根據費雪書中的方法著手進行殺蟲劑實驗。</a:t>
            </a:r>
            <a:endParaRPr lang="zh-TW" altLang="en-US" sz="3400" dirty="0">
              <a:latin typeface="Adobe 楷体 Std R" pitchFamily="18" charset="-128"/>
              <a:ea typeface="Adobe 楷体 Std R" pitchFamily="18"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殺蟲劑實驗</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p:txBody>
          <a:bodyPr/>
          <a:lstStyle/>
          <a:p>
            <a:pPr>
              <a:buNone/>
            </a:pPr>
            <a:r>
              <a:rPr lang="en-US" altLang="zh-TW" dirty="0" smtClean="0">
                <a:latin typeface="Adobe 楷体 Std R" pitchFamily="18" charset="-128"/>
                <a:ea typeface="Adobe 楷体 Std R" pitchFamily="18" charset="-128"/>
              </a:rPr>
              <a:t>Bliss</a:t>
            </a:r>
            <a:r>
              <a:rPr lang="zh-TW" altLang="en-US" dirty="0" smtClean="0">
                <a:latin typeface="Adobe 楷体 Std R" pitchFamily="18" charset="-128"/>
                <a:ea typeface="Adobe 楷体 Std R" pitchFamily="18" charset="-128"/>
              </a:rPr>
              <a:t>發現有趣的現象。</a:t>
            </a:r>
            <a:endParaRPr lang="en-US" altLang="zh-TW" dirty="0" smtClean="0">
              <a:latin typeface="Adobe 楷体 Std R" pitchFamily="18" charset="-128"/>
              <a:ea typeface="Adobe 楷体 Std R" pitchFamily="18" charset="-128"/>
            </a:endParaRPr>
          </a:p>
          <a:p>
            <a:pPr>
              <a:buNone/>
            </a:pPr>
            <a:endParaRPr lang="zh-TW" altLang="en-US" dirty="0" smtClean="0">
              <a:latin typeface="Adobe 楷体 Std R" pitchFamily="18" charset="-128"/>
              <a:ea typeface="Adobe 楷体 Std R" pitchFamily="18" charset="-128"/>
            </a:endParaRPr>
          </a:p>
          <a:p>
            <a:pPr>
              <a:buNone/>
            </a:pPr>
            <a:r>
              <a:rPr lang="en-US" altLang="zh-TW" dirty="0" smtClean="0">
                <a:latin typeface="Adobe 楷体 Std R" pitchFamily="18" charset="-128"/>
                <a:ea typeface="Adobe 楷体 Std R" pitchFamily="18" charset="-128"/>
              </a:rPr>
              <a:t>•</a:t>
            </a:r>
            <a:r>
              <a:rPr lang="zh-TW" altLang="en-US" dirty="0" smtClean="0">
                <a:latin typeface="Adobe 楷体 Std R" pitchFamily="18" charset="-128"/>
                <a:ea typeface="Adobe 楷体 Std R" pitchFamily="18" charset="-128"/>
              </a:rPr>
              <a:t>無論施用多高劑量的殺蟲劑，試驗後還是會有一些昆蟲活下來。</a:t>
            </a:r>
            <a:endParaRPr lang="en-US" altLang="zh-TW" dirty="0" smtClean="0">
              <a:latin typeface="Adobe 楷体 Std R" pitchFamily="18" charset="-128"/>
              <a:ea typeface="Adobe 楷体 Std R" pitchFamily="18" charset="-128"/>
            </a:endParaRPr>
          </a:p>
          <a:p>
            <a:pPr>
              <a:buNone/>
            </a:pPr>
            <a:endParaRPr lang="zh-TW" altLang="en-US" dirty="0" smtClean="0">
              <a:latin typeface="Adobe 楷体 Std R" pitchFamily="18" charset="-128"/>
              <a:ea typeface="Adobe 楷体 Std R" pitchFamily="18" charset="-128"/>
            </a:endParaRPr>
          </a:p>
          <a:p>
            <a:pPr>
              <a:buNone/>
            </a:pPr>
            <a:r>
              <a:rPr lang="en-US" altLang="zh-TW" dirty="0" smtClean="0">
                <a:latin typeface="Adobe 楷体 Std R" pitchFamily="18" charset="-128"/>
                <a:ea typeface="Adobe 楷体 Std R" pitchFamily="18" charset="-128"/>
              </a:rPr>
              <a:t>•</a:t>
            </a:r>
            <a:r>
              <a:rPr lang="zh-TW" altLang="en-US" dirty="0" smtClean="0">
                <a:latin typeface="Adobe 楷体 Std R" pitchFamily="18" charset="-128"/>
                <a:ea typeface="Adobe 楷体 Std R" pitchFamily="18" charset="-128"/>
              </a:rPr>
              <a:t>無論施用多少量的殺蟲劑，最終還是會有幾隻昆蟲死亡。</a:t>
            </a:r>
            <a:endParaRPr lang="zh-TW" altLang="en-US" dirty="0">
              <a:latin typeface="Adobe 楷体 Std R" pitchFamily="18" charset="-128"/>
              <a:ea typeface="Adobe 楷体 Std R" pitchFamily="18"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Adobe 楷体 Std R" pitchFamily="18" charset="-128"/>
                <a:ea typeface="Adobe 楷体 Std R" pitchFamily="18" charset="-128"/>
              </a:rPr>
              <a:t>總結</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484784"/>
            <a:ext cx="8229600" cy="5040560"/>
          </a:xfrm>
        </p:spPr>
        <p:txBody>
          <a:bodyPr>
            <a:normAutofit fontScale="92500" lnSpcReduction="20000"/>
          </a:bodyPr>
          <a:lstStyle/>
          <a:p>
            <a:pPr>
              <a:buNone/>
            </a:pPr>
            <a:r>
              <a:rPr lang="zh-TW" altLang="en-US" sz="3500" dirty="0" smtClean="0">
                <a:latin typeface="Adobe 楷体 Std R" pitchFamily="18" charset="-128"/>
                <a:ea typeface="Adobe 楷体 Std R" pitchFamily="18" charset="-128"/>
              </a:rPr>
              <a:t>評估樣本的標準</a:t>
            </a:r>
          </a:p>
          <a:p>
            <a:pPr>
              <a:buNone/>
            </a:pPr>
            <a:r>
              <a:rPr lang="zh-TW" altLang="en-US" sz="3500" dirty="0" smtClean="0">
                <a:latin typeface="Adobe 楷体 Std R" pitchFamily="18" charset="-128"/>
                <a:ea typeface="Adobe 楷体 Std R" pitchFamily="18" charset="-128"/>
              </a:rPr>
              <a:t>抽樣方法</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簡單隨機抽樣</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系統抽樣</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分層隨機抽樣</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集體隨機抽樣</a:t>
            </a:r>
          </a:p>
          <a:p>
            <a:pPr>
              <a:buNone/>
            </a:pPr>
            <a:r>
              <a:rPr lang="zh-TW" altLang="en-US" sz="3500" dirty="0" smtClean="0">
                <a:latin typeface="Adobe 楷体 Std R" pitchFamily="18" charset="-128"/>
                <a:ea typeface="Adobe 楷体 Std R" pitchFamily="18" charset="-128"/>
              </a:rPr>
              <a:t>抽樣誤差</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系統誤差</a:t>
            </a:r>
          </a:p>
          <a:p>
            <a:pPr>
              <a:buNone/>
            </a:pPr>
            <a:r>
              <a:rPr lang="zh-TW" altLang="en-US" sz="3500" dirty="0" smtClean="0">
                <a:latin typeface="Adobe 楷体 Std R" pitchFamily="18" charset="-128"/>
                <a:ea typeface="Adobe 楷体 Std R" pitchFamily="18" charset="-128"/>
              </a:rPr>
              <a:t>  </a:t>
            </a:r>
            <a:r>
              <a:rPr lang="en-US" altLang="zh-TW" sz="3500" dirty="0" smtClean="0">
                <a:latin typeface="Adobe 楷体 Std R" pitchFamily="18" charset="-128"/>
                <a:ea typeface="Adobe 楷体 Std R" pitchFamily="18" charset="-128"/>
              </a:rPr>
              <a:t>–</a:t>
            </a:r>
            <a:r>
              <a:rPr lang="zh-TW" altLang="en-US" sz="3500" dirty="0" smtClean="0">
                <a:latin typeface="Adobe 楷体 Std R" pitchFamily="18" charset="-128"/>
                <a:ea typeface="Adobe 楷体 Std R" pitchFamily="18" charset="-128"/>
              </a:rPr>
              <a:t>隨機誤差</a:t>
            </a:r>
          </a:p>
          <a:p>
            <a:pPr>
              <a:buNone/>
            </a:pPr>
            <a:r>
              <a:rPr lang="zh-TW" altLang="en-US" sz="3500" dirty="0" smtClean="0">
                <a:latin typeface="Adobe 楷体 Std R" pitchFamily="18" charset="-128"/>
                <a:ea typeface="Adobe 楷体 Std R" pitchFamily="18" charset="-128"/>
              </a:rPr>
              <a:t>實例</a:t>
            </a:r>
          </a:p>
          <a:p>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332656"/>
            <a:ext cx="6707088" cy="850106"/>
          </a:xfrm>
        </p:spPr>
        <p:txBody>
          <a:bodyPr>
            <a:normAutofit/>
          </a:bodyPr>
          <a:lstStyle/>
          <a:p>
            <a:r>
              <a:rPr lang="en-US" altLang="zh-TW" dirty="0" smtClean="0">
                <a:latin typeface="Adobe 楷体 Std R" pitchFamily="18" charset="-128"/>
                <a:ea typeface="Adobe 楷体 Std R" pitchFamily="18" charset="-128"/>
              </a:rPr>
              <a:t>1. </a:t>
            </a:r>
            <a:r>
              <a:rPr lang="zh-TW" altLang="en-US" dirty="0" smtClean="0">
                <a:latin typeface="Adobe 楷体 Std R" pitchFamily="18" charset="-128"/>
                <a:ea typeface="Adobe 楷体 Std R" pitchFamily="18" charset="-128"/>
              </a:rPr>
              <a:t>便利抽樣 </a:t>
            </a:r>
            <a:r>
              <a:rPr lang="en-US" altLang="zh-TW" sz="2000" dirty="0" smtClean="0">
                <a:latin typeface="Adobe 楷体 Std R" pitchFamily="18" charset="-128"/>
                <a:ea typeface="Adobe 楷体 Std R" pitchFamily="18" charset="-128"/>
              </a:rPr>
              <a:t>P34</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412776"/>
            <a:ext cx="8229600" cy="2304256"/>
          </a:xfrm>
        </p:spPr>
        <p:txBody>
          <a:bodyPr>
            <a:normAutofit fontScale="92500" lnSpcReduction="10000"/>
          </a:bodyPr>
          <a:lstStyle/>
          <a:p>
            <a:pPr>
              <a:buNone/>
            </a:pPr>
            <a:r>
              <a:rPr lang="zh-TW" altLang="en-US" sz="3600" dirty="0" smtClean="0">
                <a:latin typeface="Adobe 楷体 Std R" pitchFamily="18" charset="-128"/>
                <a:ea typeface="Adobe 楷体 Std R" pitchFamily="18" charset="-128"/>
              </a:rPr>
              <a:t>便利抽樣：碰到誰就問誰的抽樣</a:t>
            </a:r>
            <a:endParaRPr lang="en-US" altLang="zh-TW" sz="3600" dirty="0" smtClean="0">
              <a:latin typeface="Adobe 楷体 Std R" pitchFamily="18" charset="-128"/>
              <a:ea typeface="Adobe 楷体 Std R" pitchFamily="18" charset="-128"/>
            </a:endParaRPr>
          </a:p>
          <a:p>
            <a:pPr>
              <a:buNone/>
            </a:pPr>
            <a:r>
              <a:rPr lang="zh-TW" altLang="en-US" sz="3600" dirty="0" smtClean="0">
                <a:latin typeface="Adobe 楷体 Std R" pitchFamily="18" charset="-128"/>
                <a:ea typeface="Adobe 楷体 Std R" pitchFamily="18" charset="-128"/>
              </a:rPr>
              <a:t>例如：</a:t>
            </a:r>
            <a:endParaRPr lang="en-US" altLang="zh-TW" sz="3600" dirty="0" smtClean="0">
              <a:latin typeface="Adobe 楷体 Std R" pitchFamily="18" charset="-128"/>
              <a:ea typeface="Adobe 楷体 Std R" pitchFamily="18" charset="-128"/>
            </a:endParaRPr>
          </a:p>
          <a:p>
            <a:pPr marL="742950" indent="-742950">
              <a:buNone/>
            </a:pPr>
            <a:r>
              <a:rPr lang="en-US" altLang="zh-TW" sz="3600" dirty="0" smtClean="0">
                <a:latin typeface="Adobe 楷体 Std R" pitchFamily="18" charset="-128"/>
                <a:ea typeface="Adobe 楷体 Std R" pitchFamily="18" charset="-128"/>
              </a:rPr>
              <a:t>1. </a:t>
            </a:r>
            <a:r>
              <a:rPr lang="zh-TW" altLang="en-US" sz="3600" dirty="0" smtClean="0">
                <a:latin typeface="Adobe 楷体 Std R" pitchFamily="18" charset="-128"/>
                <a:ea typeface="Adobe 楷体 Std R" pitchFamily="18" charset="-128"/>
              </a:rPr>
              <a:t>在新光三越的前廣場進行訪問、</a:t>
            </a:r>
            <a:endParaRPr lang="en-US" altLang="zh-TW" sz="3600" dirty="0" smtClean="0">
              <a:latin typeface="Adobe 楷体 Std R" pitchFamily="18" charset="-128"/>
              <a:ea typeface="Adobe 楷体 Std R" pitchFamily="18" charset="-128"/>
            </a:endParaRPr>
          </a:p>
          <a:p>
            <a:pPr marL="742950" indent="-742950">
              <a:buNone/>
            </a:pPr>
            <a:r>
              <a:rPr lang="en-US" altLang="zh-TW" sz="3600" dirty="0" smtClean="0">
                <a:latin typeface="Adobe 楷体 Std R" pitchFamily="18" charset="-128"/>
                <a:ea typeface="Adobe 楷体 Std R" pitchFamily="18" charset="-128"/>
              </a:rPr>
              <a:t>2. </a:t>
            </a:r>
            <a:r>
              <a:rPr lang="zh-TW" altLang="en-US" sz="3600" dirty="0" smtClean="0">
                <a:latin typeface="Adobe 楷体 Std R" pitchFamily="18" charset="-128"/>
                <a:ea typeface="Adobe 楷体 Std R" pitchFamily="18" charset="-128"/>
              </a:rPr>
              <a:t>對水塘喝水的動物進行調查</a:t>
            </a:r>
            <a:endParaRPr lang="zh-TW" altLang="en-US" sz="3600" dirty="0">
              <a:latin typeface="Adobe 楷体 Std R" pitchFamily="18" charset="-128"/>
              <a:ea typeface="Adobe 楷体 Std R" pitchFamily="18" charset="-128"/>
            </a:endParaRPr>
          </a:p>
        </p:txBody>
      </p:sp>
      <p:pic>
        <p:nvPicPr>
          <p:cNvPr id="4" name="Picture 2"/>
          <p:cNvPicPr>
            <a:picLocks noChangeAspect="1" noChangeArrowheads="1"/>
          </p:cNvPicPr>
          <p:nvPr/>
        </p:nvPicPr>
        <p:blipFill>
          <a:blip r:embed="rId2" cstate="print"/>
          <a:srcRect/>
          <a:stretch>
            <a:fillRect/>
          </a:stretch>
        </p:blipFill>
        <p:spPr bwMode="auto">
          <a:xfrm>
            <a:off x="3059832" y="3645024"/>
            <a:ext cx="3197155" cy="1944216"/>
          </a:xfrm>
          <a:prstGeom prst="rect">
            <a:avLst/>
          </a:prstGeom>
          <a:noFill/>
          <a:ln w="9525">
            <a:noFill/>
            <a:miter lim="800000"/>
            <a:headEnd/>
            <a:tailEnd/>
          </a:ln>
        </p:spPr>
      </p:pic>
      <p:sp>
        <p:nvSpPr>
          <p:cNvPr id="5" name="矩形 4"/>
          <p:cNvSpPr/>
          <p:nvPr/>
        </p:nvSpPr>
        <p:spPr>
          <a:xfrm>
            <a:off x="683568" y="5805264"/>
            <a:ext cx="7560840" cy="461665"/>
          </a:xfrm>
          <a:prstGeom prst="rect">
            <a:avLst/>
          </a:prstGeom>
        </p:spPr>
        <p:txBody>
          <a:bodyPr wrap="square">
            <a:spAutoFit/>
          </a:bodyPr>
          <a:lstStyle/>
          <a:p>
            <a:r>
              <a:rPr lang="zh-TW" altLang="en-US" sz="2400" dirty="0" smtClean="0">
                <a:latin typeface="Adobe 楷体 Std R" pitchFamily="18" charset="-128"/>
                <a:ea typeface="Adobe 楷体 Std R" pitchFamily="18" charset="-128"/>
              </a:rPr>
              <a:t>壞處：母體對象沒有定義，而且有些個體不會被抽中</a:t>
            </a:r>
            <a:endParaRPr lang="zh-TW" altLang="en-US" sz="2400" dirty="0">
              <a:latin typeface="Adobe 楷体 Std R" pitchFamily="18" charset="-128"/>
              <a:ea typeface="Adobe 楷体 Std R" pitchFamily="18"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latin typeface="Adobe 楷体 Std R" pitchFamily="18" charset="-128"/>
                <a:ea typeface="Adobe 楷体 Std R" pitchFamily="18" charset="-128"/>
              </a:rPr>
              <a:t>2. </a:t>
            </a:r>
            <a:r>
              <a:rPr lang="zh-TW" altLang="en-US" sz="4800" dirty="0" smtClean="0">
                <a:latin typeface="Adobe 楷体 Std R" pitchFamily="18" charset="-128"/>
                <a:ea typeface="Adobe 楷体 Std R" pitchFamily="18" charset="-128"/>
              </a:rPr>
              <a:t>自願樣本 </a:t>
            </a:r>
            <a:r>
              <a:rPr lang="en-US" altLang="zh-TW" sz="2000" dirty="0" smtClean="0">
                <a:latin typeface="Adobe 楷体 Std R" pitchFamily="18" charset="-128"/>
                <a:ea typeface="Adobe 楷体 Std R" pitchFamily="18" charset="-128"/>
              </a:rPr>
              <a:t>P35</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539552" y="1484784"/>
            <a:ext cx="8229600" cy="936104"/>
          </a:xfrm>
        </p:spPr>
        <p:txBody>
          <a:bodyPr>
            <a:normAutofit/>
          </a:bodyPr>
          <a:lstStyle/>
          <a:p>
            <a:pPr>
              <a:buNone/>
            </a:pPr>
            <a:r>
              <a:rPr lang="zh-TW" altLang="en-US" sz="2400" dirty="0" smtClean="0">
                <a:latin typeface="標楷體" pitchFamily="65" charset="-120"/>
                <a:ea typeface="標楷體" pitchFamily="65" charset="-120"/>
              </a:rPr>
              <a:t>自願樣本：自動送上門來的樣本</a:t>
            </a:r>
          </a:p>
          <a:p>
            <a:pPr>
              <a:buNone/>
            </a:pPr>
            <a:r>
              <a:rPr lang="zh-TW" altLang="en-US" sz="2400" dirty="0" smtClean="0">
                <a:latin typeface="標楷體" pitchFamily="65" charset="-120"/>
                <a:ea typeface="標楷體" pitchFamily="65" charset="-120"/>
              </a:rPr>
              <a:t>例如：讀者投書、電話叩應、</a:t>
            </a:r>
            <a:r>
              <a:rPr lang="en-US" altLang="zh-TW" sz="2400" dirty="0" smtClean="0">
                <a:latin typeface="標楷體" pitchFamily="65" charset="-120"/>
                <a:ea typeface="標楷體" pitchFamily="65" charset="-120"/>
              </a:rPr>
              <a:t>Yahoo</a:t>
            </a:r>
            <a:r>
              <a:rPr lang="zh-TW" altLang="en-US" sz="2400" dirty="0" smtClean="0">
                <a:latin typeface="標楷體" pitchFamily="65" charset="-120"/>
                <a:ea typeface="標楷體" pitchFamily="65" charset="-120"/>
              </a:rPr>
              <a:t>奇摩新聞意見調查</a:t>
            </a:r>
            <a:endParaRPr lang="zh-TW" altLang="en-US" sz="2400" dirty="0">
              <a:latin typeface="標楷體" pitchFamily="65" charset="-120"/>
              <a:ea typeface="標楷體" pitchFamily="65" charset="-120"/>
            </a:endParaRPr>
          </a:p>
        </p:txBody>
      </p:sp>
      <p:pic>
        <p:nvPicPr>
          <p:cNvPr id="4" name="Picture 2"/>
          <p:cNvPicPr>
            <a:picLocks noChangeAspect="1" noChangeArrowheads="1"/>
          </p:cNvPicPr>
          <p:nvPr/>
        </p:nvPicPr>
        <p:blipFill>
          <a:blip r:embed="rId2" cstate="print"/>
          <a:srcRect/>
          <a:stretch>
            <a:fillRect/>
          </a:stretch>
        </p:blipFill>
        <p:spPr bwMode="auto">
          <a:xfrm>
            <a:off x="1403648" y="2492897"/>
            <a:ext cx="6336704" cy="3168352"/>
          </a:xfrm>
          <a:prstGeom prst="rect">
            <a:avLst/>
          </a:prstGeom>
          <a:noFill/>
          <a:ln w="9525">
            <a:noFill/>
            <a:miter lim="800000"/>
            <a:headEnd/>
            <a:tailEnd/>
          </a:ln>
        </p:spPr>
      </p:pic>
      <p:sp>
        <p:nvSpPr>
          <p:cNvPr id="5" name="矩形 4"/>
          <p:cNvSpPr/>
          <p:nvPr/>
        </p:nvSpPr>
        <p:spPr>
          <a:xfrm>
            <a:off x="539552" y="5786100"/>
            <a:ext cx="8208912" cy="523220"/>
          </a:xfrm>
          <a:prstGeom prst="rect">
            <a:avLst/>
          </a:prstGeom>
        </p:spPr>
        <p:txBody>
          <a:bodyPr wrap="square">
            <a:spAutoFit/>
          </a:bodyPr>
          <a:lstStyle/>
          <a:p>
            <a:r>
              <a:rPr lang="zh-TW" altLang="en-US" sz="2800" dirty="0" smtClean="0">
                <a:latin typeface="標楷體" pitchFamily="65" charset="-120"/>
                <a:ea typeface="標楷體" pitchFamily="65" charset="-120"/>
              </a:rPr>
              <a:t>壞處：一個人可以重覆許多次，導致有灌水的問題</a:t>
            </a:r>
            <a:endParaRPr lang="zh-TW" altLang="en-US" sz="2800" dirty="0">
              <a:latin typeface="標楷體" pitchFamily="65" charset="-120"/>
              <a:ea typeface="標楷體"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Adobe 楷体 Std R" pitchFamily="18" charset="-128"/>
                <a:ea typeface="Adobe 楷体 Std R" pitchFamily="18" charset="-128"/>
              </a:rPr>
              <a:t>3. </a:t>
            </a:r>
            <a:r>
              <a:rPr lang="zh-TW" altLang="en-US" dirty="0" smtClean="0">
                <a:latin typeface="Adobe 楷体 Std R" pitchFamily="18" charset="-128"/>
                <a:ea typeface="Adobe 楷体 Std R" pitchFamily="18" charset="-128"/>
              </a:rPr>
              <a:t>立意抽樣 </a:t>
            </a:r>
            <a:r>
              <a:rPr lang="en-US" altLang="zh-TW" sz="2000" dirty="0" smtClean="0">
                <a:latin typeface="Adobe 楷体 Std R" pitchFamily="18" charset="-128"/>
                <a:ea typeface="Adobe 楷体 Std R" pitchFamily="18" charset="-128"/>
              </a:rPr>
              <a:t>P35</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323528" y="1412776"/>
            <a:ext cx="8507288" cy="2620888"/>
          </a:xfrm>
        </p:spPr>
        <p:txBody>
          <a:bodyPr>
            <a:normAutofit/>
          </a:bodyPr>
          <a:lstStyle/>
          <a:p>
            <a:pPr>
              <a:buNone/>
            </a:pPr>
            <a:r>
              <a:rPr lang="zh-TW" altLang="en-US" sz="2800" dirty="0" smtClean="0">
                <a:latin typeface="Adobe 楷体 Std R" pitchFamily="18" charset="-128"/>
                <a:ea typeface="Adobe 楷体 Std R" pitchFamily="18" charset="-128"/>
              </a:rPr>
              <a:t>立意抽樣：由研究人員依照本身的主觀判斷去挑樣本</a:t>
            </a:r>
          </a:p>
          <a:p>
            <a:pPr>
              <a:buNone/>
            </a:pPr>
            <a:r>
              <a:rPr lang="zh-TW" altLang="en-US" sz="2800" dirty="0" smtClean="0">
                <a:latin typeface="Adobe 楷体 Std R" pitchFamily="18" charset="-128"/>
                <a:ea typeface="Adobe 楷体 Std R" pitchFamily="18" charset="-128"/>
              </a:rPr>
              <a:t>例如：</a:t>
            </a:r>
            <a:endParaRPr lang="en-US" altLang="zh-TW" sz="2800" dirty="0" smtClean="0">
              <a:latin typeface="Adobe 楷体 Std R" pitchFamily="18" charset="-128"/>
              <a:ea typeface="Adobe 楷体 Std R" pitchFamily="18" charset="-128"/>
            </a:endParaRPr>
          </a:p>
          <a:p>
            <a:pPr>
              <a:buNone/>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訪問對核能發電具有專業知識的人士</a:t>
            </a:r>
          </a:p>
          <a:p>
            <a:pPr>
              <a:buNone/>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只選取熟悉地方事務的里長和村里幹事</a:t>
            </a:r>
          </a:p>
          <a:p>
            <a:pPr>
              <a:buNone/>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繁星計畫僅訪問高中註冊組的教務人員</a:t>
            </a:r>
            <a:endParaRPr lang="zh-TW" altLang="en-US" sz="2800" dirty="0">
              <a:latin typeface="標楷體" pitchFamily="65" charset="-120"/>
              <a:ea typeface="標楷體" pitchFamily="65" charset="-120"/>
            </a:endParaRPr>
          </a:p>
        </p:txBody>
      </p:sp>
      <p:pic>
        <p:nvPicPr>
          <p:cNvPr id="4" name="Picture 2"/>
          <p:cNvPicPr>
            <a:picLocks noChangeAspect="1" noChangeArrowheads="1"/>
          </p:cNvPicPr>
          <p:nvPr/>
        </p:nvPicPr>
        <p:blipFill>
          <a:blip r:embed="rId2" cstate="print"/>
          <a:srcRect/>
          <a:stretch>
            <a:fillRect/>
          </a:stretch>
        </p:blipFill>
        <p:spPr bwMode="auto">
          <a:xfrm>
            <a:off x="6444208" y="5085184"/>
            <a:ext cx="2088232" cy="1481307"/>
          </a:xfrm>
          <a:prstGeom prst="rect">
            <a:avLst/>
          </a:prstGeom>
          <a:noFill/>
          <a:ln w="9525">
            <a:noFill/>
            <a:miter lim="800000"/>
            <a:headEnd/>
            <a:tailEnd/>
          </a:ln>
        </p:spPr>
      </p:pic>
      <p:sp>
        <p:nvSpPr>
          <p:cNvPr id="5" name="矩形 4"/>
          <p:cNvSpPr/>
          <p:nvPr/>
        </p:nvSpPr>
        <p:spPr>
          <a:xfrm>
            <a:off x="539552" y="4149080"/>
            <a:ext cx="7488832" cy="954107"/>
          </a:xfrm>
          <a:prstGeom prst="rect">
            <a:avLst/>
          </a:prstGeom>
        </p:spPr>
        <p:txBody>
          <a:bodyPr wrap="square">
            <a:spAutoFit/>
          </a:bodyPr>
          <a:lstStyle/>
          <a:p>
            <a:r>
              <a:rPr lang="zh-TW" altLang="en-US" sz="2800" dirty="0" smtClean="0">
                <a:latin typeface="標楷體" pitchFamily="65" charset="-120"/>
                <a:ea typeface="標楷體" pitchFamily="65" charset="-120"/>
              </a:rPr>
              <a:t>壞處：根據專業人士的意見是否足以代表一般人的意見就成為一個很大的問題</a:t>
            </a:r>
            <a:r>
              <a:rPr lang="zh-TW" altLang="en-US" sz="2800" dirty="0" smtClean="0"/>
              <a:t>。</a:t>
            </a:r>
            <a:endParaRPr lang="zh-TW"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778098"/>
          </a:xfrm>
        </p:spPr>
        <p:txBody>
          <a:bodyPr>
            <a:normAutofit/>
          </a:bodyPr>
          <a:lstStyle/>
          <a:p>
            <a:r>
              <a:rPr lang="en-US" altLang="zh-TW" dirty="0" smtClean="0">
                <a:latin typeface="Adobe 楷体 Std R" pitchFamily="18" charset="-128"/>
                <a:ea typeface="Adobe 楷体 Std R" pitchFamily="18" charset="-128"/>
              </a:rPr>
              <a:t>4. </a:t>
            </a:r>
            <a:r>
              <a:rPr lang="zh-TW" altLang="en-US" dirty="0" smtClean="0">
                <a:latin typeface="Adobe 楷体 Std R" pitchFamily="18" charset="-128"/>
                <a:ea typeface="Adobe 楷体 Std R" pitchFamily="18" charset="-128"/>
              </a:rPr>
              <a:t>配額選樣 </a:t>
            </a:r>
            <a:r>
              <a:rPr lang="en-US" altLang="zh-TW" sz="2000" dirty="0" smtClean="0">
                <a:latin typeface="Adobe 楷体 Std R" pitchFamily="18" charset="-128"/>
                <a:ea typeface="Adobe 楷体 Std R" pitchFamily="18" charset="-128"/>
              </a:rPr>
              <a:t>P36</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395536" y="1700808"/>
            <a:ext cx="8388424" cy="2808312"/>
          </a:xfrm>
        </p:spPr>
        <p:txBody>
          <a:bodyPr>
            <a:normAutofit/>
          </a:bodyPr>
          <a:lstStyle/>
          <a:p>
            <a:pPr marL="0">
              <a:buNone/>
            </a:pPr>
            <a:r>
              <a:rPr lang="zh-TW" altLang="en-US" sz="2800" dirty="0" smtClean="0">
                <a:latin typeface="標楷體" pitchFamily="65" charset="-120"/>
                <a:ea typeface="標楷體" pitchFamily="65" charset="-120"/>
              </a:rPr>
              <a:t>配額選樣：把調查對象依照特徵分類後，根據各類別的百分比，每類立意找人到額滿為止</a:t>
            </a:r>
          </a:p>
          <a:p>
            <a:pPr algn="just">
              <a:buNone/>
            </a:pPr>
            <a:endParaRPr lang="en-US" altLang="zh-TW" dirty="0" smtClean="0">
              <a:latin typeface="Adobe 楷体 Std R" pitchFamily="18" charset="-128"/>
              <a:ea typeface="Adobe 楷体 Std R" pitchFamily="18" charset="-128"/>
            </a:endParaRPr>
          </a:p>
          <a:p>
            <a:pPr marL="0">
              <a:buNone/>
            </a:pPr>
            <a:r>
              <a:rPr lang="zh-TW" altLang="en-US" sz="2800" dirty="0" smtClean="0">
                <a:latin typeface="標楷體" pitchFamily="65" charset="-120"/>
                <a:ea typeface="標楷體" pitchFamily="65" charset="-120"/>
              </a:rPr>
              <a:t>壞處：在配額之內進行便利抽樣，容易受到訪員主觀選擇受訪者的影響，對於推論的正確性傷害相當大</a:t>
            </a:r>
            <a:endParaRPr lang="zh-TW" altLang="en-US" sz="2800" dirty="0">
              <a:latin typeface="標楷體" pitchFamily="65" charset="-120"/>
              <a:ea typeface="標楷體"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r>
              <a:rPr lang="en-US" altLang="zh-TW" dirty="0" smtClean="0">
                <a:latin typeface="Adobe 楷体 Std R" pitchFamily="18" charset="-128"/>
                <a:ea typeface="Adobe 楷体 Std R" pitchFamily="18" charset="-128"/>
              </a:rPr>
              <a:t>2.4 </a:t>
            </a:r>
            <a:r>
              <a:rPr lang="zh-TW" altLang="en-US" dirty="0" smtClean="0">
                <a:latin typeface="Adobe 楷体 Std R" pitchFamily="18" charset="-128"/>
                <a:ea typeface="Adobe 楷体 Std R" pitchFamily="18" charset="-128"/>
              </a:rPr>
              <a:t>好樣本的</a:t>
            </a:r>
            <a:r>
              <a:rPr lang="zh-TW" altLang="en-US" dirty="0" smtClean="0">
                <a:latin typeface="Adobe 楷体 Std R" pitchFamily="18" charset="-128"/>
                <a:ea typeface="Adobe 楷体 Std R" pitchFamily="18" charset="-128"/>
              </a:rPr>
              <a:t>特性</a:t>
            </a:r>
            <a:r>
              <a:rPr lang="en-US" altLang="zh-TW" sz="2000" dirty="0" smtClean="0">
                <a:latin typeface="Adobe 楷体 Std R" pitchFamily="18" charset="-128"/>
                <a:ea typeface="Adobe 楷体 Std R" pitchFamily="18" charset="-128"/>
              </a:rPr>
              <a:t>P36</a:t>
            </a:r>
            <a:endParaRPr lang="zh-TW" altLang="en-US" sz="2000"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457200" y="1340768"/>
            <a:ext cx="8229600" cy="2332856"/>
          </a:xfrm>
        </p:spPr>
        <p:txBody>
          <a:bodyPr>
            <a:normAutofit lnSpcReduction="10000"/>
          </a:bodyPr>
          <a:lstStyle/>
          <a:p>
            <a:pPr>
              <a:buNone/>
            </a:pPr>
            <a:r>
              <a:rPr lang="zh-TW" altLang="en-US" dirty="0" smtClean="0">
                <a:latin typeface="Adobe 楷体 Std R" pitchFamily="18" charset="-128"/>
                <a:ea typeface="Adobe 楷体 Std R" pitchFamily="18" charset="-128"/>
              </a:rPr>
              <a:t>母體有定義</a:t>
            </a:r>
          </a:p>
          <a:p>
            <a:pPr>
              <a:buNone/>
            </a:pPr>
            <a:r>
              <a:rPr lang="zh-TW" altLang="en-US" dirty="0" smtClean="0">
                <a:latin typeface="Adobe 楷体 Std R" pitchFamily="18" charset="-128"/>
                <a:ea typeface="Adobe 楷体 Std R" pitchFamily="18" charset="-128"/>
              </a:rPr>
              <a:t>母體裡面的每一個個體都有被抽選機會</a:t>
            </a:r>
          </a:p>
          <a:p>
            <a:pPr>
              <a:buNone/>
            </a:pPr>
            <a:r>
              <a:rPr lang="zh-TW" altLang="en-US" dirty="0" smtClean="0">
                <a:latin typeface="Adobe 楷体 Std R" pitchFamily="18" charset="-128"/>
                <a:ea typeface="Adobe 楷体 Std R" pitchFamily="18" charset="-128"/>
              </a:rPr>
              <a:t>  ⇒樣本是母體的縮影</a:t>
            </a:r>
          </a:p>
          <a:p>
            <a:pPr>
              <a:buNone/>
            </a:pPr>
            <a:r>
              <a:rPr lang="zh-TW" altLang="en-US" dirty="0" smtClean="0">
                <a:latin typeface="Adobe 楷体 Std R" pitchFamily="18" charset="-128"/>
                <a:ea typeface="Adobe 楷体 Std R" pitchFamily="18" charset="-128"/>
              </a:rPr>
              <a:t>  ⇒樣本具有代表性</a:t>
            </a:r>
            <a:endParaRPr lang="zh-TW" altLang="en-US" dirty="0">
              <a:latin typeface="Adobe 楷体 Std R" pitchFamily="18" charset="-128"/>
              <a:ea typeface="Adobe 楷体 Std R" pitchFamily="18" charset="-128"/>
            </a:endParaRPr>
          </a:p>
        </p:txBody>
      </p:sp>
      <p:sp>
        <p:nvSpPr>
          <p:cNvPr id="4" name="標題 1"/>
          <p:cNvSpPr txBox="1">
            <a:spLocks/>
          </p:cNvSpPr>
          <p:nvPr/>
        </p:nvSpPr>
        <p:spPr>
          <a:xfrm>
            <a:off x="457200" y="3582144"/>
            <a:ext cx="8229600" cy="638944"/>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0" normalizeH="0" baseline="0" noProof="0" dirty="0" smtClean="0">
                <a:ln>
                  <a:noFill/>
                </a:ln>
                <a:solidFill>
                  <a:schemeClr val="tx2"/>
                </a:solidFill>
                <a:effectLst/>
                <a:uLnTx/>
                <a:uFillTx/>
                <a:latin typeface="Adobe 楷体 Std R" pitchFamily="18" charset="-128"/>
                <a:ea typeface="Adobe 楷体 Std R" pitchFamily="18" charset="-128"/>
                <a:cs typeface="+mj-cs"/>
              </a:rPr>
              <a:t>抽取好樣本的方法</a:t>
            </a:r>
            <a:endParaRPr kumimoji="0" lang="zh-TW" altLang="en-US" sz="3200" b="0" i="0" u="none" strike="noStrike" kern="1200" cap="none" spc="0" normalizeH="0" baseline="0" noProof="0" dirty="0">
              <a:ln>
                <a:noFill/>
              </a:ln>
              <a:solidFill>
                <a:schemeClr val="tx2"/>
              </a:solidFill>
              <a:effectLst/>
              <a:uLnTx/>
              <a:uFillTx/>
              <a:latin typeface="Adobe 楷体 Std R" pitchFamily="18" charset="-128"/>
              <a:ea typeface="Adobe 楷体 Std R" pitchFamily="18" charset="-128"/>
              <a:cs typeface="+mj-cs"/>
            </a:endParaRPr>
          </a:p>
        </p:txBody>
      </p:sp>
      <p:sp>
        <p:nvSpPr>
          <p:cNvPr id="5" name="內容版面配置區 2"/>
          <p:cNvSpPr txBox="1">
            <a:spLocks/>
          </p:cNvSpPr>
          <p:nvPr/>
        </p:nvSpPr>
        <p:spPr>
          <a:xfrm>
            <a:off x="457200" y="4336504"/>
            <a:ext cx="8229600" cy="2188840"/>
          </a:xfrm>
          <a:prstGeom prst="rect">
            <a:avLst/>
          </a:prstGeom>
        </p:spPr>
        <p:txBody>
          <a:bodyPr vert="horz" rtlCol="0">
            <a:normAutofit lnSpcReduction="10000"/>
          </a:bodyPr>
          <a:lstStyle/>
          <a:p>
            <a:pPr marL="342900" lvl="0" indent="-342900">
              <a:spcBef>
                <a:spcPct val="20000"/>
              </a:spcBef>
              <a:buClr>
                <a:schemeClr val="tx2"/>
              </a:buClr>
              <a:buSzPct val="50000"/>
            </a:pP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kumimoji="0" lang="zh-TW" altLang="en-US"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簡單隨機抽樣</a:t>
            </a:r>
            <a:r>
              <a:rPr lang="en-US" altLang="zh-TW" sz="2000" dirty="0" smtClean="0">
                <a:latin typeface="Adobe 楷体 Std R" pitchFamily="18" charset="-128"/>
                <a:ea typeface="Adobe 楷体 Std R" pitchFamily="18" charset="-128"/>
              </a:rPr>
              <a:t>P36</a:t>
            </a:r>
            <a:endParaRPr kumimoji="0" lang="zh-TW" altLang="en-US" sz="20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endParaRPr>
          </a:p>
          <a:p>
            <a:pPr marL="342900" lvl="0" indent="-342900">
              <a:spcBef>
                <a:spcPct val="20000"/>
              </a:spcBef>
              <a:buClr>
                <a:schemeClr val="tx2"/>
              </a:buClr>
              <a:buSzPct val="50000"/>
            </a:pP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kumimoji="0" lang="zh-TW" altLang="en-US"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系統抽樣</a:t>
            </a: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kumimoji="0" lang="zh-TW" altLang="en-US"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或稱等距抽樣</a:t>
            </a: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lang="en-US" altLang="zh-TW" sz="3200" dirty="0" smtClean="0">
                <a:latin typeface="Adobe 楷体 Std R" pitchFamily="18" charset="-128"/>
                <a:ea typeface="Adobe 楷体 Std R" pitchFamily="18" charset="-128"/>
              </a:rPr>
              <a:t> </a:t>
            </a:r>
            <a:r>
              <a:rPr lang="en-US" altLang="zh-TW" sz="2000" dirty="0" smtClean="0">
                <a:latin typeface="Adobe 楷体 Std R" pitchFamily="18" charset="-128"/>
                <a:ea typeface="Adobe 楷体 Std R" pitchFamily="18" charset="-128"/>
              </a:rPr>
              <a:t>P36</a:t>
            </a:r>
            <a:endParaRPr kumimoji="0" lang="en-US" altLang="zh-TW" sz="20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endParaRPr>
          </a:p>
          <a:p>
            <a:pPr marL="342900" lvl="0" indent="-342900">
              <a:spcBef>
                <a:spcPct val="20000"/>
              </a:spcBef>
              <a:buClr>
                <a:schemeClr val="tx2"/>
              </a:buClr>
              <a:buSzPct val="50000"/>
            </a:pP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kumimoji="0" lang="zh-TW" altLang="en-US"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分層隨機抽樣</a:t>
            </a:r>
            <a:r>
              <a:rPr lang="en-US" altLang="zh-TW" sz="2000" dirty="0" smtClean="0">
                <a:latin typeface="Adobe 楷体 Std R" pitchFamily="18" charset="-128"/>
                <a:ea typeface="Adobe 楷体 Std R" pitchFamily="18" charset="-128"/>
              </a:rPr>
              <a:t>P37</a:t>
            </a:r>
            <a:endParaRPr kumimoji="0" lang="zh-TW" altLang="en-US" sz="20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endParaRPr>
          </a:p>
          <a:p>
            <a:pPr marL="342900" lvl="0" indent="-342900">
              <a:spcBef>
                <a:spcPct val="20000"/>
              </a:spcBef>
              <a:buClr>
                <a:schemeClr val="tx2"/>
              </a:buClr>
              <a:buSzPct val="50000"/>
            </a:pPr>
            <a:r>
              <a:rPr kumimoji="0" lang="en-US" altLang="zh-TW"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a:t>
            </a:r>
            <a:r>
              <a:rPr kumimoji="0" lang="zh-TW" altLang="en-US" sz="3200" b="0" i="0" u="none" strike="noStrike" kern="1200" cap="none" spc="0" normalizeH="0" baseline="0" noProof="0" dirty="0" smtClean="0">
                <a:ln>
                  <a:noFill/>
                </a:ln>
                <a:solidFill>
                  <a:schemeClr val="tx1"/>
                </a:solidFill>
                <a:effectLst/>
                <a:uLnTx/>
                <a:uFillTx/>
                <a:latin typeface="Adobe 楷体 Std R" pitchFamily="18" charset="-128"/>
                <a:ea typeface="Adobe 楷体 Std R" pitchFamily="18" charset="-128"/>
                <a:cs typeface="+mn-cs"/>
              </a:rPr>
              <a:t>集體抽樣</a:t>
            </a:r>
            <a:r>
              <a:rPr lang="en-US" altLang="zh-TW" sz="2000" dirty="0" smtClean="0">
                <a:latin typeface="Adobe 楷体 Std R" pitchFamily="18" charset="-128"/>
                <a:ea typeface="Adobe 楷体 Std R" pitchFamily="18" charset="-128"/>
              </a:rPr>
              <a:t>P37</a:t>
            </a:r>
            <a:endParaRPr kumimoji="0" lang="zh-TW" altLang="en-US" sz="2000" b="0" i="0" u="none" strike="noStrike" kern="1200" cap="none" spc="0" normalizeH="0" baseline="0" noProof="0" dirty="0">
              <a:ln>
                <a:noFill/>
              </a:ln>
              <a:solidFill>
                <a:schemeClr val="tx1"/>
              </a:solidFill>
              <a:effectLst/>
              <a:uLnTx/>
              <a:uFillTx/>
              <a:latin typeface="Adobe 楷体 Std R" pitchFamily="18" charset="-128"/>
              <a:ea typeface="Adobe 楷体 Std R" pitchFamily="18" charset="-128"/>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1754</Words>
  <Application>Microsoft Office PowerPoint</Application>
  <PresentationFormat>如螢幕大小 (4:3)</PresentationFormat>
  <Paragraphs>173</Paragraphs>
  <Slides>42</Slides>
  <Notes>0</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暗香撲面</vt:lpstr>
      <vt:lpstr>     統計與生活</vt:lpstr>
      <vt:lpstr>第壹部：數據來源 第二章：抽樣資料</vt:lpstr>
      <vt:lpstr>2.2 樣本好壞的判斷標準</vt:lpstr>
      <vt:lpstr> 2.3 典型的壞樣本</vt:lpstr>
      <vt:lpstr>1. 便利抽樣 P34</vt:lpstr>
      <vt:lpstr>2. 自願樣本 P35</vt:lpstr>
      <vt:lpstr>3. 立意抽樣 P35</vt:lpstr>
      <vt:lpstr>4. 配額選樣 P36</vt:lpstr>
      <vt:lpstr>2.4 好樣本的特性P36</vt:lpstr>
      <vt:lpstr>簡單隨機抽樣P36</vt:lpstr>
      <vt:lpstr> 簡單隨機抽樣P36 </vt:lpstr>
      <vt:lpstr>系統抽樣P36</vt:lpstr>
      <vt:lpstr>分層隨機抽樣P37</vt:lpstr>
      <vt:lpstr>分層隨機抽樣</vt:lpstr>
      <vt:lpstr>集體抽樣P37</vt:lpstr>
      <vt:lpstr>2.5 抽樣設計的基本概念P39</vt:lpstr>
      <vt:lpstr>母體參數與樣本統計量P39</vt:lpstr>
      <vt:lpstr>例子：臺大學生有汽車駕駛執照P39</vt:lpstr>
      <vt:lpstr>2.6樣本提供的資訊-母體的縮影P40</vt:lpstr>
      <vt:lpstr>例子：槍手打靶</vt:lpstr>
      <vt:lpstr>偏差VS 變異性</vt:lpstr>
      <vt:lpstr>抽樣誤差</vt:lpstr>
      <vt:lpstr>抽樣誤差</vt:lpstr>
      <vt:lpstr>偏差大變異性小</vt:lpstr>
      <vt:lpstr>處理偏差和變異性的問題</vt:lpstr>
      <vt:lpstr>信賴係數</vt:lpstr>
      <vt:lpstr>例子：臺灣民眾抽菸比例</vt:lpstr>
      <vt:lpstr>實例應用：2001年國民健康訪問調查</vt:lpstr>
      <vt:lpstr>國民健康訪問調查：分層隨機抽樣</vt:lpstr>
      <vt:lpstr>國民健康訪問調查：樣本選取</vt:lpstr>
      <vt:lpstr>樣本具有母體的代表性</vt:lpstr>
      <vt:lpstr>個人健康狀態</vt:lpstr>
      <vt:lpstr>個人健康狀態(性別)</vt:lpstr>
      <vt:lpstr>醫療服務利用</vt:lpstr>
      <vt:lpstr>飲酒狀況</vt:lpstr>
      <vt:lpstr>吸菸狀況</vt:lpstr>
      <vt:lpstr>嚼檳榔狀況</vt:lpstr>
      <vt:lpstr>統計人物小傳</vt:lpstr>
      <vt:lpstr>致死劑量</vt:lpstr>
      <vt:lpstr>統計結緣</vt:lpstr>
      <vt:lpstr>殺蟲劑實驗</vt:lpstr>
      <vt:lpstr>總結</vt:lpstr>
    </vt:vector>
  </TitlesOfParts>
  <Company>cyu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jackie</dc:creator>
  <cp:lastModifiedBy>cc</cp:lastModifiedBy>
  <cp:revision>824</cp:revision>
  <dcterms:created xsi:type="dcterms:W3CDTF">2012-09-11T02:37:45Z</dcterms:created>
  <dcterms:modified xsi:type="dcterms:W3CDTF">2013-01-29T09:05:59Z</dcterms:modified>
</cp:coreProperties>
</file>