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55" r:id="rId1"/>
    <p:sldMasterId id="2147483967" r:id="rId2"/>
  </p:sldMasterIdLst>
  <p:notesMasterIdLst>
    <p:notesMasterId r:id="rId23"/>
  </p:notesMasterIdLst>
  <p:handoutMasterIdLst>
    <p:handoutMasterId r:id="rId24"/>
  </p:handoutMasterIdLst>
  <p:sldIdLst>
    <p:sldId id="313" r:id="rId3"/>
    <p:sldId id="281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31" r:id="rId19"/>
    <p:sldId id="328" r:id="rId20"/>
    <p:sldId id="329" r:id="rId21"/>
    <p:sldId id="330" r:id="rId22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標楷體" panose="03000509000000000000" pitchFamily="65" charset="-120"/>
      <p:regular r:id="rId29"/>
    </p:embeddedFont>
    <p:embeddedFont>
      <p:font typeface="微軟正黑體" panose="020B0604030504040204" pitchFamily="34" charset="-120"/>
      <p:regular r:id="rId30"/>
      <p:bold r:id="rId31"/>
    </p:embeddedFont>
    <p:embeddedFont>
      <p:font typeface="Wingdings 2" panose="05020102010507070707" pitchFamily="18" charset="2"/>
      <p:regular r:id="rId32"/>
    </p:embeddedFont>
    <p:embeddedFont>
      <p:font typeface="Wingdings 3" panose="05040102010807070707" pitchFamily="18" charset="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3A5"/>
    <a:srgbClr val="FF9900"/>
    <a:srgbClr val="CC0000"/>
    <a:srgbClr val="B42B00"/>
    <a:srgbClr val="CC3300"/>
    <a:srgbClr val="993300"/>
    <a:srgbClr val="58146A"/>
    <a:srgbClr val="83C937"/>
    <a:srgbClr val="A87128"/>
    <a:srgbClr val="E8B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93620" autoAdjust="0"/>
  </p:normalViewPr>
  <p:slideViewPr>
    <p:cSldViewPr>
      <p:cViewPr>
        <p:scale>
          <a:sx n="60" d="100"/>
          <a:sy n="60" d="100"/>
        </p:scale>
        <p:origin x="-1614" y="-798"/>
      </p:cViewPr>
      <p:guideLst>
        <p:guide orient="horz" pos="2160"/>
        <p:guide pos="18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2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E869784A-BE37-402E-947C-6F933E0D48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079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963714E8-8C87-44CA-84CF-E9ABE8DC8C37}" type="datetimeFigureOut">
              <a:rPr lang="zh-TW" altLang="en-US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DF8A3438-9A4B-4669-8572-51866C1F4C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271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A3438-9A4B-4669-8572-51866C1F4CE9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A3438-9A4B-4669-8572-51866C1F4CE9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A3438-9A4B-4669-8572-51866C1F4CE9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85D82-3D31-4DDF-89BD-FC5F72A071A5}" type="datetime1">
              <a:rPr lang="zh-TW" altLang="en-US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3840E-8915-4CFF-9439-E09D8A02AF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1982D-6A82-4B7F-9704-A95568172E15}" type="datetime1">
              <a:rPr lang="zh-TW" altLang="en-US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47D8-0C60-4F73-8F66-7A63D5A3A0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DD994-030B-4CA9-AD50-B645156C3760}" type="datetime1">
              <a:rPr lang="zh-TW" altLang="en-US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83912-7B78-47C2-85EF-2E9E169E44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圓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885D82-3D31-4DDF-89BD-FC5F72A071A5}" type="datetime1">
              <a:rPr lang="zh-TW" altLang="en-US" smtClean="0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03840E-8915-4CFF-9439-E09D8A02AF6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65B138-E818-4F5F-9391-F5485A43301F}" type="datetime1">
              <a:rPr lang="zh-TW" altLang="en-US" smtClean="0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68F0BC-33BC-4C1E-8BBE-7B519061BFC7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338897-C167-4AA4-ADD3-CEDC4A6D5BB3}" type="datetime1">
              <a:rPr lang="zh-TW" altLang="en-US" smtClean="0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B71267-370A-4C00-85BB-03FCAF9DC56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23BE21-34DC-403C-AE75-A925401DFF15}" type="datetime1">
              <a:rPr lang="zh-TW" altLang="en-US" smtClean="0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296B7B-52A7-4869-8F9A-7C88BA05BF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B26B94-B019-48F7-BC24-6E9C9E15A5A4}" type="datetime1">
              <a:rPr lang="zh-TW" altLang="en-US" smtClean="0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8B3C0A-9D81-4C78-9860-6A70E0D4FFF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EEF099-7D57-4603-9FF6-0F53F08E136D}" type="datetime1">
              <a:rPr lang="zh-TW" altLang="en-US" smtClean="0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2C52A5-15D6-4906-9471-BD3FB0547BD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BAC171-3E9A-4F59-A8A8-66E03C10CFF4}" type="datetime1">
              <a:rPr lang="zh-TW" altLang="en-US" smtClean="0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7F3996-FC93-4F2E-A6AB-D0BC240A85F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2DBE60-27F5-47D1-A2CE-EE4554AF9AAC}" type="datetime1">
              <a:rPr lang="zh-TW" altLang="en-US" smtClean="0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4B68F6-BF14-436E-9576-6FC5865811D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B138-E818-4F5F-9391-F5485A43301F}" type="datetime1">
              <a:rPr lang="zh-TW" altLang="en-US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8F0BC-33BC-4C1E-8BBE-7B519061BF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化單一角落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BF1F3B-3678-4AB0-A5B2-853233215E01}" type="datetime1">
              <a:rPr lang="zh-TW" altLang="en-US" smtClean="0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9FCB3F-E409-4904-A732-E372D72B86A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41982D-6A82-4B7F-9704-A95568172E15}" type="datetime1">
              <a:rPr lang="zh-TW" altLang="en-US" smtClean="0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E447D8-0C60-4F73-8F66-7A63D5A3A0A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8DD994-030B-4CA9-AD50-B645156C3760}" type="datetime1">
              <a:rPr lang="zh-TW" altLang="en-US" smtClean="0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D83912-7B78-47C2-85EF-2E9E169E446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38897-C167-4AA4-ADD3-CEDC4A6D5BB3}" type="datetime1">
              <a:rPr lang="zh-TW" altLang="en-US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71267-370A-4C00-85BB-03FCAF9DC5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BE21-34DC-403C-AE75-A925401DFF15}" type="datetime1">
              <a:rPr lang="zh-TW" altLang="en-US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6B7B-52A7-4869-8F9A-7C88BA05BF1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6B94-B019-48F7-BC24-6E9C9E15A5A4}" type="datetime1">
              <a:rPr lang="zh-TW" altLang="en-US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3C0A-9D81-4C78-9860-6A70E0D4FFF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F099-7D57-4603-9FF6-0F53F08E136D}" type="datetime1">
              <a:rPr lang="zh-TW" altLang="en-US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C52A5-15D6-4906-9471-BD3FB0547B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C171-3E9A-4F59-A8A8-66E03C10CFF4}" type="datetime1">
              <a:rPr lang="zh-TW" altLang="en-US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3996-FC93-4F2E-A6AB-D0BC240A85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DBE60-27F5-47D1-A2CE-EE4554AF9AAC}" type="datetime1">
              <a:rPr lang="zh-TW" altLang="en-US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68F6-BF14-436E-9576-6FC5865811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1F3B-3678-4AB0-A5B2-853233215E01}" type="datetime1">
              <a:rPr lang="zh-TW" altLang="en-US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FCB3F-E409-4904-A732-E372D72B86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C13C4A78-9C60-4F16-BC7B-0848C63F237D}" type="datetime1">
              <a:rPr lang="zh-TW" altLang="en-US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676AD9BD-ABB8-4030-AEBB-2AE0F24D42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13C4A78-9C60-4F16-BC7B-0848C63F237D}" type="datetime1">
              <a:rPr lang="zh-TW" altLang="en-US" smtClean="0"/>
              <a:pPr>
                <a:defRPr/>
              </a:pPr>
              <a:t>2013/10/4</a:t>
            </a:fld>
            <a:endParaRPr lang="en-US" altLang="zh-TW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76AD9BD-ABB8-4030-AEBB-2AE0F24D42A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心形 7"/>
          <p:cNvSpPr/>
          <p:nvPr/>
        </p:nvSpPr>
        <p:spPr>
          <a:xfrm>
            <a:off x="1714504" y="428604"/>
            <a:ext cx="6072206" cy="6072206"/>
          </a:xfrm>
          <a:prstGeom prst="heart">
            <a:avLst/>
          </a:prstGeom>
          <a:solidFill>
            <a:srgbClr val="C0000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71478" y="3533451"/>
            <a:ext cx="3167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華康超黑體" pitchFamily="49" charset="-120"/>
              </a:rPr>
              <a:t>TA</a:t>
            </a:r>
            <a:r>
              <a:rPr lang="zh-TW" altLang="en-US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華康超黑體" pitchFamily="49" charset="-120"/>
              </a:rPr>
              <a:t>與學生人際互動</a:t>
            </a:r>
            <a:endParaRPr lang="zh-TW" altLang="en-US" sz="28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華康超黑體" pitchFamily="49" charset="-12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71670" y="2135632"/>
            <a:ext cx="55448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華康超黑體" pitchFamily="49" charset="-120"/>
              </a:rPr>
              <a:t>智慧型手機式的</a:t>
            </a:r>
            <a:endParaRPr lang="en-US" altLang="zh-TW" sz="6000" b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華康超黑體" pitchFamily="49" charset="-120"/>
            </a:endParaRPr>
          </a:p>
        </p:txBody>
      </p:sp>
      <p:sp>
        <p:nvSpPr>
          <p:cNvPr id="27654" name="Text Box 56"/>
          <p:cNvSpPr txBox="1">
            <a:spLocks noChangeArrowheads="1"/>
          </p:cNvSpPr>
          <p:nvPr/>
        </p:nvSpPr>
        <p:spPr bwMode="auto">
          <a:xfrm>
            <a:off x="3071813" y="4500563"/>
            <a:ext cx="2592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dirty="0">
                <a:latin typeface="華康超黑體" pitchFamily="49" charset="-120"/>
                <a:ea typeface="華康超黑體" pitchFamily="49" charset="-120"/>
              </a:rPr>
              <a:t>主講人</a:t>
            </a:r>
          </a:p>
        </p:txBody>
      </p:sp>
      <p:sp>
        <p:nvSpPr>
          <p:cNvPr id="10" name="心形 9"/>
          <p:cNvSpPr/>
          <p:nvPr/>
        </p:nvSpPr>
        <p:spPr>
          <a:xfrm>
            <a:off x="428596" y="1214422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心形 10"/>
          <p:cNvSpPr/>
          <p:nvPr/>
        </p:nvSpPr>
        <p:spPr>
          <a:xfrm>
            <a:off x="857224" y="2428868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心形 11"/>
          <p:cNvSpPr/>
          <p:nvPr/>
        </p:nvSpPr>
        <p:spPr>
          <a:xfrm>
            <a:off x="8572528" y="2857496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心形 12"/>
          <p:cNvSpPr/>
          <p:nvPr/>
        </p:nvSpPr>
        <p:spPr>
          <a:xfrm>
            <a:off x="8358214" y="4357694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心形 13"/>
          <p:cNvSpPr/>
          <p:nvPr/>
        </p:nvSpPr>
        <p:spPr>
          <a:xfrm>
            <a:off x="1142976" y="142852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心形 14"/>
          <p:cNvSpPr/>
          <p:nvPr/>
        </p:nvSpPr>
        <p:spPr>
          <a:xfrm>
            <a:off x="1000100" y="5214950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心形 15"/>
          <p:cNvSpPr/>
          <p:nvPr/>
        </p:nvSpPr>
        <p:spPr>
          <a:xfrm>
            <a:off x="8001024" y="6215082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心形 16"/>
          <p:cNvSpPr/>
          <p:nvPr/>
        </p:nvSpPr>
        <p:spPr>
          <a:xfrm>
            <a:off x="5000628" y="428604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心形 17"/>
          <p:cNvSpPr/>
          <p:nvPr/>
        </p:nvSpPr>
        <p:spPr>
          <a:xfrm>
            <a:off x="2071670" y="5929330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心形 18"/>
          <p:cNvSpPr/>
          <p:nvPr/>
        </p:nvSpPr>
        <p:spPr>
          <a:xfrm>
            <a:off x="3643306" y="6357958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心形 19"/>
          <p:cNvSpPr/>
          <p:nvPr/>
        </p:nvSpPr>
        <p:spPr>
          <a:xfrm>
            <a:off x="1714480" y="4429132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心形 20"/>
          <p:cNvSpPr/>
          <p:nvPr/>
        </p:nvSpPr>
        <p:spPr>
          <a:xfrm>
            <a:off x="7643834" y="357166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心形 21"/>
          <p:cNvSpPr/>
          <p:nvPr/>
        </p:nvSpPr>
        <p:spPr>
          <a:xfrm>
            <a:off x="3857620" y="142852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心形 22"/>
          <p:cNvSpPr/>
          <p:nvPr/>
        </p:nvSpPr>
        <p:spPr>
          <a:xfrm>
            <a:off x="5715008" y="6286520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心形 23"/>
          <p:cNvSpPr/>
          <p:nvPr/>
        </p:nvSpPr>
        <p:spPr>
          <a:xfrm>
            <a:off x="7143768" y="5000636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心形 24"/>
          <p:cNvSpPr/>
          <p:nvPr/>
        </p:nvSpPr>
        <p:spPr>
          <a:xfrm>
            <a:off x="714348" y="3643314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心形 25"/>
          <p:cNvSpPr/>
          <p:nvPr/>
        </p:nvSpPr>
        <p:spPr>
          <a:xfrm>
            <a:off x="8215338" y="1714488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心形 26"/>
          <p:cNvSpPr/>
          <p:nvPr/>
        </p:nvSpPr>
        <p:spPr>
          <a:xfrm>
            <a:off x="357158" y="6000768"/>
            <a:ext cx="357190" cy="357190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5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心形 27"/>
          <p:cNvSpPr/>
          <p:nvPr/>
        </p:nvSpPr>
        <p:spPr>
          <a:xfrm>
            <a:off x="1571604" y="285728"/>
            <a:ext cx="6367482" cy="6367482"/>
          </a:xfrm>
          <a:prstGeom prst="heart">
            <a:avLst/>
          </a:prstGeom>
          <a:noFill/>
          <a:ln>
            <a:solidFill>
              <a:schemeClr val="bg1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712" name="矩形 28"/>
          <p:cNvSpPr>
            <a:spLocks noChangeArrowheads="1"/>
          </p:cNvSpPr>
          <p:nvPr/>
        </p:nvSpPr>
        <p:spPr bwMode="auto">
          <a:xfrm>
            <a:off x="5997575" y="4630738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華康儷中黑" pitchFamily="49" charset="-120"/>
                <a:ea typeface="華康儷中黑" pitchFamily="49" charset="-120"/>
              </a:rPr>
              <a:t>老師</a:t>
            </a:r>
            <a:endParaRPr lang="zh-TW" altLang="en-US"/>
          </a:p>
        </p:txBody>
      </p:sp>
      <p:sp>
        <p:nvSpPr>
          <p:cNvPr id="27713" name="矩形 29"/>
          <p:cNvSpPr>
            <a:spLocks noChangeArrowheads="1"/>
          </p:cNvSpPr>
          <p:nvPr/>
        </p:nvSpPr>
        <p:spPr bwMode="auto">
          <a:xfrm>
            <a:off x="4143375" y="4214813"/>
            <a:ext cx="2338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800" dirty="0">
                <a:latin typeface="華康儷中黑" pitchFamily="49" charset="-120"/>
                <a:ea typeface="華康儷中黑" pitchFamily="49" charset="-120"/>
              </a:rPr>
              <a:t>邵仕剛 </a:t>
            </a:r>
            <a:endParaRPr lang="zh-TW" altLang="en-US" sz="4800" dirty="0"/>
          </a:p>
        </p:txBody>
      </p:sp>
      <p:sp>
        <p:nvSpPr>
          <p:cNvPr id="31" name="四角星形 30"/>
          <p:cNvSpPr/>
          <p:nvPr/>
        </p:nvSpPr>
        <p:spPr>
          <a:xfrm>
            <a:off x="5929322" y="4214818"/>
            <a:ext cx="214314" cy="214314"/>
          </a:xfrm>
          <a:prstGeom prst="star4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" name="四角星形 31"/>
          <p:cNvSpPr/>
          <p:nvPr/>
        </p:nvSpPr>
        <p:spPr>
          <a:xfrm rot="960000">
            <a:off x="4143372" y="4929198"/>
            <a:ext cx="214314" cy="214314"/>
          </a:xfrm>
          <a:prstGeom prst="star4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5696" y="332656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老師扮演</a:t>
            </a:r>
            <a:r>
              <a:rPr lang="en-US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waiter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4" name="笑臉 3"/>
          <p:cNvSpPr/>
          <p:nvPr/>
        </p:nvSpPr>
        <p:spPr>
          <a:xfrm>
            <a:off x="1403648" y="764704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3528" y="1946448"/>
            <a:ext cx="84969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老師成為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waiter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，服務的問題永遠沒有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辦法做 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000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到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100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分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，不要灰心，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never give up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 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我是個重感情的人，心中充滿著愛是我最大的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en-US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動力，當我失去了熱情，就是我離開的時候。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algn="just" eaLnBrk="0" hangingPunct="0"/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 eaLnBrk="0" hangingPunct="0"/>
            <a:r>
              <a:rPr lang="en-US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培養顧客的忠誠度，也培養對顧客的忠誠度。</a:t>
            </a:r>
          </a:p>
          <a:p>
            <a:pPr lvl="0" algn="just" eaLnBrk="0" hangingPunct="0"/>
            <a:endParaRPr kumimoji="1" lang="zh-TW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太陽 5"/>
          <p:cNvSpPr/>
          <p:nvPr/>
        </p:nvSpPr>
        <p:spPr>
          <a:xfrm>
            <a:off x="432718" y="2091927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太陽 6"/>
          <p:cNvSpPr/>
          <p:nvPr/>
        </p:nvSpPr>
        <p:spPr>
          <a:xfrm>
            <a:off x="467544" y="3429000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太陽 8"/>
          <p:cNvSpPr/>
          <p:nvPr/>
        </p:nvSpPr>
        <p:spPr>
          <a:xfrm>
            <a:off x="467544" y="5327347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2" name="Picture 2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33256"/>
            <a:ext cx="1257513" cy="764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39752" y="404664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我的角色模範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1547664" y="836712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11560" y="2708920"/>
            <a:ext cx="8136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Role  model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：我的老師，我的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父親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無形的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力量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，身教</a:t>
            </a:r>
            <a:r>
              <a:rPr lang="en-US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垃圾車定律：吃冰淇淋老人的微笑。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學生會洞察你的情緒，我們要言行一致。</a:t>
            </a:r>
          </a:p>
          <a:p>
            <a:pPr algn="just"/>
            <a:endParaRPr lang="zh-TW" altLang="en-US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太陽 4"/>
          <p:cNvSpPr/>
          <p:nvPr/>
        </p:nvSpPr>
        <p:spPr>
          <a:xfrm>
            <a:off x="395536" y="2852936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太陽 5"/>
          <p:cNvSpPr/>
          <p:nvPr/>
        </p:nvSpPr>
        <p:spPr>
          <a:xfrm>
            <a:off x="395536" y="4221088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太陽 6"/>
          <p:cNvSpPr/>
          <p:nvPr/>
        </p:nvSpPr>
        <p:spPr>
          <a:xfrm>
            <a:off x="394605" y="5162855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266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229200"/>
            <a:ext cx="1608871" cy="1356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7744" y="476672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誰適應誰的問題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1763688" y="836712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25366" y="2467561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是</a:t>
            </a:r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我們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適應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學生，還是學生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適應</a:t>
            </a:r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我們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共識就像是咖啡的過濾紙，溶入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了</a:t>
            </a:r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我們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學生的需求</a:t>
            </a:r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共識不是說服與權威下的結果。</a:t>
            </a:r>
          </a:p>
          <a:p>
            <a:pPr algn="just"/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太陽 4"/>
          <p:cNvSpPr/>
          <p:nvPr/>
        </p:nvSpPr>
        <p:spPr>
          <a:xfrm>
            <a:off x="314187" y="2611578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太陽 5"/>
          <p:cNvSpPr/>
          <p:nvPr/>
        </p:nvSpPr>
        <p:spPr>
          <a:xfrm>
            <a:off x="337334" y="3501008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291" name="Picture 3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581128"/>
            <a:ext cx="1474013" cy="1817827"/>
          </a:xfrm>
          <a:prstGeom prst="rect">
            <a:avLst/>
          </a:prstGeom>
          <a:noFill/>
        </p:spPr>
      </p:pic>
      <p:sp>
        <p:nvSpPr>
          <p:cNvPr id="9" name="太陽 8"/>
          <p:cNvSpPr/>
          <p:nvPr/>
        </p:nvSpPr>
        <p:spPr>
          <a:xfrm>
            <a:off x="345718" y="4869160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5776" y="476672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與細胞做朋友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1763688" y="836712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39552" y="162880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跟細胞做正面的互動，對細胞談話。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人生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真正的目標不在獲得，而是在給予，付出與愛所得到的是一種真實的快樂。</a:t>
            </a:r>
          </a:p>
          <a:p>
            <a:pPr algn="just"/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想法要與做法接軌，發揮正向的感染力，讓孩子產生希望與動力。</a:t>
            </a:r>
            <a:r>
              <a:rPr lang="en-US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照鏡子</a:t>
            </a:r>
            <a:r>
              <a:rPr lang="en-US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lang="zh-TW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太陽 4"/>
          <p:cNvSpPr/>
          <p:nvPr/>
        </p:nvSpPr>
        <p:spPr>
          <a:xfrm>
            <a:off x="323528" y="1772816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太陽 5"/>
          <p:cNvSpPr/>
          <p:nvPr/>
        </p:nvSpPr>
        <p:spPr>
          <a:xfrm>
            <a:off x="323528" y="2708920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太陽 7"/>
          <p:cNvSpPr/>
          <p:nvPr/>
        </p:nvSpPr>
        <p:spPr>
          <a:xfrm>
            <a:off x="342818" y="4077072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314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445224"/>
            <a:ext cx="1589879" cy="9770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5776" y="548680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科系的文化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1763688" y="836712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11560" y="2204864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不同科系學生的特色。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zh-TW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主文化影響次文化。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zh-TW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出校門前的兩件事：我找到了、我準備好了。</a:t>
            </a:r>
            <a:endParaRPr lang="zh-TW" altLang="en-US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太陽 5"/>
          <p:cNvSpPr/>
          <p:nvPr/>
        </p:nvSpPr>
        <p:spPr>
          <a:xfrm>
            <a:off x="395536" y="2780928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太陽 6"/>
          <p:cNvSpPr/>
          <p:nvPr/>
        </p:nvSpPr>
        <p:spPr>
          <a:xfrm>
            <a:off x="395536" y="3759677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太陽 7"/>
          <p:cNvSpPr/>
          <p:nvPr/>
        </p:nvSpPr>
        <p:spPr>
          <a:xfrm>
            <a:off x="395536" y="4679253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8" name="Picture 2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8983">
            <a:off x="7201914" y="3324318"/>
            <a:ext cx="1405737" cy="13876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7784" y="404664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與家長對話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1763688" y="836712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11560" y="278092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親師座談感言，父母的握手託付重任。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學生家庭狀況：單親、低學歷、失業、助學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貸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zh-TW" altLang="en-US" sz="3000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款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與打工。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因為懂得，所以慈悲。</a:t>
            </a:r>
          </a:p>
        </p:txBody>
      </p:sp>
      <p:sp>
        <p:nvSpPr>
          <p:cNvPr id="5" name="太陽 4"/>
          <p:cNvSpPr/>
          <p:nvPr/>
        </p:nvSpPr>
        <p:spPr>
          <a:xfrm>
            <a:off x="395536" y="2924944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太陽 5"/>
          <p:cNvSpPr/>
          <p:nvPr/>
        </p:nvSpPr>
        <p:spPr>
          <a:xfrm>
            <a:off x="395536" y="3861048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362" name="Picture 2" descr="C:\Program Files\Microsoft Office\MEDIA\CAGCAT10\j029357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8305">
            <a:off x="7363801" y="4996603"/>
            <a:ext cx="1296144" cy="1297453"/>
          </a:xfrm>
          <a:prstGeom prst="rect">
            <a:avLst/>
          </a:prstGeom>
          <a:noFill/>
        </p:spPr>
      </p:pic>
      <p:sp>
        <p:nvSpPr>
          <p:cNvPr id="8" name="太陽 7"/>
          <p:cNvSpPr/>
          <p:nvPr/>
        </p:nvSpPr>
        <p:spPr>
          <a:xfrm>
            <a:off x="384630" y="5208878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836712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夢想在飛與蝴蝶</a:t>
            </a:r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效應</a:t>
            </a:r>
            <a:endParaRPr lang="en-US" altLang="zh-TW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662161" y="1164523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2933849"/>
            <a:ext cx="820891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你我沒有什麼不同，為什麼夢想被冷凍，改變世界</a:t>
            </a:r>
            <a:r>
              <a:rPr kumimoji="1" lang="zh-TW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先</a:t>
            </a:r>
            <a:r>
              <a:rPr kumimoji="1" lang="zh-TW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改變</a:t>
            </a:r>
            <a:r>
              <a:rPr kumimoji="1" lang="zh-TW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自己。</a:t>
            </a:r>
            <a:endParaRPr kumimoji="1" lang="en-US" altLang="zh-TW" sz="36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zh-TW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6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我們有共同的夢想卻沒有共同的機會。</a:t>
            </a:r>
            <a:endParaRPr lang="en-US" altLang="zh-TW" sz="36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太陽 4"/>
          <p:cNvSpPr/>
          <p:nvPr/>
        </p:nvSpPr>
        <p:spPr>
          <a:xfrm>
            <a:off x="395536" y="3212976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太陽 8"/>
          <p:cNvSpPr/>
          <p:nvPr/>
        </p:nvSpPr>
        <p:spPr>
          <a:xfrm>
            <a:off x="395536" y="4653136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836712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蝴蝶振翅所產生的氣流與氣壓，可以在世界的另一端，產生下雪，下雨或是龍捲風。</a:t>
            </a:r>
            <a:endParaRPr lang="en-US" altLang="zh-TW" sz="32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en-US" altLang="zh-TW" sz="32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32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用愛傾聽，用愛</a:t>
            </a:r>
            <a:r>
              <a:rPr lang="zh-TW" altLang="zh-TW" sz="32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說話</a:t>
            </a:r>
            <a:r>
              <a:rPr lang="en-US" altLang="zh-TW" sz="3200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;</a:t>
            </a:r>
            <a:r>
              <a:rPr lang="zh-TW" altLang="en-US" sz="32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只要</a:t>
            </a:r>
            <a:r>
              <a:rPr lang="zh-TW" altLang="en-US" sz="32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精彩，不要遺憾。</a:t>
            </a:r>
            <a:endParaRPr lang="zh-TW" altLang="zh-TW" sz="32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en-US" altLang="zh-TW" sz="32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太陽 3"/>
          <p:cNvSpPr/>
          <p:nvPr/>
        </p:nvSpPr>
        <p:spPr>
          <a:xfrm>
            <a:off x="453675" y="2338612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太陽 4"/>
          <p:cNvSpPr/>
          <p:nvPr/>
        </p:nvSpPr>
        <p:spPr>
          <a:xfrm>
            <a:off x="467544" y="980728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0560">
            <a:off x="4828469" y="3295402"/>
            <a:ext cx="3337553" cy="2503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11760" y="476672"/>
            <a:ext cx="48013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生命的決定權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4" name="笑臉 3"/>
          <p:cNvSpPr/>
          <p:nvPr/>
        </p:nvSpPr>
        <p:spPr>
          <a:xfrm>
            <a:off x="1763688" y="836712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560" y="1772816"/>
            <a:ext cx="82809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生命只有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10%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由自己決定，但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90%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看你如何利用它！你要用何種心境面對學生。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當你能靜下心來，聆聽自己內心的聲音，它就會引導你走向正確的方向。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zh-TW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從渴望的層次來與孩子作互動，因為渴望包含了愛與被愛，不要單獨的只有看到或聽到，彼此的行為、感受、觀點與期待。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太陽 5"/>
          <p:cNvSpPr/>
          <p:nvPr/>
        </p:nvSpPr>
        <p:spPr>
          <a:xfrm>
            <a:off x="395536" y="1988840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太陽 6"/>
          <p:cNvSpPr/>
          <p:nvPr/>
        </p:nvSpPr>
        <p:spPr>
          <a:xfrm>
            <a:off x="395536" y="3284984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太陽 7"/>
          <p:cNvSpPr/>
          <p:nvPr/>
        </p:nvSpPr>
        <p:spPr>
          <a:xfrm>
            <a:off x="395536" y="4653136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411" name="Picture 3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758" y="5589240"/>
            <a:ext cx="1147351" cy="10021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36892"/>
            <a:ext cx="8224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最後一堂課</a:t>
            </a:r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的咖啡香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611560" y="764704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39552" y="2348880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前言：餐前酒～品嘗自我生命的經驗。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本文：主菜～特色（色香味）～客製化～篩選老</a:t>
            </a:r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師的需求與學生的需求。</a:t>
            </a:r>
          </a:p>
          <a:p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結論：咖啡～甜點～在咖啡香中回味與思索整個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過程，找到面對自我的方式與存在的價值。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太陽 4"/>
          <p:cNvSpPr/>
          <p:nvPr/>
        </p:nvSpPr>
        <p:spPr>
          <a:xfrm>
            <a:off x="337895" y="2520356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太陽 5"/>
          <p:cNvSpPr/>
          <p:nvPr/>
        </p:nvSpPr>
        <p:spPr>
          <a:xfrm>
            <a:off x="346841" y="3427937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太陽 6"/>
          <p:cNvSpPr/>
          <p:nvPr/>
        </p:nvSpPr>
        <p:spPr>
          <a:xfrm>
            <a:off x="334371" y="4768264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434" name="Picture 2" descr="C:\Program Files\Microsoft Office\MEDIA\CAGCAT10\j029961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77272"/>
            <a:ext cx="937599" cy="696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71600" y="692696"/>
            <a:ext cx="7879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來自賈伯斯自傳的靈感</a:t>
            </a:r>
            <a:endParaRPr lang="zh-TW" alt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14" name="笑臉 13"/>
          <p:cNvSpPr/>
          <p:nvPr/>
        </p:nvSpPr>
        <p:spPr>
          <a:xfrm>
            <a:off x="611560" y="1052736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2661593"/>
            <a:ext cx="82089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智慧型手機</a:t>
            </a:r>
            <a:r>
              <a:rPr kumimoji="1" lang="en-US" altLang="zh-TW" sz="4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</a:t>
            </a:r>
            <a:r>
              <a:rPr kumimoji="1" lang="en-US" altLang="zh-TW" sz="4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TW" altLang="en-US" sz="4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改變了生活</a:t>
            </a:r>
            <a:r>
              <a:rPr kumimoji="1" lang="zh-TW" altLang="en-US" sz="4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型態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en-US" altLang="zh-TW" sz="30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endParaRPr kumimoji="1" lang="zh-TW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太陽 16"/>
          <p:cNvSpPr/>
          <p:nvPr/>
        </p:nvSpPr>
        <p:spPr>
          <a:xfrm>
            <a:off x="503548" y="3333185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Picture 4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6466">
            <a:off x="7261402" y="4994822"/>
            <a:ext cx="1195744" cy="1151721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6917">
            <a:off x="6048142" y="4577472"/>
            <a:ext cx="1121932" cy="16812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34076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各位</a:t>
            </a:r>
            <a:r>
              <a:rPr lang="en-US" altLang="zh-TW" sz="4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TA</a:t>
            </a:r>
            <a:r>
              <a:rPr lang="zh-TW" altLang="zh-TW" sz="4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4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您聞到咖啡香了嗎？沒聞到的，待會</a:t>
            </a:r>
            <a:r>
              <a:rPr lang="zh-TW" altLang="zh-TW" sz="4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</a:t>
            </a:r>
            <a:r>
              <a:rPr lang="zh-TW" altLang="en-US" sz="4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</a:t>
            </a:r>
            <a:r>
              <a:rPr lang="zh-TW" altLang="zh-TW" sz="4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喝</a:t>
            </a:r>
            <a:r>
              <a:rPr lang="zh-TW" altLang="zh-TW" sz="4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咖啡。</a:t>
            </a:r>
            <a:endParaRPr lang="zh-TW" altLang="en-US" sz="4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太陽 2"/>
          <p:cNvSpPr/>
          <p:nvPr/>
        </p:nvSpPr>
        <p:spPr>
          <a:xfrm>
            <a:off x="323528" y="1556792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 descr="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5731">
            <a:off x="5298380" y="3003252"/>
            <a:ext cx="3145532" cy="3145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7445">
            <a:off x="546791" y="3704179"/>
            <a:ext cx="2704222" cy="2478645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589240"/>
            <a:ext cx="886962" cy="727936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3857">
            <a:off x="3455365" y="4544132"/>
            <a:ext cx="1112827" cy="1127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692696"/>
            <a:ext cx="7879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來自賈伯斯自傳的靈感</a:t>
            </a:r>
            <a:endParaRPr lang="zh-TW" alt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99592" y="2358796"/>
            <a:ext cx="78070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sz="36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一個人能站在人文與科學的交會口，兼容</a:t>
            </a:r>
            <a:r>
              <a:rPr lang="zh-TW" sz="36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貫通才</a:t>
            </a:r>
            <a:r>
              <a:rPr lang="zh-TW" sz="36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是真正的人才</a:t>
            </a:r>
            <a:r>
              <a:rPr lang="zh-TW" sz="36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3600" dirty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6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STOP SIGN</a:t>
            </a:r>
            <a:r>
              <a:rPr lang="en-US" altLang="zh-TW" sz="36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6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理性與感性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、愛心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與耐心的結合</a:t>
            </a:r>
            <a:r>
              <a:rPr lang="en-US" altLang="zh-TW" sz="36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太陽 6"/>
          <p:cNvSpPr/>
          <p:nvPr/>
        </p:nvSpPr>
        <p:spPr>
          <a:xfrm>
            <a:off x="719572" y="2591560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笑臉 8"/>
          <p:cNvSpPr/>
          <p:nvPr/>
        </p:nvSpPr>
        <p:spPr>
          <a:xfrm>
            <a:off x="539552" y="1124744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81128"/>
            <a:ext cx="1603718" cy="16978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692696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讓客戶感動（艾美）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827584" y="1052736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2758862"/>
            <a:ext cx="88924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kumimoji="1" lang="zh-TW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要學生感動，打動他的心，就是要</a:t>
            </a:r>
            <a:r>
              <a:rPr kumimoji="1" lang="zh-TW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設計</a:t>
            </a:r>
            <a:endParaRPr kumimoji="1" lang="en-US" altLang="zh-TW" sz="36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每個</a:t>
            </a:r>
            <a:r>
              <a:rPr kumimoji="1" lang="zh-TW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細節</a:t>
            </a:r>
            <a:r>
              <a:rPr kumimoji="1" lang="zh-TW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，感性</a:t>
            </a:r>
            <a:r>
              <a:rPr kumimoji="1" lang="zh-TW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行銷。</a:t>
            </a: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半夢半醒之間</a:t>
            </a: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en-US" altLang="zh-TW" sz="36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太陽 5"/>
          <p:cNvSpPr/>
          <p:nvPr/>
        </p:nvSpPr>
        <p:spPr>
          <a:xfrm>
            <a:off x="358812" y="2924944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8561">
            <a:off x="7236552" y="5083078"/>
            <a:ext cx="1531168" cy="16424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648" y="620688"/>
            <a:ext cx="7109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讓客戶感動（艾美）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827584" y="1052736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2060848"/>
            <a:ext cx="828092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因為改變人是困難的，所以我會先改變自己，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了解我可能就是過去的這群孩子，我的需求是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什麼？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如何</a:t>
            </a: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吸引並引導學生改變，且讓其參與其中才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是</a:t>
            </a: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重點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讓學生相信你是對的，你是品牌的領導者，他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的追逐是讓自己的夢想成真。</a:t>
            </a:r>
            <a:endParaRPr kumimoji="1" lang="zh-TW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太陽 4"/>
          <p:cNvSpPr/>
          <p:nvPr/>
        </p:nvSpPr>
        <p:spPr>
          <a:xfrm>
            <a:off x="495551" y="2205046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太陽 5"/>
          <p:cNvSpPr/>
          <p:nvPr/>
        </p:nvSpPr>
        <p:spPr>
          <a:xfrm>
            <a:off x="502370" y="5452743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太陽 6"/>
          <p:cNvSpPr/>
          <p:nvPr/>
        </p:nvSpPr>
        <p:spPr>
          <a:xfrm>
            <a:off x="435784" y="4085213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2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589240"/>
            <a:ext cx="1145512" cy="10499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620688"/>
            <a:ext cx="7109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讓客戶感動（艾美）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827584" y="1052736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39929" y="2647739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4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建立個人的獨特風格，魅力與時尚</a:t>
            </a:r>
            <a:r>
              <a:rPr kumimoji="1" lang="zh-TW" sz="4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展現</a:t>
            </a:r>
            <a:r>
              <a:rPr kumimoji="1" lang="zh-TW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風格</a:t>
            </a:r>
            <a:r>
              <a:rPr kumimoji="1" lang="zh-TW" sz="4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</a:t>
            </a: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太陽 4"/>
          <p:cNvSpPr/>
          <p:nvPr/>
        </p:nvSpPr>
        <p:spPr>
          <a:xfrm>
            <a:off x="423504" y="2836538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854447"/>
            <a:ext cx="4134885" cy="1654718"/>
          </a:xfrm>
          <a:prstGeom prst="rect">
            <a:avLst/>
          </a:prstGeom>
          <a:noFill/>
        </p:spPr>
      </p:pic>
      <p:pic>
        <p:nvPicPr>
          <p:cNvPr id="6148" name="Picture 4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2587055" cy="26107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1760" y="692696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教室中的</a:t>
            </a:r>
            <a:r>
              <a:rPr lang="en-US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4</a:t>
            </a:r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力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1835696" y="1124744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2348880"/>
            <a:ext cx="80648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故事力：說自己的故事、讓學生說故事。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algn="just"/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親和力：尊重個體與渴望，走向學生，蹲下與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algn="just"/>
            <a:r>
              <a:rPr lang="en-US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拍背。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algn="just"/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幽默力：幽屬於自己的默，屬於課程的默。</a:t>
            </a:r>
          </a:p>
          <a:p>
            <a:pPr lvl="0" algn="just"/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紀律力：事先訂定遊戲規則。</a:t>
            </a:r>
            <a:endParaRPr lang="zh-TW" altLang="en-US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太陽 4"/>
          <p:cNvSpPr/>
          <p:nvPr/>
        </p:nvSpPr>
        <p:spPr>
          <a:xfrm>
            <a:off x="539552" y="2492896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太陽 5"/>
          <p:cNvSpPr/>
          <p:nvPr/>
        </p:nvSpPr>
        <p:spPr>
          <a:xfrm>
            <a:off x="539552" y="3429000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太陽 6"/>
          <p:cNvSpPr/>
          <p:nvPr/>
        </p:nvSpPr>
        <p:spPr>
          <a:xfrm>
            <a:off x="539552" y="4869160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太陽 7"/>
          <p:cNvSpPr/>
          <p:nvPr/>
        </p:nvSpPr>
        <p:spPr>
          <a:xfrm>
            <a:off x="533901" y="5768053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0" name="Picture 2" descr="C:\Program Files\Microsoft Office\MEDIA\CAGCAT10\j019928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4596">
            <a:off x="7229463" y="5373216"/>
            <a:ext cx="1199632" cy="1077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2436277"/>
            <a:ext cx="849694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如果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教的東西不能引起他的興趣，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就</a:t>
            </a:r>
            <a:endParaRPr kumimoji="1" lang="en-US" altLang="zh-TW" sz="36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600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某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個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層面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而言，那就是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的問題。</a:t>
            </a:r>
            <a:endParaRPr kumimoji="1" lang="en-US" altLang="zh-TW" sz="36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努力成為孩子生命中的天使。</a:t>
            </a:r>
            <a:endParaRPr kumimoji="1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39752" y="620688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教室中的</a:t>
            </a:r>
            <a:r>
              <a:rPr lang="en-US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4</a:t>
            </a:r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力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4" name="笑臉 3"/>
          <p:cNvSpPr/>
          <p:nvPr/>
        </p:nvSpPr>
        <p:spPr>
          <a:xfrm>
            <a:off x="1835696" y="1052736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太陽 5"/>
          <p:cNvSpPr/>
          <p:nvPr/>
        </p:nvSpPr>
        <p:spPr>
          <a:xfrm>
            <a:off x="414656" y="2687033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太陽 6"/>
          <p:cNvSpPr/>
          <p:nvPr/>
        </p:nvSpPr>
        <p:spPr>
          <a:xfrm>
            <a:off x="467544" y="4149080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4" name="Picture 2" descr="C:\Program Files\Microsoft Office\MEDIA\CAGCAT10\j019966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8042">
            <a:off x="539552" y="5085184"/>
            <a:ext cx="1337304" cy="1292727"/>
          </a:xfrm>
          <a:prstGeom prst="rect">
            <a:avLst/>
          </a:prstGeom>
          <a:noFill/>
        </p:spPr>
      </p:pic>
      <p:pic>
        <p:nvPicPr>
          <p:cNvPr id="8195" name="Picture 3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05064"/>
            <a:ext cx="2404437" cy="22064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7744" y="548680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華康兒風體W4" pitchFamily="34" charset="-120"/>
                <a:ea typeface="華康兒風體W4" pitchFamily="34" charset="-120"/>
              </a:rPr>
              <a:t>傾聽顧客聲音</a:t>
            </a:r>
            <a:endParaRPr lang="zh-TW" altLang="en-US" sz="6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1763688" y="908720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95536" y="1613992"/>
            <a:ext cx="83529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傾聽市場顧客（學生）的聲音，維繫客戶，讓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產品延伸，相互學習，帶領其走向對的地方。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indent="228600" algn="just"/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接觸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3"/>
              </a:rPr>
              <a:t>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習慣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3"/>
              </a:rPr>
              <a:t>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接受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3"/>
              </a:rPr>
              <a:t>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喜歡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indent="228600"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激發熱情，向內探索，脫離體制。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indent="228600" algn="just"/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indent="228600"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選你所愛，愛你所選（科系，愛情，夢想，職</a:t>
            </a:r>
            <a:endParaRPr lang="en-US" altLang="zh-TW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indent="228600" algn="just"/>
            <a:r>
              <a:rPr lang="zh-TW" altLang="zh-TW" sz="30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業，婚姻）。</a:t>
            </a:r>
            <a:endParaRPr lang="zh-TW" altLang="en-US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indent="228600" algn="just"/>
            <a:endParaRPr lang="zh-TW" altLang="en-US" sz="30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太陽 6"/>
          <p:cNvSpPr/>
          <p:nvPr/>
        </p:nvSpPr>
        <p:spPr>
          <a:xfrm>
            <a:off x="395536" y="1736850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太陽 8"/>
          <p:cNvSpPr/>
          <p:nvPr/>
        </p:nvSpPr>
        <p:spPr>
          <a:xfrm>
            <a:off x="392012" y="3639708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太陽 9"/>
          <p:cNvSpPr/>
          <p:nvPr/>
        </p:nvSpPr>
        <p:spPr>
          <a:xfrm>
            <a:off x="392012" y="4491046"/>
            <a:ext cx="288032" cy="288032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18" name="Picture 2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25948"/>
            <a:ext cx="2192727" cy="14253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觀點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2746</TotalTime>
  <Words>919</Words>
  <Application>Microsoft Office PowerPoint</Application>
  <PresentationFormat>如螢幕大小 (4:3)</PresentationFormat>
  <Paragraphs>118</Paragraphs>
  <Slides>20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34" baseType="lpstr">
      <vt:lpstr>Arial</vt:lpstr>
      <vt:lpstr>新細明體</vt:lpstr>
      <vt:lpstr>Times New Roman</vt:lpstr>
      <vt:lpstr>華康兒風體W4</vt:lpstr>
      <vt:lpstr>Verdana</vt:lpstr>
      <vt:lpstr>標楷體</vt:lpstr>
      <vt:lpstr>華康超黑體</vt:lpstr>
      <vt:lpstr>華康儷中黑</vt:lpstr>
      <vt:lpstr>微軟正黑體</vt:lpstr>
      <vt:lpstr>Wingdings 2</vt:lpstr>
      <vt:lpstr>Wingdings 3</vt:lpstr>
      <vt:lpstr>Calibri</vt:lpstr>
      <vt:lpstr>預設簡報設計</vt:lpstr>
      <vt:lpstr>觀點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>CYU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通往內心深處的路是耳朵 </dc:title>
  <dc:subject/>
  <dc:creator>cc</dc:creator>
  <cp:keywords/>
  <dc:description/>
  <cp:lastModifiedBy>A739</cp:lastModifiedBy>
  <cp:revision>351</cp:revision>
  <dcterms:created xsi:type="dcterms:W3CDTF">2007-05-30T05:32:27Z</dcterms:created>
  <dcterms:modified xsi:type="dcterms:W3CDTF">2013-10-04T00:18:00Z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TC011271011028</vt:lpwstr>
  </property>
</Properties>
</file>