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8" r:id="rId3"/>
    <p:sldId id="257" r:id="rId4"/>
    <p:sldId id="260" r:id="rId5"/>
    <p:sldId id="261" r:id="rId6"/>
    <p:sldId id="262" r:id="rId7"/>
    <p:sldId id="259"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76" r:id="rId24"/>
    <p:sldId id="277" r:id="rId25"/>
    <p:sldId id="278" r:id="rId26"/>
    <p:sldId id="281" r:id="rId27"/>
    <p:sldId id="282" r:id="rId28"/>
    <p:sldId id="283" r:id="rId29"/>
    <p:sldId id="284" r:id="rId30"/>
    <p:sldId id="285" r:id="rId31"/>
    <p:sldId id="286" r:id="rId32"/>
    <p:sldId id="289" r:id="rId33"/>
    <p:sldId id="290" r:id="rId34"/>
    <p:sldId id="291" r:id="rId35"/>
    <p:sldId id="292" r:id="rId36"/>
    <p:sldId id="287" r:id="rId37"/>
    <p:sldId id="288" r:id="rId38"/>
    <p:sldId id="293" r:id="rId39"/>
    <p:sldId id="294" r:id="rId40"/>
    <p:sldId id="295" r:id="rId41"/>
    <p:sldId id="296" r:id="rId42"/>
    <p:sldId id="297" r:id="rId43"/>
    <p:sldId id="298"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21D5A-1A07-4DFE-9C38-ED9861D8F976}" type="datetimeFigureOut">
              <a:rPr lang="zh-TW" altLang="en-US" smtClean="0"/>
              <a:t>2018/3/20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B8494-0C2B-42B7-A5D1-A0D56C607AA4}" type="slidenum">
              <a:rPr lang="zh-TW" altLang="en-US" smtClean="0"/>
              <a:t>‹#›</a:t>
            </a:fld>
            <a:endParaRPr lang="zh-TW" altLang="en-US"/>
          </a:p>
        </p:txBody>
      </p:sp>
    </p:spTree>
    <p:extLst>
      <p:ext uri="{BB962C8B-B14F-4D97-AF65-F5344CB8AC3E}">
        <p14:creationId xmlns:p14="http://schemas.microsoft.com/office/powerpoint/2010/main" val="240390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C0B8494-0C2B-42B7-A5D1-A0D56C607AA4}" type="slidenum">
              <a:rPr lang="zh-TW" altLang="en-US" smtClean="0"/>
              <a:t>39</a:t>
            </a:fld>
            <a:endParaRPr lang="zh-TW" altLang="en-US"/>
          </a:p>
        </p:txBody>
      </p:sp>
    </p:spTree>
    <p:extLst>
      <p:ext uri="{BB962C8B-B14F-4D97-AF65-F5344CB8AC3E}">
        <p14:creationId xmlns:p14="http://schemas.microsoft.com/office/powerpoint/2010/main" val="3023578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a:solidFill>
            <a:schemeClr val="accent2">
              <a:lumMod val="75000"/>
            </a:schemeClr>
          </a:solidFill>
          <a:ln/>
        </p:spPr>
        <p:style>
          <a:lnRef idx="2">
            <a:schemeClr val="dk1"/>
          </a:lnRef>
          <a:fillRef idx="1">
            <a:schemeClr val="lt1"/>
          </a:fillRef>
          <a:effectRef idx="0">
            <a:schemeClr val="dk1"/>
          </a:effectRef>
          <a:fontRef idx="none"/>
        </p:style>
        <p:txBody>
          <a:bodyPr lIns="45720" tIns="0" rIns="45720">
            <a:noAutofit/>
          </a:bodyPr>
          <a:lstStyle>
            <a:lvl1pPr algn="r">
              <a:defRPr sz="4200" b="1" cap="none" spc="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defRPr>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351B6A7-ED25-4E98-B835-52C1C42B5B3F}" type="datetime1">
              <a:rPr lang="zh-TW" altLang="en-US" smtClean="0"/>
              <a:t>2018/3/20</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zh-TW" altLang="en-US" smtClean="0"/>
              <a:t>健行科技大學工業管理系</a:t>
            </a:r>
            <a:endParaRPr lang="zh-TW" alt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BCC4E7F-230E-4EF3-95BD-2E1A5154E8E6}"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C138DA4F-84A6-47EB-8FDE-791F42A163EF}"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DA604213-CB20-43C7-818E-59ABA16E318B}" type="datetime1">
              <a:rPr lang="zh-TW" altLang="en-US" smtClean="0"/>
              <a:t>2018/3/20</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BCC4E7F-230E-4EF3-95BD-2E1A5154E8E6}"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tx2">
              <a:lumMod val="40000"/>
              <a:lumOff val="60000"/>
            </a:schemeClr>
          </a:solidFill>
        </p:spPr>
        <p:txBody>
          <a:bodyPr/>
          <a:lstStyle>
            <a:lvl1pPr>
              <a:defRPr>
                <a:solidFill>
                  <a:sysClr val="windowText" lastClr="000000"/>
                </a:solidFill>
              </a:defRPr>
            </a:lvl1pPr>
            <a:extLst/>
          </a:lstStyle>
          <a:p>
            <a:r>
              <a:rPr kumimoji="0" lang="zh-TW" altLang="en-US" smtClean="0"/>
              <a:t>按一下以編輯母片標題樣式</a:t>
            </a:r>
            <a:endParaRPr kumimoji="0" lang="en-US" dirty="0"/>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802B6A9-594B-4BD8-A93D-8B290309DD2B}"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B94CA08-8279-4702-AE3D-579A061ADCB7}" type="datetime1">
              <a:rPr lang="zh-TW" altLang="en-US" smtClean="0"/>
              <a:t>2018/3/20</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3BCC4E7F-230E-4EF3-95BD-2E1A5154E8E6}"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3230D39-C6BA-4C2E-8E17-2F003550F73D}"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654DFE48-3ED4-48E5-B758-6A617AAAFE0D}" type="datetime1">
              <a:rPr lang="zh-TW" altLang="en-US" smtClean="0"/>
              <a:t>2018/3/20</a:t>
            </a:fld>
            <a:endParaRPr lang="zh-TW" altLang="en-US"/>
          </a:p>
        </p:txBody>
      </p:sp>
      <p:sp>
        <p:nvSpPr>
          <p:cNvPr id="8" name="頁尾版面配置區 7"/>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9" name="投影片編號版面配置區 8"/>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FE03AFF7-4064-4AD2-9315-27087AC8DFDE}" type="datetime1">
              <a:rPr lang="zh-TW" altLang="en-US" smtClean="0"/>
              <a:t>2018/3/20</a:t>
            </a:fld>
            <a:endParaRPr lang="zh-TW" altLang="en-US"/>
          </a:p>
        </p:txBody>
      </p:sp>
      <p:sp>
        <p:nvSpPr>
          <p:cNvPr id="4" name="頁尾版面配置區 3"/>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5" name="投影片編號版面配置區 4"/>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D53493EE-1F84-46F6-8FE1-C2A0FA5FD293}" type="datetime1">
              <a:rPr lang="zh-TW" altLang="en-US" smtClean="0"/>
              <a:t>2018/3/20</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r>
              <a:rPr lang="zh-TW" altLang="en-US" smtClean="0"/>
              <a:t>健行科技大學工業管理系</a:t>
            </a:r>
            <a:endParaRPr lang="zh-TW" altLang="en-US"/>
          </a:p>
        </p:txBody>
      </p:sp>
      <p:sp>
        <p:nvSpPr>
          <p:cNvPr id="4" name="投影片編號版面配置區 3"/>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4B93D9B-87A6-47C2-A9B2-4AB718D7BC95}"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48D4A58B-4B7D-47F5-A3C9-C31FBFD29184}"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style>
          <a:lnRef idx="2">
            <a:schemeClr val="accent2"/>
          </a:lnRef>
          <a:fillRef idx="1">
            <a:schemeClr val="lt1"/>
          </a:fillRef>
          <a:effectRef idx="0">
            <a:schemeClr val="accent2"/>
          </a:effectRef>
          <a:fontRef idx="none"/>
        </p:style>
        <p:txBody>
          <a:bodyPr vert="horz" lIns="45720" tIns="0" rIns="45720" bIns="0" anchor="b" anchorCtr="0">
            <a:normAutofit/>
          </a:bodyPr>
          <a:lstStyle>
            <a:extLst/>
          </a:lstStyle>
          <a:p>
            <a:r>
              <a:rPr kumimoji="0" lang="zh-TW" altLang="en-US" dirty="0" smtClean="0"/>
              <a:t>按一下以編輯母片標題樣式</a:t>
            </a:r>
            <a:endParaRPr kumimoji="0" lang="en-US" dirty="0"/>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B50A0F-4588-42EB-937F-92288CD29C90}" type="datetime1">
              <a:rPr lang="zh-TW" altLang="en-US" smtClean="0"/>
              <a:t>2018/3/20</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zh-TW" altLang="en-US" smtClean="0"/>
              <a:t>健行科技大學工業管理系</a:t>
            </a:r>
            <a:endParaRPr lang="zh-TW" alt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BCC4E7F-230E-4EF3-95BD-2E1A5154E8E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solidFill>
            <a:sysClr val="windowText" lastClr="000000"/>
          </a:soli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品管七大手法</a:t>
            </a:r>
            <a:endParaRPr lang="zh-TW" altLang="en-US" dirty="0"/>
          </a:p>
        </p:txBody>
      </p:sp>
      <p:sp>
        <p:nvSpPr>
          <p:cNvPr id="3" name="副標題 2"/>
          <p:cNvSpPr>
            <a:spLocks noGrp="1"/>
          </p:cNvSpPr>
          <p:nvPr>
            <p:ph type="subTitle" idx="1"/>
          </p:nvPr>
        </p:nvSpPr>
        <p:spPr/>
        <p:txBody>
          <a:bodyPr/>
          <a:lstStyle/>
          <a:p>
            <a:r>
              <a:rPr lang="en-US" altLang="zh-TW" dirty="0" smtClean="0"/>
              <a:t>Class 1</a:t>
            </a:r>
            <a:endParaRPr lang="zh-TW" altLang="en-US" dirty="0"/>
          </a:p>
        </p:txBody>
      </p:sp>
      <p:sp>
        <p:nvSpPr>
          <p:cNvPr id="4" name="日期版面配置區 3"/>
          <p:cNvSpPr>
            <a:spLocks noGrp="1"/>
          </p:cNvSpPr>
          <p:nvPr>
            <p:ph type="dt" sz="half" idx="10"/>
          </p:nvPr>
        </p:nvSpPr>
        <p:spPr/>
        <p:txBody>
          <a:bodyPr/>
          <a:lstStyle/>
          <a:p>
            <a:fld id="{4C4FC30A-B1BF-45DF-90B7-919FDDC00552}"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
        <p:nvSpPr>
          <p:cNvPr id="7" name="文字方塊 6"/>
          <p:cNvSpPr txBox="1"/>
          <p:nvPr/>
        </p:nvSpPr>
        <p:spPr>
          <a:xfrm>
            <a:off x="4283968" y="5085184"/>
            <a:ext cx="4698722" cy="1077218"/>
          </a:xfrm>
          <a:prstGeom prst="rect">
            <a:avLst/>
          </a:prstGeom>
          <a:noFill/>
        </p:spPr>
        <p:txBody>
          <a:bodyPr wrap="none" rtlCol="0">
            <a:spAutoFit/>
          </a:bodyPr>
          <a:lstStyle/>
          <a:p>
            <a:r>
              <a:rPr lang="zh-TW" altLang="en-US" sz="3200" dirty="0" smtClean="0">
                <a:solidFill>
                  <a:srgbClr val="92D050"/>
                </a:solidFill>
              </a:rPr>
              <a:t>健行科技大學工業管理系</a:t>
            </a:r>
            <a:endParaRPr lang="en-US" altLang="zh-TW" sz="3200" dirty="0" smtClean="0">
              <a:solidFill>
                <a:srgbClr val="92D050"/>
              </a:solidFill>
            </a:endParaRPr>
          </a:p>
          <a:p>
            <a:r>
              <a:rPr lang="zh-TW" altLang="en-US" sz="3200" dirty="0">
                <a:solidFill>
                  <a:srgbClr val="92D050"/>
                </a:solidFill>
              </a:rPr>
              <a:t>助理</a:t>
            </a:r>
            <a:r>
              <a:rPr lang="zh-TW" altLang="en-US" sz="3200" dirty="0" smtClean="0">
                <a:solidFill>
                  <a:srgbClr val="92D050"/>
                </a:solidFill>
              </a:rPr>
              <a:t>教授 李水彬</a:t>
            </a:r>
            <a:endParaRPr lang="zh-TW" altLang="en-US" sz="3200"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查檢表</a:t>
            </a:r>
            <a:endParaRPr lang="zh-TW" altLang="en-US" dirty="0"/>
          </a:p>
        </p:txBody>
      </p:sp>
      <p:sp>
        <p:nvSpPr>
          <p:cNvPr id="3" name="內容版面配置區 2"/>
          <p:cNvSpPr>
            <a:spLocks noGrp="1"/>
          </p:cNvSpPr>
          <p:nvPr>
            <p:ph idx="1"/>
          </p:nvPr>
        </p:nvSpPr>
        <p:spPr/>
        <p:txBody>
          <a:bodyPr/>
          <a:lstStyle/>
          <a:p>
            <a:r>
              <a:rPr lang="zh-TW" altLang="en-US" dirty="0" smtClean="0"/>
              <a:t>查檢表建立蒐集數據的制度與方法。</a:t>
            </a:r>
            <a:endParaRPr lang="en-US" altLang="zh-TW" dirty="0" smtClean="0"/>
          </a:p>
          <a:p>
            <a:r>
              <a:rPr lang="zh-TW" altLang="en-US" dirty="0" smtClean="0"/>
              <a:t>傳統上通常採用表格記錄方式</a:t>
            </a:r>
            <a:r>
              <a:rPr lang="en-US" altLang="zh-TW" dirty="0" smtClean="0"/>
              <a:t>,</a:t>
            </a:r>
            <a:r>
              <a:rPr lang="zh-TW" altLang="en-US" dirty="0" smtClean="0"/>
              <a:t> 但現今</a:t>
            </a:r>
            <a:r>
              <a:rPr lang="zh-TW" altLang="en-US" b="1" dirty="0" smtClean="0">
                <a:solidFill>
                  <a:schemeClr val="tx1">
                    <a:lumMod val="95000"/>
                    <a:lumOff val="5000"/>
                  </a:schemeClr>
                </a:solidFill>
              </a:rPr>
              <a:t>電腦和自動化系統</a:t>
            </a:r>
            <a:r>
              <a:rPr lang="zh-TW" altLang="en-US" dirty="0" smtClean="0"/>
              <a:t>已經非常普遍</a:t>
            </a:r>
            <a:r>
              <a:rPr lang="en-US" altLang="zh-TW" dirty="0" smtClean="0"/>
              <a:t>, </a:t>
            </a:r>
            <a:r>
              <a:rPr lang="zh-TW" altLang="en-US" dirty="0" smtClean="0"/>
              <a:t>蒐集方式更為多樣。</a:t>
            </a:r>
            <a:endParaRPr lang="en-US" altLang="zh-TW" dirty="0" smtClean="0"/>
          </a:p>
          <a:p>
            <a:pPr lvl="1"/>
            <a:r>
              <a:rPr lang="zh-TW" altLang="en-US" dirty="0" smtClean="0"/>
              <a:t>例如用選單</a:t>
            </a:r>
            <a:r>
              <a:rPr lang="en-US" altLang="zh-TW" dirty="0" smtClean="0"/>
              <a:t>, </a:t>
            </a:r>
            <a:r>
              <a:rPr lang="zh-TW" altLang="en-US" dirty="0" smtClean="0"/>
              <a:t>圖樣選擇等方式提升資料蒐集的</a:t>
            </a:r>
            <a:r>
              <a:rPr lang="zh-TW" altLang="en-US" b="1" dirty="0" smtClean="0">
                <a:solidFill>
                  <a:schemeClr val="tx1">
                    <a:lumMod val="95000"/>
                    <a:lumOff val="5000"/>
                  </a:schemeClr>
                </a:solidFill>
              </a:rPr>
              <a:t>正確性與便捷性</a:t>
            </a:r>
            <a:r>
              <a:rPr lang="zh-TW" altLang="en-US" dirty="0" smtClean="0"/>
              <a:t>。</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6AA94862-D688-429C-82C6-118AC8488DCE}"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10</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變數分類</a:t>
            </a:r>
            <a:endParaRPr lang="zh-TW" altLang="en-US" dirty="0"/>
          </a:p>
        </p:txBody>
      </p:sp>
      <p:sp>
        <p:nvSpPr>
          <p:cNvPr id="3" name="內容版面配置區 2"/>
          <p:cNvSpPr>
            <a:spLocks noGrp="1"/>
          </p:cNvSpPr>
          <p:nvPr>
            <p:ph idx="1"/>
          </p:nvPr>
        </p:nvSpPr>
        <p:spPr/>
        <p:txBody>
          <a:bodyPr/>
          <a:lstStyle/>
          <a:p>
            <a:r>
              <a:rPr lang="zh-TW" altLang="en-US" dirty="0" smtClean="0"/>
              <a:t>查檢表的設計與數據的分類與衡量的尺度有關</a:t>
            </a:r>
            <a:r>
              <a:rPr lang="en-US" altLang="zh-TW" dirty="0" smtClean="0"/>
              <a:t>,</a:t>
            </a:r>
            <a:r>
              <a:rPr lang="zh-TW" altLang="en-US" dirty="0" smtClean="0"/>
              <a:t>一般變數分成屬質變數與屬量變數</a:t>
            </a:r>
            <a:r>
              <a:rPr lang="en-US" altLang="zh-TW" dirty="0" smtClean="0"/>
              <a:t>, </a:t>
            </a:r>
            <a:r>
              <a:rPr lang="zh-TW" altLang="en-US" dirty="0" smtClean="0"/>
              <a:t>屬質變數常以名目和順序尺度衡量</a:t>
            </a:r>
            <a:r>
              <a:rPr lang="en-US" altLang="zh-TW" dirty="0" smtClean="0"/>
              <a:t>,</a:t>
            </a:r>
            <a:r>
              <a:rPr lang="zh-TW" altLang="en-US" dirty="0" smtClean="0"/>
              <a:t> 但無法使用區間和比例尺度。</a:t>
            </a:r>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0" y="3284984"/>
            <a:ext cx="8210550" cy="3038475"/>
          </a:xfrm>
          <a:prstGeom prst="rect">
            <a:avLst/>
          </a:prstGeom>
          <a:noFill/>
          <a:ln w="9525">
            <a:noFill/>
            <a:miter lim="800000"/>
            <a:headEnd/>
            <a:tailEnd/>
          </a:ln>
        </p:spPr>
      </p:pic>
      <p:sp>
        <p:nvSpPr>
          <p:cNvPr id="6" name="日期版面配置區 5"/>
          <p:cNvSpPr>
            <a:spLocks noGrp="1"/>
          </p:cNvSpPr>
          <p:nvPr>
            <p:ph type="dt" sz="half" idx="10"/>
          </p:nvPr>
        </p:nvSpPr>
        <p:spPr/>
        <p:txBody>
          <a:bodyPr/>
          <a:lstStyle/>
          <a:p>
            <a:fld id="{B14F86E6-E518-4A8F-9AC7-F3919354D78F}" type="datetime1">
              <a:rPr lang="zh-TW" altLang="en-US" smtClean="0"/>
              <a:t>2018/3/20</a:t>
            </a:fld>
            <a:endParaRPr lang="zh-TW" altLang="en-US"/>
          </a:p>
        </p:txBody>
      </p:sp>
      <p:sp>
        <p:nvSpPr>
          <p:cNvPr id="7" name="投影片編號版面配置區 6"/>
          <p:cNvSpPr>
            <a:spLocks noGrp="1"/>
          </p:cNvSpPr>
          <p:nvPr>
            <p:ph type="sldNum" sz="quarter" idx="12"/>
          </p:nvPr>
        </p:nvSpPr>
        <p:spPr/>
        <p:txBody>
          <a:bodyPr/>
          <a:lstStyle/>
          <a:p>
            <a:fld id="{3BCC4E7F-230E-4EF3-95BD-2E1A5154E8E6}" type="slidenum">
              <a:rPr lang="zh-TW" altLang="en-US" smtClean="0"/>
              <a:t>11</a:t>
            </a:fld>
            <a:endParaRPr lang="zh-TW" altLang="en-US"/>
          </a:p>
        </p:txBody>
      </p:sp>
      <p:sp>
        <p:nvSpPr>
          <p:cNvPr id="8" name="頁尾版面配置區 7"/>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查檢表的種類</a:t>
            </a:r>
            <a:endParaRPr lang="zh-TW" altLang="en-US" dirty="0"/>
          </a:p>
        </p:txBody>
      </p:sp>
      <p:sp>
        <p:nvSpPr>
          <p:cNvPr id="3" name="內容版面配置區 2"/>
          <p:cNvSpPr>
            <a:spLocks noGrp="1"/>
          </p:cNvSpPr>
          <p:nvPr>
            <p:ph idx="1"/>
          </p:nvPr>
        </p:nvSpPr>
        <p:spPr/>
        <p:txBody>
          <a:bodyPr>
            <a:normAutofit/>
          </a:bodyPr>
          <a:lstStyle/>
          <a:p>
            <a:r>
              <a:rPr lang="zh-TW" altLang="en-US" b="1" dirty="0" smtClean="0">
                <a:solidFill>
                  <a:srgbClr val="FF0000"/>
                </a:solidFill>
              </a:rPr>
              <a:t>記錄用查檢表：</a:t>
            </a:r>
            <a:r>
              <a:rPr lang="zh-TW" altLang="en-US" dirty="0" smtClean="0"/>
              <a:t>又稱改善用查檢表，常用於記錄不良原因和不良項目的記錄。可繪製產品樣貌</a:t>
            </a:r>
            <a:r>
              <a:rPr lang="en-US" altLang="zh-TW" dirty="0" smtClean="0"/>
              <a:t>, </a:t>
            </a:r>
            <a:r>
              <a:rPr lang="zh-TW" altLang="en-US" dirty="0" smtClean="0"/>
              <a:t>於查檢於對應位置標示產品的各項缺失與發生的次數。</a:t>
            </a:r>
            <a:endParaRPr lang="en-US" altLang="zh-TW" dirty="0" smtClean="0"/>
          </a:p>
          <a:p>
            <a:pPr lvl="1"/>
            <a:r>
              <a:rPr lang="zh-TW" altLang="en-US" dirty="0" smtClean="0">
                <a:solidFill>
                  <a:schemeClr val="tx1"/>
                </a:solidFill>
              </a:rPr>
              <a:t>可進一步將這些缺失依位置</a:t>
            </a:r>
            <a:r>
              <a:rPr lang="en-US" altLang="zh-TW" dirty="0" smtClean="0">
                <a:solidFill>
                  <a:schemeClr val="tx1"/>
                </a:solidFill>
              </a:rPr>
              <a:t>, </a:t>
            </a:r>
            <a:r>
              <a:rPr lang="zh-TW" altLang="en-US" dirty="0" smtClean="0">
                <a:solidFill>
                  <a:schemeClr val="tx1"/>
                </a:solidFill>
              </a:rPr>
              <a:t>品項</a:t>
            </a:r>
            <a:r>
              <a:rPr lang="en-US" altLang="zh-TW" dirty="0" smtClean="0">
                <a:solidFill>
                  <a:schemeClr val="tx1"/>
                </a:solidFill>
              </a:rPr>
              <a:t>, </a:t>
            </a:r>
            <a:r>
              <a:rPr lang="zh-TW" altLang="en-US" dirty="0" smtClean="0">
                <a:solidFill>
                  <a:schemeClr val="tx1"/>
                </a:solidFill>
              </a:rPr>
              <a:t>機台和各項分類項目做成記錄用查檢表。</a:t>
            </a:r>
            <a:r>
              <a:rPr lang="en-US" altLang="zh-TW" dirty="0" smtClean="0">
                <a:solidFill>
                  <a:schemeClr val="tx1"/>
                </a:solidFill>
              </a:rPr>
              <a:t>(</a:t>
            </a:r>
            <a:r>
              <a:rPr lang="zh-TW" altLang="en-US" b="1" dirty="0" smtClean="0">
                <a:solidFill>
                  <a:schemeClr val="tx1"/>
                </a:solidFill>
              </a:rPr>
              <a:t>自動化</a:t>
            </a:r>
            <a:r>
              <a:rPr lang="en-US" altLang="zh-TW" b="1" dirty="0" smtClean="0">
                <a:solidFill>
                  <a:schemeClr val="tx1"/>
                </a:solidFill>
              </a:rPr>
              <a:t>,</a:t>
            </a:r>
            <a:r>
              <a:rPr lang="zh-TW" altLang="en-US" b="1" dirty="0" smtClean="0">
                <a:solidFill>
                  <a:schemeClr val="tx1"/>
                </a:solidFill>
              </a:rPr>
              <a:t> 統計軟體的工作</a:t>
            </a:r>
            <a:r>
              <a:rPr lang="en-US" altLang="zh-TW" b="1" dirty="0" smtClean="0">
                <a:solidFill>
                  <a:schemeClr val="tx1"/>
                </a:solidFill>
              </a:rPr>
              <a:t>)</a:t>
            </a:r>
            <a:endParaRPr lang="zh-TW" altLang="en-US" b="1" dirty="0" smtClean="0">
              <a:solidFill>
                <a:schemeClr val="tx1"/>
              </a:solidFill>
            </a:endParaRPr>
          </a:p>
          <a:p>
            <a:pPr lvl="1"/>
            <a:r>
              <a:rPr lang="zh-TW" altLang="en-US" dirty="0" smtClean="0">
                <a:solidFill>
                  <a:schemeClr val="tx1"/>
                </a:solidFill>
              </a:rPr>
              <a:t>製作記錄用查檢表前</a:t>
            </a:r>
            <a:r>
              <a:rPr lang="en-US" altLang="zh-TW" dirty="0" smtClean="0">
                <a:solidFill>
                  <a:schemeClr val="tx1"/>
                </a:solidFill>
              </a:rPr>
              <a:t>,</a:t>
            </a:r>
            <a:r>
              <a:rPr lang="zh-TW" altLang="en-US" dirty="0" smtClean="0">
                <a:solidFill>
                  <a:schemeClr val="tx1"/>
                </a:solidFill>
              </a:rPr>
              <a:t> 先將產品可能發生的各項品質問題製程成表格</a:t>
            </a:r>
            <a:r>
              <a:rPr lang="en-US" altLang="zh-TW" dirty="0" smtClean="0">
                <a:solidFill>
                  <a:schemeClr val="tx1"/>
                </a:solidFill>
              </a:rPr>
              <a:t>, </a:t>
            </a:r>
            <a:r>
              <a:rPr lang="zh-TW" altLang="en-US" dirty="0" smtClean="0">
                <a:solidFill>
                  <a:schemeClr val="tx1"/>
                </a:solidFill>
              </a:rPr>
              <a:t>在查檢利用符號或數字記錄產品的各項問題發生的次數或程度。</a:t>
            </a:r>
            <a:r>
              <a:rPr lang="en-US" altLang="zh-TW" dirty="0" smtClean="0">
                <a:solidFill>
                  <a:schemeClr val="tx1"/>
                </a:solidFill>
              </a:rPr>
              <a:t>(</a:t>
            </a:r>
            <a:r>
              <a:rPr lang="zh-TW" altLang="en-US" dirty="0" smtClean="0">
                <a:solidFill>
                  <a:schemeClr val="tx1"/>
                </a:solidFill>
              </a:rPr>
              <a:t>配合特性要因圖</a:t>
            </a:r>
            <a:r>
              <a:rPr lang="en-US" altLang="zh-TW" dirty="0" smtClean="0">
                <a:solidFill>
                  <a:schemeClr val="tx1"/>
                </a:solidFill>
              </a:rPr>
              <a:t>)</a:t>
            </a:r>
            <a:endParaRPr lang="zh-TW" altLang="en-US" dirty="0" smtClean="0">
              <a:solidFill>
                <a:schemeClr val="tx1"/>
              </a:solidFill>
            </a:endParaRPr>
          </a:p>
          <a:p>
            <a:pPr>
              <a:buNone/>
            </a:pPr>
            <a:endParaRPr lang="zh-TW" altLang="en-US" dirty="0"/>
          </a:p>
        </p:txBody>
      </p:sp>
      <p:sp>
        <p:nvSpPr>
          <p:cNvPr id="4" name="日期版面配置區 3"/>
          <p:cNvSpPr>
            <a:spLocks noGrp="1"/>
          </p:cNvSpPr>
          <p:nvPr>
            <p:ph type="dt" sz="half" idx="10"/>
          </p:nvPr>
        </p:nvSpPr>
        <p:spPr/>
        <p:txBody>
          <a:bodyPr/>
          <a:lstStyle/>
          <a:p>
            <a:fld id="{0337DAD8-3926-458F-AC7E-6E3B23266990}"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12</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晶圓缺陷地圖</a:t>
            </a:r>
            <a:endParaRPr lang="zh-TW" altLang="en-US" dirty="0"/>
          </a:p>
        </p:txBody>
      </p:sp>
      <p:pic>
        <p:nvPicPr>
          <p:cNvPr id="5" name="內容版面配置區 4" descr="wafer_map.jpg"/>
          <p:cNvPicPr>
            <a:picLocks noGrp="1" noChangeAspect="1"/>
          </p:cNvPicPr>
          <p:nvPr>
            <p:ph idx="1"/>
          </p:nvPr>
        </p:nvPicPr>
        <p:blipFill>
          <a:blip r:embed="rId2" cstate="print"/>
          <a:stretch>
            <a:fillRect/>
          </a:stretch>
        </p:blipFill>
        <p:spPr>
          <a:xfrm>
            <a:off x="939139" y="1609725"/>
            <a:ext cx="6275121" cy="4846638"/>
          </a:xfrm>
        </p:spPr>
      </p:pic>
      <p:sp>
        <p:nvSpPr>
          <p:cNvPr id="6" name="日期版面配置區 5"/>
          <p:cNvSpPr>
            <a:spLocks noGrp="1"/>
          </p:cNvSpPr>
          <p:nvPr>
            <p:ph type="dt" sz="half" idx="10"/>
          </p:nvPr>
        </p:nvSpPr>
        <p:spPr/>
        <p:txBody>
          <a:bodyPr/>
          <a:lstStyle/>
          <a:p>
            <a:fld id="{C7FDE69C-4BBD-46FA-8521-2F002F802F58}" type="datetime1">
              <a:rPr lang="zh-TW" altLang="en-US" smtClean="0"/>
              <a:t>2018/3/20</a:t>
            </a:fld>
            <a:endParaRPr lang="zh-TW" altLang="en-US"/>
          </a:p>
        </p:txBody>
      </p:sp>
      <p:sp>
        <p:nvSpPr>
          <p:cNvPr id="7" name="投影片編號版面配置區 6"/>
          <p:cNvSpPr>
            <a:spLocks noGrp="1"/>
          </p:cNvSpPr>
          <p:nvPr>
            <p:ph type="sldNum" sz="quarter" idx="12"/>
          </p:nvPr>
        </p:nvSpPr>
        <p:spPr/>
        <p:txBody>
          <a:bodyPr/>
          <a:lstStyle/>
          <a:p>
            <a:fld id="{3BCC4E7F-230E-4EF3-95BD-2E1A5154E8E6}" type="slidenum">
              <a:rPr lang="zh-TW" altLang="en-US" smtClean="0"/>
              <a:t>13</a:t>
            </a:fld>
            <a:endParaRPr lang="zh-TW" altLang="en-US"/>
          </a:p>
        </p:txBody>
      </p:sp>
      <p:sp>
        <p:nvSpPr>
          <p:cNvPr id="8" name="頁尾版面配置區 7"/>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汽車烤漆</a:t>
            </a:r>
            <a:endParaRPr lang="zh-TW" altLang="en-US" dirty="0"/>
          </a:p>
        </p:txBody>
      </p:sp>
      <p:pic>
        <p:nvPicPr>
          <p:cNvPr id="4" name="內容版面配置區 3" descr="cardoor.jpg"/>
          <p:cNvPicPr>
            <a:picLocks noGrp="1" noChangeAspect="1"/>
          </p:cNvPicPr>
          <p:nvPr>
            <p:ph idx="1"/>
          </p:nvPr>
        </p:nvPicPr>
        <p:blipFill>
          <a:blip r:embed="rId2" cstate="print"/>
          <a:stretch>
            <a:fillRect/>
          </a:stretch>
        </p:blipFill>
        <p:spPr>
          <a:xfrm>
            <a:off x="2028825" y="2132806"/>
            <a:ext cx="4095750" cy="3800475"/>
          </a:xfrm>
        </p:spPr>
      </p:pic>
      <p:sp>
        <p:nvSpPr>
          <p:cNvPr id="5" name="日期版面配置區 4"/>
          <p:cNvSpPr>
            <a:spLocks noGrp="1"/>
          </p:cNvSpPr>
          <p:nvPr>
            <p:ph type="dt" sz="half" idx="10"/>
          </p:nvPr>
        </p:nvSpPr>
        <p:spPr/>
        <p:txBody>
          <a:bodyPr/>
          <a:lstStyle/>
          <a:p>
            <a:fld id="{2F4DEAB3-BA21-455B-AFC1-AD97B6417AE9}"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14</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查檢表的種類</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FF0000"/>
                </a:solidFill>
              </a:rPr>
              <a:t>點檢用查檢表：</a:t>
            </a:r>
            <a:r>
              <a:rPr lang="zh-TW" altLang="en-US" dirty="0" smtClean="0"/>
              <a:t>又稱備忘點檢表，常用於確認作業實施情形是否完備機械設備與活動作業的確認。</a:t>
            </a:r>
          </a:p>
          <a:p>
            <a:pPr lvl="1"/>
            <a:r>
              <a:rPr lang="zh-TW" altLang="en-US" dirty="0" smtClean="0"/>
              <a:t>例如</a:t>
            </a:r>
            <a:r>
              <a:rPr lang="en-US" altLang="zh-TW" dirty="0" smtClean="0"/>
              <a:t>, </a:t>
            </a:r>
            <a:r>
              <a:rPr lang="zh-TW" altLang="en-US" dirty="0" smtClean="0"/>
              <a:t>汽車定期保養檢驗單</a:t>
            </a:r>
            <a:r>
              <a:rPr lang="en-US" altLang="zh-TW" dirty="0" smtClean="0"/>
              <a:t>, </a:t>
            </a:r>
            <a:r>
              <a:rPr lang="zh-TW" altLang="en-US" dirty="0" smtClean="0"/>
              <a:t>修車師傅勾選檢驗項目並確認是否實施</a:t>
            </a:r>
            <a:r>
              <a:rPr lang="en-US" altLang="zh-TW" dirty="0" smtClean="0"/>
              <a:t>; </a:t>
            </a:r>
            <a:r>
              <a:rPr lang="zh-TW" altLang="en-US" dirty="0" smtClean="0"/>
              <a:t>餐廳人員於點菜單上勾選已上菜的菜餚名稱</a:t>
            </a:r>
            <a:r>
              <a:rPr lang="en-US" altLang="zh-TW" dirty="0" smtClean="0"/>
              <a:t>, </a:t>
            </a:r>
            <a:r>
              <a:rPr lang="zh-TW" altLang="en-US" dirty="0" smtClean="0"/>
              <a:t>文件歸檔。</a:t>
            </a:r>
          </a:p>
          <a:p>
            <a:pPr lvl="1"/>
            <a:r>
              <a:rPr lang="zh-TW" altLang="en-US" b="1" dirty="0" smtClean="0">
                <a:solidFill>
                  <a:schemeClr val="tx1"/>
                </a:solidFill>
              </a:rPr>
              <a:t>每日開機時</a:t>
            </a:r>
            <a:r>
              <a:rPr lang="en-US" altLang="zh-TW" b="1" dirty="0" smtClean="0">
                <a:solidFill>
                  <a:schemeClr val="tx1"/>
                </a:solidFill>
              </a:rPr>
              <a:t>, </a:t>
            </a:r>
            <a:r>
              <a:rPr lang="zh-TW" altLang="en-US" b="1" dirty="0" smtClean="0">
                <a:solidFill>
                  <a:schemeClr val="tx1"/>
                </a:solidFill>
              </a:rPr>
              <a:t>工程師記錄開機時溫度</a:t>
            </a:r>
            <a:r>
              <a:rPr lang="en-US" altLang="zh-TW" b="1" dirty="0" smtClean="0">
                <a:solidFill>
                  <a:schemeClr val="tx1"/>
                </a:solidFill>
              </a:rPr>
              <a:t>, </a:t>
            </a:r>
            <a:r>
              <a:rPr lang="zh-TW" altLang="en-US" b="1" dirty="0" smtClean="0">
                <a:solidFill>
                  <a:schemeClr val="tx1"/>
                </a:solidFill>
              </a:rPr>
              <a:t>壓力等變數</a:t>
            </a:r>
            <a:r>
              <a:rPr lang="en-US" altLang="zh-TW" b="1" dirty="0" smtClean="0">
                <a:solidFill>
                  <a:schemeClr val="tx1"/>
                </a:solidFill>
              </a:rPr>
              <a:t>, </a:t>
            </a:r>
            <a:r>
              <a:rPr lang="zh-TW" altLang="en-US" b="1" dirty="0" smtClean="0">
                <a:solidFill>
                  <a:schemeClr val="tx1"/>
                </a:solidFill>
              </a:rPr>
              <a:t>以確認機台是否符合生產條件。</a:t>
            </a:r>
            <a:endParaRPr lang="zh-TW" altLang="en-US" b="1" dirty="0">
              <a:solidFill>
                <a:schemeClr val="tx1"/>
              </a:solidFill>
            </a:endParaRPr>
          </a:p>
        </p:txBody>
      </p:sp>
      <p:sp>
        <p:nvSpPr>
          <p:cNvPr id="4" name="日期版面配置區 3"/>
          <p:cNvSpPr>
            <a:spLocks noGrp="1"/>
          </p:cNvSpPr>
          <p:nvPr>
            <p:ph type="dt" sz="half" idx="10"/>
          </p:nvPr>
        </p:nvSpPr>
        <p:spPr/>
        <p:txBody>
          <a:bodyPr/>
          <a:lstStyle/>
          <a:p>
            <a:fld id="{F5E62C72-0840-4FAB-A7DA-D01ACCF5A98E}"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15</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拍賣車輛的點檢表</a:t>
            </a:r>
            <a:endParaRPr lang="zh-TW" altLang="en-US" dirty="0"/>
          </a:p>
        </p:txBody>
      </p:sp>
      <p:pic>
        <p:nvPicPr>
          <p:cNvPr id="4" name="內容版面配置區 3" descr="carcheck.jpg"/>
          <p:cNvPicPr>
            <a:picLocks noGrp="1" noChangeAspect="1"/>
          </p:cNvPicPr>
          <p:nvPr>
            <p:ph idx="1"/>
          </p:nvPr>
        </p:nvPicPr>
        <p:blipFill>
          <a:blip r:embed="rId2" cstate="print"/>
          <a:stretch>
            <a:fillRect/>
          </a:stretch>
        </p:blipFill>
        <p:spPr>
          <a:xfrm>
            <a:off x="1835696" y="1484784"/>
            <a:ext cx="3816424" cy="5398394"/>
          </a:xfrm>
        </p:spPr>
      </p:pic>
      <p:sp>
        <p:nvSpPr>
          <p:cNvPr id="5" name="日期版面配置區 4"/>
          <p:cNvSpPr>
            <a:spLocks noGrp="1"/>
          </p:cNvSpPr>
          <p:nvPr>
            <p:ph type="dt" sz="half" idx="10"/>
          </p:nvPr>
        </p:nvSpPr>
        <p:spPr/>
        <p:txBody>
          <a:bodyPr/>
          <a:lstStyle/>
          <a:p>
            <a:fld id="{3284DFBE-B732-4838-BF85-1E89425F2D59}"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16</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查檢表製作的注意事項</a:t>
            </a:r>
            <a:r>
              <a:rPr lang="en-US" altLang="zh-TW" dirty="0" smtClean="0"/>
              <a:t>:(</a:t>
            </a:r>
            <a:r>
              <a:rPr lang="zh-TW" altLang="en-US" dirty="0" smtClean="0"/>
              <a:t>資料分析的角度</a:t>
            </a:r>
            <a:r>
              <a:rPr lang="en-US" altLang="zh-TW" dirty="0" smtClean="0"/>
              <a:t>)</a:t>
            </a:r>
            <a:endParaRPr lang="zh-TW" altLang="en-US" dirty="0"/>
          </a:p>
        </p:txBody>
      </p:sp>
      <p:sp>
        <p:nvSpPr>
          <p:cNvPr id="3" name="內容版面配置區 2"/>
          <p:cNvSpPr>
            <a:spLocks noGrp="1"/>
          </p:cNvSpPr>
          <p:nvPr>
            <p:ph idx="1"/>
          </p:nvPr>
        </p:nvSpPr>
        <p:spPr/>
        <p:txBody>
          <a:bodyPr>
            <a:normAutofit fontScale="92500"/>
          </a:bodyPr>
          <a:lstStyle/>
          <a:p>
            <a:r>
              <a:rPr lang="zh-TW" altLang="en-US" b="1" dirty="0" smtClean="0">
                <a:solidFill>
                  <a:srgbClr val="FF0000"/>
                </a:solidFill>
              </a:rPr>
              <a:t>確立蒐集數據的項目</a:t>
            </a:r>
            <a:r>
              <a:rPr lang="en-US" altLang="zh-TW" dirty="0" smtClean="0"/>
              <a:t>: </a:t>
            </a:r>
            <a:r>
              <a:rPr lang="zh-TW" altLang="en-US" dirty="0" smtClean="0"/>
              <a:t>利用部門內的</a:t>
            </a:r>
            <a:r>
              <a:rPr lang="zh-TW" altLang="en-US" b="1" dirty="0" smtClean="0"/>
              <a:t>腦力激盪方式</a:t>
            </a:r>
            <a:r>
              <a:rPr lang="zh-TW" altLang="en-US" dirty="0" smtClean="0"/>
              <a:t>提出各種需要蒐集的項目</a:t>
            </a:r>
            <a:r>
              <a:rPr lang="en-US" altLang="zh-TW" dirty="0" smtClean="0"/>
              <a:t>,</a:t>
            </a:r>
            <a:r>
              <a:rPr lang="zh-TW" altLang="en-US" dirty="0" smtClean="0"/>
              <a:t> </a:t>
            </a:r>
            <a:r>
              <a:rPr lang="zh-TW" altLang="en-US" b="1" dirty="0" smtClean="0"/>
              <a:t>避免遺漏重要項目</a:t>
            </a:r>
            <a:r>
              <a:rPr lang="zh-TW" altLang="en-US" dirty="0" smtClean="0"/>
              <a:t>。並且由相關人員參與討論</a:t>
            </a:r>
            <a:r>
              <a:rPr lang="en-US" altLang="zh-TW" dirty="0" smtClean="0"/>
              <a:t>, </a:t>
            </a:r>
            <a:r>
              <a:rPr lang="zh-TW" altLang="en-US" dirty="0" smtClean="0"/>
              <a:t>若是複雜製程需要跨製程的人員共同決定查檢項目。</a:t>
            </a:r>
            <a:r>
              <a:rPr lang="zh-TW" altLang="en-US" b="1" dirty="0" smtClean="0"/>
              <a:t>預先設想如何使用這些查檢資料。</a:t>
            </a:r>
            <a:endParaRPr lang="en-US" altLang="zh-TW" b="1" dirty="0" smtClean="0"/>
          </a:p>
          <a:p>
            <a:r>
              <a:rPr lang="zh-TW" altLang="en-US" b="1" dirty="0" smtClean="0">
                <a:solidFill>
                  <a:srgbClr val="FF0000"/>
                </a:solidFill>
              </a:rPr>
              <a:t>決定查檢表的格式</a:t>
            </a:r>
            <a:r>
              <a:rPr lang="en-US" altLang="zh-TW" dirty="0" smtClean="0"/>
              <a:t>:</a:t>
            </a:r>
          </a:p>
          <a:p>
            <a:pPr lvl="1"/>
            <a:r>
              <a:rPr lang="zh-TW" altLang="en-US" b="1" dirty="0" smtClean="0"/>
              <a:t>使用現代化查檢方式</a:t>
            </a:r>
            <a:r>
              <a:rPr lang="en-US" altLang="zh-TW" b="1" dirty="0" smtClean="0"/>
              <a:t>: </a:t>
            </a:r>
            <a:r>
              <a:rPr lang="zh-TW" altLang="en-US" dirty="0" smtClean="0"/>
              <a:t>電腦軟體輔助使用已經非常普遍</a:t>
            </a:r>
            <a:r>
              <a:rPr lang="en-US" altLang="zh-TW" dirty="0" smtClean="0"/>
              <a:t>, </a:t>
            </a:r>
            <a:r>
              <a:rPr lang="zh-TW" altLang="en-US" dirty="0" smtClean="0"/>
              <a:t>結合</a:t>
            </a:r>
            <a:r>
              <a:rPr lang="en-US" altLang="zh-TW" dirty="0" err="1" smtClean="0"/>
              <a:t>Ipad</a:t>
            </a:r>
            <a:r>
              <a:rPr lang="en-US" altLang="zh-TW" dirty="0" smtClean="0"/>
              <a:t>, </a:t>
            </a:r>
            <a:r>
              <a:rPr lang="zh-TW" altLang="en-US" dirty="0" smtClean="0"/>
              <a:t>平板電腦等工具</a:t>
            </a:r>
            <a:r>
              <a:rPr lang="en-US" altLang="zh-TW" dirty="0" smtClean="0"/>
              <a:t>,</a:t>
            </a:r>
            <a:r>
              <a:rPr lang="zh-TW" altLang="en-US" dirty="0" smtClean="0"/>
              <a:t> 簡化輸入方式與縮減查核時間</a:t>
            </a:r>
            <a:r>
              <a:rPr lang="en-US" altLang="zh-TW" dirty="0" smtClean="0"/>
              <a:t>, </a:t>
            </a:r>
            <a:r>
              <a:rPr lang="zh-TW" altLang="en-US" dirty="0" smtClean="0"/>
              <a:t>建立資料輸入的檢查條件避免資料錯誤。</a:t>
            </a:r>
            <a:endParaRPr lang="en-US" altLang="zh-TW" dirty="0" smtClean="0"/>
          </a:p>
          <a:p>
            <a:pPr lvl="1"/>
            <a:r>
              <a:rPr lang="zh-TW" altLang="en-US" b="1" dirty="0" smtClean="0"/>
              <a:t>傳統紙本蒐集</a:t>
            </a:r>
            <a:r>
              <a:rPr lang="en-US" altLang="zh-TW" b="1" dirty="0" smtClean="0"/>
              <a:t>: </a:t>
            </a:r>
            <a:r>
              <a:rPr lang="zh-TW" altLang="en-US" dirty="0" smtClean="0"/>
              <a:t>注意查核表格式</a:t>
            </a:r>
            <a:r>
              <a:rPr lang="zh-TW" altLang="en-US" b="1" dirty="0" smtClean="0"/>
              <a:t>方便性</a:t>
            </a:r>
            <a:r>
              <a:rPr lang="en-US" altLang="zh-TW" dirty="0" smtClean="0"/>
              <a:t>, </a:t>
            </a:r>
            <a:r>
              <a:rPr lang="zh-TW" altLang="en-US" dirty="0" smtClean="0"/>
              <a:t>評估查核所需的時間</a:t>
            </a:r>
            <a:r>
              <a:rPr lang="en-US" altLang="zh-TW" dirty="0" smtClean="0"/>
              <a:t>, </a:t>
            </a:r>
            <a:r>
              <a:rPr lang="zh-TW" altLang="en-US" dirty="0" smtClean="0"/>
              <a:t>讓查核表配合現場作業程序完成。</a:t>
            </a:r>
            <a:endParaRPr lang="en-US" altLang="zh-TW" dirty="0" smtClean="0"/>
          </a:p>
          <a:p>
            <a:pPr lvl="1"/>
            <a:r>
              <a:rPr lang="zh-TW" altLang="en-US" b="1" dirty="0" smtClean="0"/>
              <a:t>以蒐集現場第一級資料</a:t>
            </a:r>
            <a:r>
              <a:rPr lang="en-US" altLang="zh-TW" dirty="0" smtClean="0"/>
              <a:t>, </a:t>
            </a:r>
            <a:r>
              <a:rPr lang="zh-TW" altLang="en-US" dirty="0" smtClean="0"/>
              <a:t>避免重複調查和統計工作。第二級資料等統計工作應交由電腦軟體負責。</a:t>
            </a:r>
            <a:endParaRPr lang="zh-TW" altLang="en-US" dirty="0"/>
          </a:p>
        </p:txBody>
      </p:sp>
      <p:sp>
        <p:nvSpPr>
          <p:cNvPr id="4" name="日期版面配置區 3"/>
          <p:cNvSpPr>
            <a:spLocks noGrp="1"/>
          </p:cNvSpPr>
          <p:nvPr>
            <p:ph type="dt" sz="half" idx="10"/>
          </p:nvPr>
        </p:nvSpPr>
        <p:spPr/>
        <p:txBody>
          <a:bodyPr/>
          <a:lstStyle/>
          <a:p>
            <a:fld id="{0AED9D86-15B2-4667-B4BB-7616220AE27B}"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17</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b="1" dirty="0" smtClean="0">
                <a:solidFill>
                  <a:srgbClr val="FF0000"/>
                </a:solidFill>
              </a:rPr>
              <a:t>查檢表作業流程標準化</a:t>
            </a:r>
            <a:r>
              <a:rPr lang="en-US" altLang="zh-TW" b="1" dirty="0" smtClean="0">
                <a:solidFill>
                  <a:srgbClr val="FF0000"/>
                </a:solidFill>
              </a:rPr>
              <a:t>: </a:t>
            </a:r>
            <a:r>
              <a:rPr lang="zh-TW" altLang="en-US" dirty="0" smtClean="0"/>
              <a:t>應該將查檢表的調查工作流程標準化</a:t>
            </a:r>
            <a:r>
              <a:rPr lang="en-US" altLang="zh-TW" dirty="0" smtClean="0"/>
              <a:t>, </a:t>
            </a:r>
            <a:r>
              <a:rPr lang="zh-TW" altLang="en-US" dirty="0" smtClean="0"/>
              <a:t>包含調查人員</a:t>
            </a:r>
            <a:r>
              <a:rPr lang="en-US" altLang="zh-TW" dirty="0" smtClean="0"/>
              <a:t>, </a:t>
            </a:r>
            <a:r>
              <a:rPr lang="zh-TW" altLang="en-US" dirty="0" smtClean="0"/>
              <a:t>調查時間</a:t>
            </a:r>
            <a:r>
              <a:rPr lang="en-US" altLang="zh-TW" dirty="0" smtClean="0"/>
              <a:t>,</a:t>
            </a:r>
            <a:r>
              <a:rPr lang="zh-TW" altLang="en-US" dirty="0" smtClean="0"/>
              <a:t> 與檢查方法等都要有規範</a:t>
            </a:r>
            <a:r>
              <a:rPr lang="en-US" altLang="zh-TW" dirty="0" smtClean="0"/>
              <a:t>, </a:t>
            </a:r>
            <a:r>
              <a:rPr lang="zh-TW" altLang="en-US" b="1" dirty="0" smtClean="0">
                <a:solidFill>
                  <a:srgbClr val="FF0000"/>
                </a:solidFill>
              </a:rPr>
              <a:t>調查人員應該接受適當訓練</a:t>
            </a:r>
            <a:r>
              <a:rPr lang="en-US" altLang="zh-TW" dirty="0" smtClean="0"/>
              <a:t>, </a:t>
            </a:r>
            <a:r>
              <a:rPr lang="zh-TW" altLang="en-US" dirty="0" smtClean="0"/>
              <a:t>確保記載內容與事實相同。用到的</a:t>
            </a:r>
            <a:r>
              <a:rPr lang="zh-TW" altLang="en-US" b="1" dirty="0" smtClean="0">
                <a:solidFill>
                  <a:srgbClr val="FF0000"/>
                </a:solidFill>
              </a:rPr>
              <a:t>測量用具</a:t>
            </a:r>
            <a:r>
              <a:rPr lang="zh-TW" altLang="en-US" dirty="0" smtClean="0"/>
              <a:t>也是查檢項目之一</a:t>
            </a:r>
            <a:r>
              <a:rPr lang="en-US" altLang="zh-TW" dirty="0" smtClean="0"/>
              <a:t>, </a:t>
            </a:r>
            <a:r>
              <a:rPr lang="zh-TW" altLang="en-US" dirty="0" smtClean="0"/>
              <a:t>應確保量具可靠性。查檢表是 </a:t>
            </a:r>
            <a:r>
              <a:rPr lang="en-US" altLang="zh-TW" dirty="0" smtClean="0"/>
              <a:t>QC </a:t>
            </a:r>
            <a:r>
              <a:rPr lang="zh-TW" altLang="en-US" dirty="0" smtClean="0"/>
              <a:t>七大手法的首要。</a:t>
            </a:r>
            <a:endParaRPr lang="zh-TW" altLang="en-US" dirty="0"/>
          </a:p>
        </p:txBody>
      </p:sp>
      <p:sp>
        <p:nvSpPr>
          <p:cNvPr id="4" name="日期版面配置區 3"/>
          <p:cNvSpPr>
            <a:spLocks noGrp="1"/>
          </p:cNvSpPr>
          <p:nvPr>
            <p:ph type="dt" sz="half" idx="10"/>
          </p:nvPr>
        </p:nvSpPr>
        <p:spPr/>
        <p:txBody>
          <a:bodyPr/>
          <a:lstStyle/>
          <a:p>
            <a:fld id="{0B4F57F7-8BB5-484B-92AA-F2EB9705A7B2}"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18</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柏拉圖</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柏拉圖是由義大利經濟學家柏拉圖</a:t>
            </a:r>
            <a:r>
              <a:rPr lang="en-US" altLang="zh-TW" dirty="0" smtClean="0"/>
              <a:t>(</a:t>
            </a:r>
            <a:r>
              <a:rPr lang="en-US" altLang="zh-TW" dirty="0" err="1" smtClean="0"/>
              <a:t>Vilfredo</a:t>
            </a:r>
            <a:r>
              <a:rPr lang="en-US" altLang="zh-TW" dirty="0" smtClean="0"/>
              <a:t> Pareto, </a:t>
            </a:r>
            <a:r>
              <a:rPr lang="zh-TW" altLang="en-US" dirty="0" smtClean="0"/>
              <a:t> </a:t>
            </a:r>
            <a:r>
              <a:rPr lang="en-US" altLang="zh-TW" dirty="0" smtClean="0"/>
              <a:t>1848~1923)</a:t>
            </a:r>
            <a:r>
              <a:rPr lang="zh-TW" altLang="en-US" dirty="0" smtClean="0"/>
              <a:t> 於 </a:t>
            </a:r>
            <a:r>
              <a:rPr lang="en-US" altLang="zh-TW" dirty="0" smtClean="0"/>
              <a:t>1895 </a:t>
            </a:r>
            <a:r>
              <a:rPr lang="zh-TW" altLang="en-US" dirty="0" smtClean="0"/>
              <a:t>年提出</a:t>
            </a:r>
            <a:r>
              <a:rPr lang="en-US" altLang="zh-TW" dirty="0" smtClean="0"/>
              <a:t>, </a:t>
            </a:r>
            <a:r>
              <a:rPr lang="zh-TW" altLang="en-US" dirty="0" smtClean="0"/>
              <a:t>他在研究財務分配上發現</a:t>
            </a:r>
            <a:r>
              <a:rPr lang="en-US" altLang="zh-TW" dirty="0" smtClean="0"/>
              <a:t>,</a:t>
            </a:r>
            <a:r>
              <a:rPr lang="zh-TW" altLang="en-US" dirty="0" smtClean="0"/>
              <a:t>極少數的人擁有絕大多數的財富</a:t>
            </a:r>
            <a:r>
              <a:rPr lang="en-US" altLang="zh-TW" dirty="0" smtClean="0"/>
              <a:t>, </a:t>
            </a:r>
            <a:r>
              <a:rPr lang="zh-TW" altLang="en-US" dirty="0" smtClean="0"/>
              <a:t>而大多數的人卻僅擁有非常少數的財富。因為這種在其他事情上也有相同的現象</a:t>
            </a:r>
            <a:r>
              <a:rPr lang="en-US" altLang="zh-TW" dirty="0" smtClean="0"/>
              <a:t>,</a:t>
            </a:r>
            <a:r>
              <a:rPr lang="zh-TW" altLang="en-US" dirty="0" smtClean="0"/>
              <a:t> 故此種現象常被稱為</a:t>
            </a:r>
            <a:r>
              <a:rPr lang="zh-TW" altLang="en-US" b="1" dirty="0" smtClean="0">
                <a:solidFill>
                  <a:srgbClr val="FF0000"/>
                </a:solidFill>
              </a:rPr>
              <a:t>柏拉圖 </a:t>
            </a:r>
            <a:r>
              <a:rPr lang="en-US" altLang="zh-TW" b="1" dirty="0" smtClean="0">
                <a:solidFill>
                  <a:srgbClr val="FF0000"/>
                </a:solidFill>
              </a:rPr>
              <a:t>80/20 </a:t>
            </a:r>
            <a:r>
              <a:rPr lang="zh-TW" altLang="en-US" b="1" dirty="0" smtClean="0">
                <a:solidFill>
                  <a:srgbClr val="FF0000"/>
                </a:solidFill>
              </a:rPr>
              <a:t>原理</a:t>
            </a:r>
            <a:r>
              <a:rPr lang="zh-TW" altLang="en-US" dirty="0" smtClean="0"/>
              <a:t>。</a:t>
            </a:r>
          </a:p>
          <a:p>
            <a:r>
              <a:rPr lang="zh-TW" altLang="en-US" dirty="0" smtClean="0"/>
              <a:t>品管大師朱蘭博士</a:t>
            </a:r>
            <a:r>
              <a:rPr lang="en-US" altLang="zh-TW" dirty="0" smtClean="0"/>
              <a:t>(Dr. Joseph </a:t>
            </a:r>
            <a:r>
              <a:rPr lang="en-US" altLang="zh-TW" dirty="0" err="1" smtClean="0"/>
              <a:t>Juran</a:t>
            </a:r>
            <a:r>
              <a:rPr lang="en-US" altLang="zh-TW" dirty="0" smtClean="0"/>
              <a:t>) </a:t>
            </a:r>
            <a:r>
              <a:rPr lang="zh-TW" altLang="en-US" dirty="0" smtClean="0"/>
              <a:t>將柏拉圖應用品質問題分析上</a:t>
            </a:r>
            <a:r>
              <a:rPr lang="en-US" altLang="zh-TW" dirty="0" smtClean="0"/>
              <a:t>,</a:t>
            </a:r>
            <a:r>
              <a:rPr lang="zh-TW" altLang="en-US" dirty="0" smtClean="0"/>
              <a:t> 認為柏拉圖 </a:t>
            </a:r>
            <a:r>
              <a:rPr lang="en-US" altLang="zh-TW" dirty="0" smtClean="0"/>
              <a:t>80/20 </a:t>
            </a:r>
            <a:r>
              <a:rPr lang="zh-TW" altLang="en-US" dirty="0" smtClean="0"/>
              <a:t>原理在品質問題上是一個極普遍的現象，因此對影響品質的原因提出了</a:t>
            </a:r>
            <a:r>
              <a:rPr lang="zh-TW" altLang="en-US" b="1" dirty="0" smtClean="0">
                <a:solidFill>
                  <a:srgbClr val="FF0000"/>
                </a:solidFill>
              </a:rPr>
              <a:t>重要的少數項</a:t>
            </a:r>
            <a:r>
              <a:rPr lang="en-US" altLang="zh-TW" b="1" dirty="0" smtClean="0">
                <a:solidFill>
                  <a:srgbClr val="FF0000"/>
                </a:solidFill>
              </a:rPr>
              <a:t>(vital few) </a:t>
            </a:r>
            <a:r>
              <a:rPr lang="zh-TW" altLang="en-US" b="1" dirty="0" smtClean="0">
                <a:solidFill>
                  <a:srgbClr val="FF0000"/>
                </a:solidFill>
              </a:rPr>
              <a:t>與不重要的多數項</a:t>
            </a:r>
            <a:r>
              <a:rPr lang="en-US" altLang="zh-TW" b="1" dirty="0" smtClean="0">
                <a:solidFill>
                  <a:srgbClr val="FF0000"/>
                </a:solidFill>
              </a:rPr>
              <a:t>(trivial many)</a:t>
            </a:r>
            <a:r>
              <a:rPr lang="zh-TW" altLang="en-US" dirty="0" smtClean="0"/>
              <a:t>的說法。</a:t>
            </a:r>
            <a:endParaRPr lang="zh-TW" altLang="en-US" dirty="0"/>
          </a:p>
        </p:txBody>
      </p:sp>
      <p:sp>
        <p:nvSpPr>
          <p:cNvPr id="4" name="日期版面配置區 3"/>
          <p:cNvSpPr>
            <a:spLocks noGrp="1"/>
          </p:cNvSpPr>
          <p:nvPr>
            <p:ph type="dt" sz="half" idx="10"/>
          </p:nvPr>
        </p:nvSpPr>
        <p:spPr/>
        <p:txBody>
          <a:bodyPr/>
          <a:lstStyle/>
          <a:p>
            <a:fld id="{890204B4-40C1-4225-AEAD-F873DAC6C704}"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19</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內容</a:t>
            </a:r>
            <a:endParaRPr lang="zh-TW" altLang="en-US" dirty="0"/>
          </a:p>
        </p:txBody>
      </p:sp>
      <p:sp>
        <p:nvSpPr>
          <p:cNvPr id="3" name="內容版面配置區 2"/>
          <p:cNvSpPr>
            <a:spLocks noGrp="1"/>
          </p:cNvSpPr>
          <p:nvPr>
            <p:ph idx="1"/>
          </p:nvPr>
        </p:nvSpPr>
        <p:spPr/>
        <p:txBody>
          <a:bodyPr/>
          <a:lstStyle/>
          <a:p>
            <a:r>
              <a:rPr lang="zh-TW" altLang="en-US" dirty="0" smtClean="0"/>
              <a:t>緒論</a:t>
            </a:r>
            <a:endParaRPr lang="en-US" altLang="zh-TW" dirty="0" smtClean="0"/>
          </a:p>
          <a:p>
            <a:r>
              <a:rPr lang="en-US" altLang="zh-TW" dirty="0" smtClean="0"/>
              <a:t>Deming </a:t>
            </a:r>
            <a:r>
              <a:rPr lang="zh-TW" altLang="en-US" dirty="0" smtClean="0"/>
              <a:t>品質管理循環</a:t>
            </a:r>
            <a:endParaRPr lang="en-US" altLang="zh-TW" dirty="0" smtClean="0"/>
          </a:p>
          <a:p>
            <a:r>
              <a:rPr lang="zh-TW" altLang="en-US" dirty="0" smtClean="0"/>
              <a:t>品管七大手法</a:t>
            </a:r>
            <a:r>
              <a:rPr lang="en-US" altLang="zh-TW" dirty="0" smtClean="0"/>
              <a:t>-Part I</a:t>
            </a:r>
          </a:p>
          <a:p>
            <a:pPr lvl="1"/>
            <a:r>
              <a:rPr lang="zh-TW" altLang="en-US" dirty="0" smtClean="0"/>
              <a:t>查檢表</a:t>
            </a:r>
            <a:endParaRPr lang="en-US" altLang="zh-TW" dirty="0" smtClean="0"/>
          </a:p>
          <a:p>
            <a:pPr lvl="1"/>
            <a:r>
              <a:rPr lang="zh-TW" altLang="en-US" dirty="0" smtClean="0"/>
              <a:t>特性要因圖</a:t>
            </a:r>
            <a:endParaRPr lang="en-US" altLang="zh-TW" dirty="0" smtClean="0"/>
          </a:p>
          <a:p>
            <a:pPr lvl="1"/>
            <a:r>
              <a:rPr lang="zh-TW" altLang="en-US" dirty="0" smtClean="0"/>
              <a:t>柏拉圖</a:t>
            </a:r>
            <a:endParaRPr lang="en-US" altLang="zh-TW" dirty="0" smtClean="0"/>
          </a:p>
          <a:p>
            <a:r>
              <a:rPr lang="zh-TW" altLang="en-US" dirty="0" smtClean="0"/>
              <a:t>練習</a:t>
            </a:r>
            <a:endParaRPr lang="en-US" altLang="zh-TW" dirty="0" smtClean="0"/>
          </a:p>
          <a:p>
            <a:pPr lvl="1"/>
            <a:r>
              <a:rPr lang="zh-TW" altLang="en-US" dirty="0" smtClean="0"/>
              <a:t>畫出一張特性要因圖</a:t>
            </a:r>
            <a:endParaRPr lang="zh-TW" altLang="en-US" dirty="0"/>
          </a:p>
        </p:txBody>
      </p:sp>
      <p:sp>
        <p:nvSpPr>
          <p:cNvPr id="4" name="日期版面配置區 3"/>
          <p:cNvSpPr>
            <a:spLocks noGrp="1"/>
          </p:cNvSpPr>
          <p:nvPr>
            <p:ph type="dt" sz="half" idx="10"/>
          </p:nvPr>
        </p:nvSpPr>
        <p:spPr/>
        <p:txBody>
          <a:bodyPr/>
          <a:lstStyle/>
          <a:p>
            <a:fld id="{CAD4EEF5-C1E5-4620-99CD-52378CBA4F93}"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2</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柏拉圖分析圖的繪製步驟</a:t>
            </a:r>
            <a:r>
              <a:rPr lang="en-US" altLang="zh-TW" dirty="0" smtClean="0"/>
              <a:t>-</a:t>
            </a:r>
            <a:r>
              <a:rPr lang="zh-TW" altLang="en-US" dirty="0" smtClean="0"/>
              <a:t>類別型</a:t>
            </a:r>
            <a:r>
              <a:rPr lang="en-US" altLang="zh-TW" dirty="0" smtClean="0"/>
              <a:t>(</a:t>
            </a:r>
            <a:r>
              <a:rPr lang="zh-TW" altLang="en-US" dirty="0" smtClean="0"/>
              <a:t>屬質</a:t>
            </a:r>
            <a:r>
              <a:rPr lang="en-US" altLang="zh-TW" dirty="0" smtClean="0"/>
              <a:t>)</a:t>
            </a:r>
            <a:r>
              <a:rPr lang="zh-TW" altLang="en-US" dirty="0" smtClean="0"/>
              <a:t>變數的長條圖</a:t>
            </a:r>
            <a:endParaRPr lang="zh-TW" altLang="en-US" dirty="0"/>
          </a:p>
        </p:txBody>
      </p:sp>
      <p:sp>
        <p:nvSpPr>
          <p:cNvPr id="3" name="內容版面配置區 2"/>
          <p:cNvSpPr>
            <a:spLocks noGrp="1"/>
          </p:cNvSpPr>
          <p:nvPr>
            <p:ph idx="1"/>
          </p:nvPr>
        </p:nvSpPr>
        <p:spPr/>
        <p:txBody>
          <a:bodyPr/>
          <a:lstStyle/>
          <a:p>
            <a:r>
              <a:rPr lang="zh-TW" altLang="en-US" dirty="0" smtClean="0"/>
              <a:t>橫軸是影響產品品質的原因或項目</a:t>
            </a:r>
            <a:r>
              <a:rPr lang="en-US" altLang="zh-TW" dirty="0" smtClean="0"/>
              <a:t>, </a:t>
            </a:r>
            <a:r>
              <a:rPr lang="zh-TW" altLang="en-US" dirty="0" smtClean="0"/>
              <a:t>縱軸是每一個項目的次數 </a:t>
            </a:r>
            <a:r>
              <a:rPr lang="en-US" altLang="zh-TW" dirty="0" smtClean="0"/>
              <a:t>(</a:t>
            </a:r>
            <a:r>
              <a:rPr lang="zh-TW" altLang="en-US" dirty="0" smtClean="0"/>
              <a:t>亦可將次數轉換成</a:t>
            </a:r>
            <a:r>
              <a:rPr lang="zh-TW" altLang="en-US" b="1" dirty="0" smtClean="0">
                <a:solidFill>
                  <a:srgbClr val="FF0000"/>
                </a:solidFill>
              </a:rPr>
              <a:t>損失成本</a:t>
            </a:r>
            <a:r>
              <a:rPr lang="en-US" altLang="zh-TW" dirty="0" smtClean="0"/>
              <a:t>)</a:t>
            </a:r>
            <a:r>
              <a:rPr lang="zh-TW" altLang="en-US" dirty="0" smtClean="0"/>
              <a:t>。</a:t>
            </a:r>
          </a:p>
          <a:p>
            <a:r>
              <a:rPr lang="zh-TW" altLang="en-US" dirty="0" smtClean="0"/>
              <a:t>通常依據</a:t>
            </a:r>
            <a:r>
              <a:rPr lang="zh-TW" altLang="en-US" b="1" dirty="0" smtClean="0">
                <a:solidFill>
                  <a:srgbClr val="FF0000"/>
                </a:solidFill>
              </a:rPr>
              <a:t>記錄用查檢表</a:t>
            </a:r>
            <a:r>
              <a:rPr lang="zh-TW" altLang="en-US" dirty="0" smtClean="0"/>
              <a:t>上的各項缺失的統計次數繪製柏拉圖。</a:t>
            </a:r>
            <a:endParaRPr lang="zh-TW" altLang="en-US" dirty="0"/>
          </a:p>
        </p:txBody>
      </p:sp>
      <p:sp>
        <p:nvSpPr>
          <p:cNvPr id="4" name="日期版面配置區 3"/>
          <p:cNvSpPr>
            <a:spLocks noGrp="1"/>
          </p:cNvSpPr>
          <p:nvPr>
            <p:ph type="dt" sz="half" idx="10"/>
          </p:nvPr>
        </p:nvSpPr>
        <p:spPr/>
        <p:txBody>
          <a:bodyPr/>
          <a:lstStyle/>
          <a:p>
            <a:fld id="{3B219398-AE28-4577-868D-797780D61CBB}"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20</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繪製柏拉圖的步驟</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決定橫軸變數的項目</a:t>
            </a:r>
            <a:r>
              <a:rPr lang="en-US" altLang="zh-TW" dirty="0" smtClean="0"/>
              <a:t>, </a:t>
            </a:r>
            <a:r>
              <a:rPr lang="zh-TW" altLang="en-US" dirty="0" smtClean="0"/>
              <a:t>也就是影響產品品質的原因的分類方式。</a:t>
            </a:r>
          </a:p>
          <a:p>
            <a:r>
              <a:rPr lang="zh-TW" altLang="en-US" dirty="0" smtClean="0"/>
              <a:t>可以配合</a:t>
            </a:r>
            <a:r>
              <a:rPr lang="zh-TW" altLang="en-US" b="1" dirty="0" smtClean="0">
                <a:solidFill>
                  <a:srgbClr val="FF0000"/>
                </a:solidFill>
              </a:rPr>
              <a:t>特性要因圖</a:t>
            </a:r>
            <a:r>
              <a:rPr lang="zh-TW" altLang="en-US" dirty="0" smtClean="0"/>
              <a:t>使用</a:t>
            </a:r>
            <a:r>
              <a:rPr lang="en-US" altLang="zh-TW" dirty="0" smtClean="0"/>
              <a:t>, </a:t>
            </a:r>
            <a:r>
              <a:rPr lang="zh-TW" altLang="en-US" dirty="0" smtClean="0"/>
              <a:t>以機台別</a:t>
            </a:r>
            <a:r>
              <a:rPr lang="en-US" altLang="zh-TW" dirty="0" smtClean="0"/>
              <a:t>, </a:t>
            </a:r>
            <a:r>
              <a:rPr lang="zh-TW" altLang="en-US" dirty="0" smtClean="0"/>
              <a:t>人員別或者造成失效的原因等。</a:t>
            </a:r>
          </a:p>
          <a:p>
            <a:r>
              <a:rPr lang="zh-TW" altLang="en-US" dirty="0" smtClean="0"/>
              <a:t>決定縱軸變數</a:t>
            </a:r>
            <a:r>
              <a:rPr lang="en-US" altLang="zh-TW" dirty="0" smtClean="0"/>
              <a:t>, </a:t>
            </a:r>
            <a:r>
              <a:rPr lang="zh-TW" altLang="en-US" dirty="0" smtClean="0"/>
              <a:t>使用金額、次數或不良數作為評估各項目的重要性。</a:t>
            </a:r>
          </a:p>
          <a:p>
            <a:r>
              <a:rPr lang="zh-TW" altLang="en-US" dirty="0" smtClean="0"/>
              <a:t>決定數據蒐集期間</a:t>
            </a:r>
            <a:r>
              <a:rPr lang="en-US" altLang="zh-TW" dirty="0" smtClean="0"/>
              <a:t>, </a:t>
            </a:r>
            <a:r>
              <a:rPr lang="zh-TW" altLang="en-US" dirty="0" smtClean="0"/>
              <a:t>可以為一天</a:t>
            </a:r>
            <a:r>
              <a:rPr lang="en-US" altLang="zh-TW" dirty="0" smtClean="0"/>
              <a:t>, </a:t>
            </a:r>
            <a:r>
              <a:rPr lang="zh-TW" altLang="en-US" dirty="0" smtClean="0"/>
              <a:t>一週</a:t>
            </a:r>
            <a:r>
              <a:rPr lang="en-US" altLang="zh-TW" dirty="0" smtClean="0"/>
              <a:t>, </a:t>
            </a:r>
            <a:r>
              <a:rPr lang="zh-TW" altLang="en-US" dirty="0" smtClean="0"/>
              <a:t>一個月</a:t>
            </a:r>
            <a:r>
              <a:rPr lang="en-US" altLang="zh-TW" dirty="0" smtClean="0"/>
              <a:t>, </a:t>
            </a:r>
            <a:r>
              <a:rPr lang="zh-TW" altLang="en-US" dirty="0" smtClean="0"/>
              <a:t>一季或是整年。</a:t>
            </a:r>
          </a:p>
          <a:p>
            <a:r>
              <a:rPr lang="zh-TW" altLang="en-US" dirty="0" smtClean="0"/>
              <a:t>依各項目在縱軸之值的大小調整橫軸變數的項目的排列方式</a:t>
            </a:r>
            <a:r>
              <a:rPr lang="en-US" altLang="zh-TW" dirty="0" smtClean="0"/>
              <a:t>, </a:t>
            </a:r>
            <a:r>
              <a:rPr lang="zh-TW" altLang="en-US" dirty="0" smtClean="0"/>
              <a:t>項目依大小從左至右排列。</a:t>
            </a:r>
          </a:p>
          <a:p>
            <a:r>
              <a:rPr lang="zh-TW" altLang="en-US" dirty="0" smtClean="0"/>
              <a:t>計算相對累積次數並於上圖中繪製累積相對次數圖</a:t>
            </a:r>
            <a:r>
              <a:rPr lang="en-US" altLang="zh-TW" dirty="0" smtClean="0"/>
              <a:t>, </a:t>
            </a:r>
            <a:r>
              <a:rPr lang="zh-TW" altLang="en-US" dirty="0" smtClean="0"/>
              <a:t>於右側繪製其縱坐標。</a:t>
            </a:r>
          </a:p>
          <a:p>
            <a:endParaRPr lang="zh-TW" altLang="en-US" dirty="0"/>
          </a:p>
        </p:txBody>
      </p:sp>
      <p:sp>
        <p:nvSpPr>
          <p:cNvPr id="6" name="日期版面配置區 5"/>
          <p:cNvSpPr>
            <a:spLocks noGrp="1"/>
          </p:cNvSpPr>
          <p:nvPr>
            <p:ph type="dt" sz="half" idx="10"/>
          </p:nvPr>
        </p:nvSpPr>
        <p:spPr/>
        <p:txBody>
          <a:bodyPr/>
          <a:lstStyle/>
          <a:p>
            <a:fld id="{75E82FEE-FE7F-4E7D-B4B2-ED96F2E854CF}" type="datetime1">
              <a:rPr lang="zh-TW" altLang="en-US" smtClean="0"/>
              <a:t>2018/3/20</a:t>
            </a:fld>
            <a:endParaRPr lang="zh-TW" altLang="en-US"/>
          </a:p>
        </p:txBody>
      </p:sp>
      <p:sp>
        <p:nvSpPr>
          <p:cNvPr id="7" name="投影片編號版面配置區 6"/>
          <p:cNvSpPr>
            <a:spLocks noGrp="1"/>
          </p:cNvSpPr>
          <p:nvPr>
            <p:ph type="sldNum" sz="quarter" idx="12"/>
          </p:nvPr>
        </p:nvSpPr>
        <p:spPr/>
        <p:txBody>
          <a:bodyPr/>
          <a:lstStyle/>
          <a:p>
            <a:fld id="{3BCC4E7F-230E-4EF3-95BD-2E1A5154E8E6}" type="slidenum">
              <a:rPr lang="zh-TW" altLang="en-US" smtClean="0"/>
              <a:t>21</a:t>
            </a:fld>
            <a:endParaRPr lang="zh-TW" altLang="en-US"/>
          </a:p>
        </p:txBody>
      </p:sp>
      <p:sp>
        <p:nvSpPr>
          <p:cNvPr id="8" name="頁尾版面配置區 7"/>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t>令 </a:t>
            </a:r>
            <a:r>
              <a:rPr lang="en-US" altLang="zh-TW" dirty="0" smtClean="0"/>
              <a:t>x</a:t>
            </a:r>
            <a:r>
              <a:rPr lang="en-US" altLang="zh-TW" baseline="-25000" dirty="0" smtClean="0"/>
              <a:t>i</a:t>
            </a:r>
            <a:r>
              <a:rPr lang="en-US" altLang="zh-TW" dirty="0" smtClean="0"/>
              <a:t> </a:t>
            </a:r>
            <a:r>
              <a:rPr lang="zh-TW" altLang="en-US" dirty="0" smtClean="0"/>
              <a:t>代表次序為第 </a:t>
            </a:r>
            <a:r>
              <a:rPr lang="en-US" altLang="zh-TW" dirty="0" smtClean="0"/>
              <a:t>I </a:t>
            </a:r>
            <a:r>
              <a:rPr lang="zh-TW" altLang="en-US" dirty="0" smtClean="0"/>
              <a:t>項目的次數或金額</a:t>
            </a:r>
          </a:p>
          <a:p>
            <a:endParaRPr lang="en-US" altLang="zh-TW" dirty="0" smtClean="0"/>
          </a:p>
          <a:p>
            <a:endParaRPr lang="en-US" altLang="zh-TW" dirty="0" smtClean="0"/>
          </a:p>
          <a:p>
            <a:r>
              <a:rPr lang="zh-TW" altLang="en-US" dirty="0" smtClean="0"/>
              <a:t>相對累積次數定義為</a:t>
            </a:r>
          </a:p>
          <a:p>
            <a:pPr>
              <a:buNone/>
            </a:pPr>
            <a:endParaRPr lang="en-US" altLang="zh-TW" dirty="0" smtClean="0"/>
          </a:p>
          <a:p>
            <a:pPr>
              <a:buNone/>
            </a:pPr>
            <a:endParaRPr lang="en-US" altLang="zh-TW" dirty="0" smtClean="0"/>
          </a:p>
          <a:p>
            <a:r>
              <a:rPr lang="zh-TW" altLang="en-US" dirty="0" smtClean="0"/>
              <a:t>依據 </a:t>
            </a:r>
            <a:r>
              <a:rPr lang="en-US" altLang="zh-TW" dirty="0" smtClean="0"/>
              <a:t>$80/20$ </a:t>
            </a:r>
            <a:r>
              <a:rPr lang="zh-TW" altLang="en-US" dirty="0" smtClean="0"/>
              <a:t>原則</a:t>
            </a:r>
            <a:r>
              <a:rPr lang="en-US" altLang="zh-TW" dirty="0" smtClean="0"/>
              <a:t>, </a:t>
            </a:r>
            <a:r>
              <a:rPr lang="zh-TW" altLang="en-US" dirty="0" smtClean="0"/>
              <a:t>找出重要的少數重要原因。</a:t>
            </a:r>
          </a:p>
          <a:p>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2411760" y="2060848"/>
            <a:ext cx="2847975" cy="9334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995936" y="3140968"/>
            <a:ext cx="1943100" cy="1133475"/>
          </a:xfrm>
          <a:prstGeom prst="rect">
            <a:avLst/>
          </a:prstGeom>
          <a:noFill/>
          <a:ln w="9525">
            <a:noFill/>
            <a:miter lim="800000"/>
            <a:headEnd/>
            <a:tailEnd/>
          </a:ln>
        </p:spPr>
      </p:pic>
      <p:sp>
        <p:nvSpPr>
          <p:cNvPr id="8" name="日期版面配置區 7"/>
          <p:cNvSpPr>
            <a:spLocks noGrp="1"/>
          </p:cNvSpPr>
          <p:nvPr>
            <p:ph type="dt" sz="half" idx="10"/>
          </p:nvPr>
        </p:nvSpPr>
        <p:spPr/>
        <p:txBody>
          <a:bodyPr/>
          <a:lstStyle/>
          <a:p>
            <a:fld id="{2D28AAB1-F136-4E7A-8808-254FC30B614B}" type="datetime1">
              <a:rPr lang="zh-TW" altLang="en-US" smtClean="0"/>
              <a:t>2018/3/20</a:t>
            </a:fld>
            <a:endParaRPr lang="zh-TW" altLang="en-US"/>
          </a:p>
        </p:txBody>
      </p:sp>
      <p:sp>
        <p:nvSpPr>
          <p:cNvPr id="9" name="投影片編號版面配置區 8"/>
          <p:cNvSpPr>
            <a:spLocks noGrp="1"/>
          </p:cNvSpPr>
          <p:nvPr>
            <p:ph type="sldNum" sz="quarter" idx="12"/>
          </p:nvPr>
        </p:nvSpPr>
        <p:spPr/>
        <p:txBody>
          <a:bodyPr/>
          <a:lstStyle/>
          <a:p>
            <a:fld id="{3BCC4E7F-230E-4EF3-95BD-2E1A5154E8E6}" type="slidenum">
              <a:rPr lang="zh-TW" altLang="en-US" smtClean="0"/>
              <a:t>22</a:t>
            </a:fld>
            <a:endParaRPr lang="zh-TW" altLang="en-US"/>
          </a:p>
        </p:txBody>
      </p:sp>
      <p:sp>
        <p:nvSpPr>
          <p:cNvPr id="10" name="頁尾版面配置區 9"/>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sp>
        <p:nvSpPr>
          <p:cNvPr id="3" name="內容版面配置區 2"/>
          <p:cNvSpPr>
            <a:spLocks noGrp="1"/>
          </p:cNvSpPr>
          <p:nvPr>
            <p:ph idx="1"/>
          </p:nvPr>
        </p:nvSpPr>
        <p:spPr/>
        <p:txBody>
          <a:bodyPr/>
          <a:lstStyle/>
          <a:p>
            <a:r>
              <a:rPr lang="zh-TW" altLang="en-US" dirty="0" smtClean="0"/>
              <a:t>一項有關學校附近某一自助餐廳的顧客滿意度調查</a:t>
            </a:r>
            <a:r>
              <a:rPr lang="en-US" altLang="zh-TW" dirty="0" smtClean="0"/>
              <a:t>, </a:t>
            </a:r>
            <a:r>
              <a:rPr lang="zh-TW" altLang="en-US" dirty="0" smtClean="0"/>
              <a:t>顧客抱怨的項目與次數如下表</a:t>
            </a:r>
            <a:r>
              <a:rPr lang="en-US" altLang="zh-TW" dirty="0" smtClean="0"/>
              <a:t>:</a:t>
            </a:r>
            <a:endParaRPr lang="zh-TW" altLang="en-US" dirty="0"/>
          </a:p>
        </p:txBody>
      </p:sp>
      <p:pic>
        <p:nvPicPr>
          <p:cNvPr id="3074" name="Picture 2"/>
          <p:cNvPicPr>
            <a:picLocks noChangeAspect="1" noChangeArrowheads="1"/>
          </p:cNvPicPr>
          <p:nvPr/>
        </p:nvPicPr>
        <p:blipFill>
          <a:blip r:embed="rId2" cstate="print"/>
          <a:srcRect/>
          <a:stretch>
            <a:fillRect/>
          </a:stretch>
        </p:blipFill>
        <p:spPr bwMode="auto">
          <a:xfrm>
            <a:off x="1187624" y="2636912"/>
            <a:ext cx="5553075" cy="2486025"/>
          </a:xfrm>
          <a:prstGeom prst="rect">
            <a:avLst/>
          </a:prstGeom>
          <a:noFill/>
          <a:ln w="9525">
            <a:noFill/>
            <a:miter lim="800000"/>
            <a:headEnd/>
            <a:tailEnd/>
          </a:ln>
        </p:spPr>
      </p:pic>
      <p:sp>
        <p:nvSpPr>
          <p:cNvPr id="5" name="日期版面配置區 4"/>
          <p:cNvSpPr>
            <a:spLocks noGrp="1"/>
          </p:cNvSpPr>
          <p:nvPr>
            <p:ph type="dt" sz="half" idx="10"/>
          </p:nvPr>
        </p:nvSpPr>
        <p:spPr/>
        <p:txBody>
          <a:bodyPr/>
          <a:lstStyle/>
          <a:p>
            <a:fld id="{4F35FC1D-7B56-4C44-BE34-D136BB286C36}"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23</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顧客抱怨原因的柏拉圖</a:t>
            </a:r>
            <a:endParaRPr lang="zh-TW" altLang="en-US" dirty="0"/>
          </a:p>
        </p:txBody>
      </p:sp>
      <p:pic>
        <p:nvPicPr>
          <p:cNvPr id="6" name="內容版面配置區 5" descr="pareto02.jpg"/>
          <p:cNvPicPr>
            <a:picLocks noGrp="1" noChangeAspect="1"/>
          </p:cNvPicPr>
          <p:nvPr>
            <p:ph idx="1"/>
          </p:nvPr>
        </p:nvPicPr>
        <p:blipFill>
          <a:blip r:embed="rId2" cstate="print"/>
          <a:stretch>
            <a:fillRect/>
          </a:stretch>
        </p:blipFill>
        <p:spPr>
          <a:xfrm>
            <a:off x="801066" y="1609725"/>
            <a:ext cx="6551268" cy="4846638"/>
          </a:xfrm>
        </p:spPr>
      </p:pic>
      <p:sp>
        <p:nvSpPr>
          <p:cNvPr id="7" name="日期版面配置區 6"/>
          <p:cNvSpPr>
            <a:spLocks noGrp="1"/>
          </p:cNvSpPr>
          <p:nvPr>
            <p:ph type="dt" sz="half" idx="10"/>
          </p:nvPr>
        </p:nvSpPr>
        <p:spPr/>
        <p:txBody>
          <a:bodyPr/>
          <a:lstStyle/>
          <a:p>
            <a:fld id="{CB6C75DF-5EFE-4781-900F-8D4415C300F1}" type="datetime1">
              <a:rPr lang="zh-TW" altLang="en-US" smtClean="0"/>
              <a:t>2018/3/20</a:t>
            </a:fld>
            <a:endParaRPr lang="zh-TW" altLang="en-US"/>
          </a:p>
        </p:txBody>
      </p:sp>
      <p:sp>
        <p:nvSpPr>
          <p:cNvPr id="8" name="投影片編號版面配置區 7"/>
          <p:cNvSpPr>
            <a:spLocks noGrp="1"/>
          </p:cNvSpPr>
          <p:nvPr>
            <p:ph type="sldNum" sz="quarter" idx="12"/>
          </p:nvPr>
        </p:nvSpPr>
        <p:spPr/>
        <p:txBody>
          <a:bodyPr/>
          <a:lstStyle/>
          <a:p>
            <a:fld id="{3BCC4E7F-230E-4EF3-95BD-2E1A5154E8E6}" type="slidenum">
              <a:rPr lang="zh-TW" altLang="en-US" smtClean="0"/>
              <a:t>24</a:t>
            </a:fld>
            <a:endParaRPr lang="zh-TW" altLang="en-US"/>
          </a:p>
        </p:txBody>
      </p:sp>
      <p:sp>
        <p:nvSpPr>
          <p:cNvPr id="9" name="頁尾版面配置區 8"/>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柏拉圖的用處</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柏拉圖的主要目的為</a:t>
            </a:r>
            <a:r>
              <a:rPr lang="zh-TW" altLang="en-US" b="1" dirty="0" smtClean="0">
                <a:solidFill>
                  <a:srgbClr val="FF0000"/>
                </a:solidFill>
              </a:rPr>
              <a:t>找出影響產品品質的少數重要原因</a:t>
            </a:r>
            <a:r>
              <a:rPr lang="en-US" altLang="zh-TW" dirty="0" smtClean="0"/>
              <a:t>, </a:t>
            </a:r>
            <a:r>
              <a:rPr lang="zh-TW" altLang="en-US" dirty="0" smtClean="0"/>
              <a:t>協助掌握問題的重點</a:t>
            </a:r>
            <a:r>
              <a:rPr lang="en-US" altLang="zh-TW" dirty="0" smtClean="0"/>
              <a:t>,</a:t>
            </a:r>
            <a:r>
              <a:rPr lang="zh-TW" altLang="en-US" dirty="0" smtClean="0"/>
              <a:t>從圖形中可以一目了然哪一個原因對產品的品質的影像最大。</a:t>
            </a:r>
          </a:p>
          <a:p>
            <a:r>
              <a:rPr lang="zh-TW" altLang="en-US" dirty="0" smtClean="0"/>
              <a:t>瞭解每一個品質項目占全體的比例。</a:t>
            </a:r>
          </a:p>
          <a:p>
            <a:r>
              <a:rPr lang="zh-TW" altLang="en-US" dirty="0" smtClean="0"/>
              <a:t>將缺失轉換損失金額後</a:t>
            </a:r>
            <a:r>
              <a:rPr lang="en-US" altLang="zh-TW" dirty="0" smtClean="0"/>
              <a:t>, </a:t>
            </a:r>
            <a:r>
              <a:rPr lang="zh-TW" altLang="en-US" dirty="0" smtClean="0"/>
              <a:t>更能清楚每一原因造成的損失。</a:t>
            </a:r>
          </a:p>
          <a:p>
            <a:r>
              <a:rPr lang="zh-TW" altLang="en-US" dirty="0" smtClean="0"/>
              <a:t>依據解決問題的容易程度 </a:t>
            </a:r>
            <a:r>
              <a:rPr lang="en-US" altLang="zh-TW" dirty="0" smtClean="0"/>
              <a:t>(</a:t>
            </a:r>
            <a:r>
              <a:rPr lang="zh-TW" altLang="en-US" dirty="0" smtClean="0"/>
              <a:t>時間與成本</a:t>
            </a:r>
            <a:r>
              <a:rPr lang="en-US" altLang="zh-TW" dirty="0" smtClean="0"/>
              <a:t>), </a:t>
            </a:r>
            <a:r>
              <a:rPr lang="zh-TW" altLang="en-US" b="1" dirty="0" smtClean="0"/>
              <a:t>決定解決問題的先後順序。</a:t>
            </a:r>
          </a:p>
          <a:p>
            <a:r>
              <a:rPr lang="zh-TW" altLang="en-US" dirty="0" smtClean="0"/>
              <a:t>配合</a:t>
            </a:r>
            <a:r>
              <a:rPr lang="zh-TW" altLang="en-US" b="1" dirty="0" smtClean="0">
                <a:solidFill>
                  <a:srgbClr val="FF0000"/>
                </a:solidFill>
              </a:rPr>
              <a:t>層別法</a:t>
            </a:r>
            <a:r>
              <a:rPr lang="zh-TW" altLang="en-US" dirty="0" smtClean="0"/>
              <a:t>可以檢驗各層別間是否有差異</a:t>
            </a:r>
            <a:r>
              <a:rPr lang="en-US" altLang="zh-TW" dirty="0" smtClean="0"/>
              <a:t>, </a:t>
            </a:r>
            <a:r>
              <a:rPr lang="zh-TW" altLang="en-US" dirty="0" smtClean="0"/>
              <a:t>影響的因素是否不同。</a:t>
            </a:r>
          </a:p>
          <a:p>
            <a:r>
              <a:rPr lang="zh-TW" altLang="en-US" dirty="0" smtClean="0"/>
              <a:t>比對品質改善的成果。將實施前後的柏拉圖進行比較</a:t>
            </a:r>
            <a:r>
              <a:rPr lang="en-US" altLang="zh-TW" dirty="0" smtClean="0"/>
              <a:t>, </a:t>
            </a:r>
            <a:r>
              <a:rPr lang="zh-TW" altLang="en-US" dirty="0" smtClean="0"/>
              <a:t>可以顯示採取的對策是否有效解決問題。</a:t>
            </a:r>
          </a:p>
          <a:p>
            <a:r>
              <a:rPr lang="zh-TW" altLang="en-US" dirty="0" smtClean="0"/>
              <a:t>可以配合</a:t>
            </a:r>
            <a:r>
              <a:rPr lang="zh-TW" altLang="en-US" b="1" dirty="0" smtClean="0">
                <a:solidFill>
                  <a:srgbClr val="FF0000"/>
                </a:solidFill>
              </a:rPr>
              <a:t>兩母體比例或平均數檢定</a:t>
            </a:r>
            <a:r>
              <a:rPr lang="en-US" altLang="zh-TW" dirty="0" smtClean="0"/>
              <a:t>, </a:t>
            </a:r>
            <a:r>
              <a:rPr lang="zh-TW" altLang="en-US" dirty="0" smtClean="0"/>
              <a:t>判定差異是否明顯。</a:t>
            </a:r>
            <a:endParaRPr lang="zh-TW" altLang="en-US" dirty="0"/>
          </a:p>
        </p:txBody>
      </p:sp>
      <p:sp>
        <p:nvSpPr>
          <p:cNvPr id="4" name="日期版面配置區 3"/>
          <p:cNvSpPr>
            <a:spLocks noGrp="1"/>
          </p:cNvSpPr>
          <p:nvPr>
            <p:ph type="dt" sz="half" idx="10"/>
          </p:nvPr>
        </p:nvSpPr>
        <p:spPr/>
        <p:txBody>
          <a:bodyPr/>
          <a:lstStyle/>
          <a:p>
            <a:fld id="{722C185A-F0D1-4ECE-A064-060ED8CAE9ED}"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25</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2" y="1700808"/>
            <a:ext cx="4703869" cy="4846638"/>
          </a:xfrm>
          <a:prstGeom prst="rect">
            <a:avLst/>
          </a:prstGeom>
          <a:noFill/>
          <a:ln w="9525">
            <a:noFill/>
            <a:miter lim="800000"/>
            <a:headEnd/>
            <a:tailEnd/>
          </a:ln>
        </p:spPr>
      </p:pic>
      <p:pic>
        <p:nvPicPr>
          <p:cNvPr id="6147" name="Picture 3" descr="C:\xtemp\pareto01.jpg"/>
          <p:cNvPicPr>
            <a:picLocks noChangeAspect="1" noChangeArrowheads="1"/>
          </p:cNvPicPr>
          <p:nvPr/>
        </p:nvPicPr>
        <p:blipFill>
          <a:blip r:embed="rId3" cstate="print"/>
          <a:srcRect/>
          <a:stretch>
            <a:fillRect/>
          </a:stretch>
        </p:blipFill>
        <p:spPr bwMode="auto">
          <a:xfrm>
            <a:off x="4860032" y="2420888"/>
            <a:ext cx="3962560" cy="2808312"/>
          </a:xfrm>
          <a:prstGeom prst="rect">
            <a:avLst/>
          </a:prstGeom>
          <a:noFill/>
        </p:spPr>
      </p:pic>
      <p:sp>
        <p:nvSpPr>
          <p:cNvPr id="6" name="日期版面配置區 5"/>
          <p:cNvSpPr>
            <a:spLocks noGrp="1"/>
          </p:cNvSpPr>
          <p:nvPr>
            <p:ph type="dt" sz="half" idx="10"/>
          </p:nvPr>
        </p:nvSpPr>
        <p:spPr/>
        <p:txBody>
          <a:bodyPr/>
          <a:lstStyle/>
          <a:p>
            <a:fld id="{0F47FBF5-1BE1-4628-8FDC-69CA5A686A93}" type="datetime1">
              <a:rPr lang="zh-TW" altLang="en-US" smtClean="0"/>
              <a:t>2018/3/20</a:t>
            </a:fld>
            <a:endParaRPr lang="zh-TW" altLang="en-US"/>
          </a:p>
        </p:txBody>
      </p:sp>
      <p:sp>
        <p:nvSpPr>
          <p:cNvPr id="7" name="投影片編號版面配置區 6"/>
          <p:cNvSpPr>
            <a:spLocks noGrp="1"/>
          </p:cNvSpPr>
          <p:nvPr>
            <p:ph type="sldNum" sz="quarter" idx="12"/>
          </p:nvPr>
        </p:nvSpPr>
        <p:spPr/>
        <p:txBody>
          <a:bodyPr/>
          <a:lstStyle/>
          <a:p>
            <a:fld id="{3BCC4E7F-230E-4EF3-95BD-2E1A5154E8E6}" type="slidenum">
              <a:rPr lang="zh-TW" altLang="en-US" smtClean="0"/>
              <a:t>26</a:t>
            </a:fld>
            <a:endParaRPr lang="zh-TW" altLang="en-US"/>
          </a:p>
        </p:txBody>
      </p:sp>
      <p:sp>
        <p:nvSpPr>
          <p:cNvPr id="8" name="頁尾版面配置區 7"/>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可支配所得的柏拉圖</a:t>
            </a:r>
            <a:endParaRPr lang="zh-TW" altLang="en-US" dirty="0"/>
          </a:p>
        </p:txBody>
      </p:sp>
      <p:pic>
        <p:nvPicPr>
          <p:cNvPr id="7170" name="Picture 2" descr="C:\xtemp\money02.jpg"/>
          <p:cNvPicPr>
            <a:picLocks noGrp="1" noChangeAspect="1" noChangeArrowheads="1"/>
          </p:cNvPicPr>
          <p:nvPr>
            <p:ph idx="1"/>
          </p:nvPr>
        </p:nvPicPr>
        <p:blipFill>
          <a:blip r:embed="rId2" cstate="print"/>
          <a:srcRect/>
          <a:stretch>
            <a:fillRect/>
          </a:stretch>
        </p:blipFill>
        <p:spPr bwMode="auto">
          <a:xfrm>
            <a:off x="1649769" y="1609725"/>
            <a:ext cx="4853861" cy="4846638"/>
          </a:xfrm>
          <a:prstGeom prst="rect">
            <a:avLst/>
          </a:prstGeom>
          <a:noFill/>
        </p:spPr>
      </p:pic>
      <p:sp>
        <p:nvSpPr>
          <p:cNvPr id="5" name="日期版面配置區 4"/>
          <p:cNvSpPr>
            <a:spLocks noGrp="1"/>
          </p:cNvSpPr>
          <p:nvPr>
            <p:ph type="dt" sz="half" idx="10"/>
          </p:nvPr>
        </p:nvSpPr>
        <p:spPr/>
        <p:txBody>
          <a:bodyPr/>
          <a:lstStyle/>
          <a:p>
            <a:fld id="{FEDB1006-EB28-4B0F-BF4D-8079DB5A24E2}"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27</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繪製柏拉圖應注意事項</a:t>
            </a:r>
            <a:endParaRPr lang="zh-TW" altLang="en-US" dirty="0"/>
          </a:p>
        </p:txBody>
      </p:sp>
      <p:sp>
        <p:nvSpPr>
          <p:cNvPr id="3" name="內容版面配置區 2"/>
          <p:cNvSpPr>
            <a:spLocks noGrp="1"/>
          </p:cNvSpPr>
          <p:nvPr>
            <p:ph idx="1"/>
          </p:nvPr>
        </p:nvSpPr>
        <p:spPr/>
        <p:txBody>
          <a:bodyPr/>
          <a:lstStyle/>
          <a:p>
            <a:r>
              <a:rPr lang="zh-TW" altLang="en-US" dirty="0" smtClean="0"/>
              <a:t>問題分類的方式有很多種</a:t>
            </a:r>
            <a:r>
              <a:rPr lang="en-US" altLang="zh-TW" dirty="0" smtClean="0"/>
              <a:t>, </a:t>
            </a:r>
            <a:r>
              <a:rPr lang="zh-TW" altLang="en-US" dirty="0" smtClean="0"/>
              <a:t>可以按原因別</a:t>
            </a:r>
            <a:r>
              <a:rPr lang="en-US" altLang="zh-TW" dirty="0" smtClean="0"/>
              <a:t>, </a:t>
            </a:r>
            <a:r>
              <a:rPr lang="zh-TW" altLang="en-US" dirty="0" smtClean="0"/>
              <a:t>人員別</a:t>
            </a:r>
            <a:r>
              <a:rPr lang="en-US" altLang="zh-TW" dirty="0" smtClean="0"/>
              <a:t>, </a:t>
            </a:r>
            <a:r>
              <a:rPr lang="zh-TW" altLang="en-US" dirty="0" smtClean="0"/>
              <a:t>機器別</a:t>
            </a:r>
            <a:r>
              <a:rPr lang="en-US" altLang="zh-TW" dirty="0" smtClean="0"/>
              <a:t>, </a:t>
            </a:r>
            <a:r>
              <a:rPr lang="zh-TW" altLang="en-US" dirty="0" smtClean="0"/>
              <a:t>物料別或是其他特定的分類方式</a:t>
            </a:r>
            <a:r>
              <a:rPr lang="en-US" altLang="zh-TW" dirty="0" smtClean="0"/>
              <a:t>,</a:t>
            </a:r>
            <a:r>
              <a:rPr lang="zh-TW" altLang="en-US" dirty="0" smtClean="0"/>
              <a:t>在繪製時</a:t>
            </a:r>
            <a:r>
              <a:rPr lang="en-US" altLang="zh-TW" dirty="0" smtClean="0"/>
              <a:t>, </a:t>
            </a:r>
            <a:r>
              <a:rPr lang="zh-TW" altLang="en-US" dirty="0" smtClean="0"/>
              <a:t>應該試著用各種分類方式。</a:t>
            </a:r>
          </a:p>
          <a:p>
            <a:r>
              <a:rPr lang="zh-TW" altLang="en-US" dirty="0" smtClean="0"/>
              <a:t>注意</a:t>
            </a:r>
            <a:r>
              <a:rPr lang="zh-TW" altLang="en-US" b="1" dirty="0" smtClean="0">
                <a:solidFill>
                  <a:srgbClr val="FF0000"/>
                </a:solidFill>
              </a:rPr>
              <a:t>時間</a:t>
            </a:r>
            <a:r>
              <a:rPr lang="zh-TW" altLang="en-US" dirty="0" smtClean="0"/>
              <a:t>這個變數也是影響品質因素之一。所以</a:t>
            </a:r>
            <a:r>
              <a:rPr lang="en-US" altLang="zh-TW" dirty="0" smtClean="0"/>
              <a:t>, </a:t>
            </a:r>
            <a:r>
              <a:rPr lang="zh-TW" altLang="en-US" dirty="0" smtClean="0"/>
              <a:t>必須注意資料蒐集期間的時間劃分</a:t>
            </a:r>
            <a:r>
              <a:rPr lang="en-US" altLang="zh-TW" dirty="0" smtClean="0"/>
              <a:t>,</a:t>
            </a:r>
            <a:r>
              <a:rPr lang="zh-TW" altLang="en-US" dirty="0" smtClean="0"/>
              <a:t>時間太短可能數據不足</a:t>
            </a:r>
            <a:r>
              <a:rPr lang="en-US" altLang="zh-TW" dirty="0" smtClean="0"/>
              <a:t>, </a:t>
            </a:r>
            <a:r>
              <a:rPr lang="zh-TW" altLang="en-US" dirty="0" smtClean="0"/>
              <a:t>時間太長可能產生混淆。</a:t>
            </a:r>
          </a:p>
          <a:p>
            <a:r>
              <a:rPr lang="zh-TW" altLang="en-US" dirty="0" smtClean="0"/>
              <a:t>預期具有</a:t>
            </a:r>
            <a:r>
              <a:rPr lang="zh-TW" altLang="en-US" b="1" dirty="0" smtClean="0">
                <a:solidFill>
                  <a:srgbClr val="FF0000"/>
                </a:solidFill>
              </a:rPr>
              <a:t>季節效應</a:t>
            </a:r>
            <a:r>
              <a:rPr lang="zh-TW" altLang="en-US" dirty="0" smtClean="0"/>
              <a:t>可以繪製不同時期的柏拉圖。</a:t>
            </a:r>
            <a:r>
              <a:rPr lang="en-US" altLang="zh-TW" dirty="0" smtClean="0"/>
              <a:t>(</a:t>
            </a:r>
            <a:r>
              <a:rPr lang="zh-TW" altLang="en-US" dirty="0" smtClean="0"/>
              <a:t>旺季</a:t>
            </a:r>
            <a:r>
              <a:rPr lang="en-US" altLang="zh-TW" dirty="0" smtClean="0"/>
              <a:t>,</a:t>
            </a:r>
            <a:r>
              <a:rPr lang="zh-TW" altLang="en-US" dirty="0" smtClean="0"/>
              <a:t> 淡季</a:t>
            </a:r>
            <a:r>
              <a:rPr lang="en-US" altLang="zh-TW" dirty="0" smtClean="0"/>
              <a:t>)</a:t>
            </a:r>
            <a:endParaRPr lang="zh-TW" altLang="en-US" dirty="0" smtClean="0"/>
          </a:p>
          <a:p>
            <a:r>
              <a:rPr lang="zh-TW" altLang="en-US" b="1" dirty="0" smtClean="0">
                <a:solidFill>
                  <a:srgbClr val="FF0000"/>
                </a:solidFill>
              </a:rPr>
              <a:t>提出改善對策時</a:t>
            </a:r>
            <a:r>
              <a:rPr lang="en-US" altLang="zh-TW" b="1" dirty="0" smtClean="0">
                <a:solidFill>
                  <a:srgbClr val="FF0000"/>
                </a:solidFill>
              </a:rPr>
              <a:t>, </a:t>
            </a:r>
            <a:r>
              <a:rPr lang="zh-TW" altLang="en-US" b="1" dirty="0" smtClean="0">
                <a:solidFill>
                  <a:srgbClr val="FF0000"/>
                </a:solidFill>
              </a:rPr>
              <a:t>應該評估是否增加其他項目對缺失或品質不良影響。</a:t>
            </a:r>
            <a:r>
              <a:rPr lang="zh-TW" altLang="en-US" b="1" dirty="0" smtClean="0"/>
              <a:t>因果關係的研究</a:t>
            </a:r>
            <a:r>
              <a:rPr lang="en-US" altLang="zh-TW" b="1" dirty="0" smtClean="0"/>
              <a:t>,</a:t>
            </a:r>
            <a:r>
              <a:rPr lang="zh-TW" altLang="en-US" b="1" dirty="0" smtClean="0"/>
              <a:t> 這項與散佈圖有關。</a:t>
            </a:r>
            <a:endParaRPr lang="zh-TW" altLang="en-US" b="1" dirty="0"/>
          </a:p>
        </p:txBody>
      </p:sp>
      <p:sp>
        <p:nvSpPr>
          <p:cNvPr id="4" name="日期版面配置區 3"/>
          <p:cNvSpPr>
            <a:spLocks noGrp="1"/>
          </p:cNvSpPr>
          <p:nvPr>
            <p:ph type="dt" sz="half" idx="10"/>
          </p:nvPr>
        </p:nvSpPr>
        <p:spPr/>
        <p:txBody>
          <a:bodyPr/>
          <a:lstStyle/>
          <a:p>
            <a:fld id="{DA69B6E1-D579-4AEE-900D-3039B68BDB11}"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28</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特性要因圖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特性要因圖 </a:t>
            </a:r>
            <a:r>
              <a:rPr lang="en-US" altLang="zh-TW" dirty="0" smtClean="0"/>
              <a:t>(cause-effect diagram) </a:t>
            </a:r>
            <a:r>
              <a:rPr lang="zh-TW" altLang="en-US" dirty="0" smtClean="0"/>
              <a:t>是一種</a:t>
            </a:r>
            <a:r>
              <a:rPr lang="zh-TW" altLang="en-US" b="1" dirty="0" smtClean="0"/>
              <a:t>圖形化</a:t>
            </a:r>
            <a:r>
              <a:rPr lang="zh-TW" altLang="en-US" dirty="0" smtClean="0"/>
              <a:t>呈現品質問題與可能影響原因間的關聯性</a:t>
            </a:r>
            <a:r>
              <a:rPr lang="en-US" altLang="zh-TW" dirty="0" smtClean="0"/>
              <a:t>, </a:t>
            </a:r>
            <a:r>
              <a:rPr lang="zh-TW" altLang="en-US" dirty="0" smtClean="0"/>
              <a:t>作為</a:t>
            </a:r>
            <a:r>
              <a:rPr lang="zh-TW" altLang="en-US" b="1" dirty="0" smtClean="0"/>
              <a:t>問題分析</a:t>
            </a:r>
            <a:r>
              <a:rPr lang="zh-TW" altLang="en-US" dirty="0" smtClean="0"/>
              <a:t>的工具。</a:t>
            </a:r>
          </a:p>
          <a:p>
            <a:r>
              <a:rPr lang="zh-TW" altLang="en-US" dirty="0" smtClean="0"/>
              <a:t>此圖形以</a:t>
            </a:r>
            <a:r>
              <a:rPr lang="zh-TW" altLang="en-US" b="1" dirty="0" smtClean="0"/>
              <a:t>階層</a:t>
            </a:r>
            <a:r>
              <a:rPr lang="en-US" altLang="zh-TW" b="1" dirty="0" smtClean="0"/>
              <a:t>, </a:t>
            </a:r>
            <a:r>
              <a:rPr lang="zh-TW" altLang="en-US" b="1" dirty="0" smtClean="0"/>
              <a:t>具有條理性地由上而下</a:t>
            </a:r>
            <a:r>
              <a:rPr lang="en-US" altLang="zh-TW" dirty="0" smtClean="0"/>
              <a:t>, </a:t>
            </a:r>
            <a:r>
              <a:rPr lang="zh-TW" altLang="en-US" dirty="0" smtClean="0"/>
              <a:t>由大項目逐步展開至小細節的方式</a:t>
            </a:r>
            <a:r>
              <a:rPr lang="en-US" altLang="zh-TW" dirty="0" smtClean="0"/>
              <a:t>, </a:t>
            </a:r>
            <a:r>
              <a:rPr lang="zh-TW" altLang="en-US" dirty="0" smtClean="0"/>
              <a:t>表現問題與項目間的關聯性。</a:t>
            </a:r>
            <a:r>
              <a:rPr lang="en-US" altLang="zh-TW" dirty="0" smtClean="0"/>
              <a:t>(</a:t>
            </a:r>
            <a:r>
              <a:rPr lang="zh-TW" altLang="en-US" dirty="0" smtClean="0"/>
              <a:t>與</a:t>
            </a:r>
            <a:r>
              <a:rPr lang="zh-TW" altLang="en-US" b="1" dirty="0" smtClean="0"/>
              <a:t>工作藍圖不同</a:t>
            </a:r>
            <a:r>
              <a:rPr lang="en-US" altLang="zh-TW" dirty="0" smtClean="0"/>
              <a:t>)</a:t>
            </a:r>
          </a:p>
          <a:p>
            <a:r>
              <a:rPr lang="zh-TW" altLang="en-US" dirty="0" smtClean="0"/>
              <a:t>將影響產品品質的的主要原因分成機台 </a:t>
            </a:r>
            <a:r>
              <a:rPr lang="en-US" altLang="zh-TW" dirty="0" smtClean="0"/>
              <a:t>(machine),</a:t>
            </a:r>
            <a:r>
              <a:rPr lang="zh-TW" altLang="en-US" dirty="0" smtClean="0"/>
              <a:t>操作人員 </a:t>
            </a:r>
            <a:r>
              <a:rPr lang="en-US" altLang="zh-TW" dirty="0" smtClean="0"/>
              <a:t>(man), </a:t>
            </a:r>
            <a:r>
              <a:rPr lang="zh-TW" altLang="en-US" dirty="0" smtClean="0"/>
              <a:t>方法 </a:t>
            </a:r>
            <a:r>
              <a:rPr lang="en-US" altLang="zh-TW" dirty="0" smtClean="0"/>
              <a:t>(method), </a:t>
            </a:r>
            <a:r>
              <a:rPr lang="zh-TW" altLang="en-US" dirty="0" smtClean="0"/>
              <a:t>測量 </a:t>
            </a:r>
            <a:r>
              <a:rPr lang="en-US" altLang="zh-TW" dirty="0" smtClean="0"/>
              <a:t>(measurement), </a:t>
            </a:r>
            <a:r>
              <a:rPr lang="zh-TW" altLang="en-US" dirty="0" smtClean="0"/>
              <a:t>材料 </a:t>
            </a:r>
            <a:r>
              <a:rPr lang="en-US" altLang="zh-TW" dirty="0" smtClean="0"/>
              <a:t>(material) </a:t>
            </a:r>
            <a:r>
              <a:rPr lang="zh-TW" altLang="en-US" dirty="0" smtClean="0"/>
              <a:t>和環境 </a:t>
            </a:r>
            <a:r>
              <a:rPr lang="en-US" altLang="zh-TW" dirty="0" smtClean="0"/>
              <a:t>(environment)</a:t>
            </a:r>
            <a:r>
              <a:rPr lang="zh-TW" altLang="en-US" dirty="0" smtClean="0"/>
              <a:t>等六大項目 </a:t>
            </a:r>
            <a:r>
              <a:rPr lang="en-US" altLang="zh-TW" dirty="0" smtClean="0"/>
              <a:t>(5M1E)</a:t>
            </a:r>
            <a:r>
              <a:rPr lang="zh-TW" altLang="en-US" dirty="0" smtClean="0"/>
              <a:t> 。 但可以問題分析的需要而改變</a:t>
            </a:r>
            <a:r>
              <a:rPr lang="en-US" altLang="zh-TW" dirty="0" smtClean="0"/>
              <a:t>, </a:t>
            </a:r>
            <a:r>
              <a:rPr lang="zh-TW" altLang="en-US" dirty="0" smtClean="0"/>
              <a:t>服務業常用</a:t>
            </a:r>
            <a:r>
              <a:rPr lang="en-US" altLang="zh-TW" dirty="0" smtClean="0"/>
              <a:t>4P</a:t>
            </a:r>
            <a:r>
              <a:rPr lang="zh-TW" altLang="en-US" dirty="0" smtClean="0"/>
              <a:t>法。</a:t>
            </a:r>
          </a:p>
          <a:p>
            <a:r>
              <a:rPr lang="zh-TW" altLang="en-US" dirty="0" smtClean="0"/>
              <a:t>一般而言</a:t>
            </a:r>
            <a:r>
              <a:rPr lang="en-US" altLang="zh-TW" dirty="0" smtClean="0"/>
              <a:t>, </a:t>
            </a:r>
          </a:p>
        </p:txBody>
      </p:sp>
      <p:sp>
        <p:nvSpPr>
          <p:cNvPr id="4" name="日期版面配置區 3"/>
          <p:cNvSpPr>
            <a:spLocks noGrp="1"/>
          </p:cNvSpPr>
          <p:nvPr>
            <p:ph type="dt" sz="half" idx="10"/>
          </p:nvPr>
        </p:nvSpPr>
        <p:spPr/>
        <p:txBody>
          <a:bodyPr/>
          <a:lstStyle/>
          <a:p>
            <a:fld id="{19194E3F-D5A5-48FE-A97E-D0DC289E6574}"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29</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緒論</a:t>
            </a:r>
            <a:endParaRPr lang="zh-TW" altLang="en-US" dirty="0"/>
          </a:p>
        </p:txBody>
      </p:sp>
      <p:sp>
        <p:nvSpPr>
          <p:cNvPr id="3" name="內容版面配置區 2"/>
          <p:cNvSpPr>
            <a:spLocks noGrp="1"/>
          </p:cNvSpPr>
          <p:nvPr>
            <p:ph idx="1"/>
          </p:nvPr>
        </p:nvSpPr>
        <p:spPr/>
        <p:txBody>
          <a:bodyPr/>
          <a:lstStyle/>
          <a:p>
            <a:r>
              <a:rPr lang="zh-TW" altLang="en-US" dirty="0" smtClean="0"/>
              <a:t>品質是什麼</a:t>
            </a:r>
            <a:r>
              <a:rPr lang="en-US" altLang="zh-TW" dirty="0" smtClean="0"/>
              <a:t>?</a:t>
            </a:r>
          </a:p>
          <a:p>
            <a:pPr lvl="1"/>
            <a:r>
              <a:rPr lang="zh-TW" altLang="en-US" dirty="0" smtClean="0"/>
              <a:t>品質就是符合規格的。</a:t>
            </a:r>
            <a:endParaRPr lang="en-US" altLang="zh-TW" dirty="0" smtClean="0"/>
          </a:p>
          <a:p>
            <a:pPr lvl="1"/>
            <a:r>
              <a:rPr lang="zh-TW" altLang="en-US" dirty="0" smtClean="0"/>
              <a:t>產品或提供的服務符合了消費者期望或滿足消費者的需求</a:t>
            </a:r>
            <a:r>
              <a:rPr lang="en-US" altLang="zh-TW" dirty="0" smtClean="0"/>
              <a:t>,</a:t>
            </a:r>
            <a:r>
              <a:rPr lang="zh-TW" altLang="en-US" dirty="0" smtClean="0"/>
              <a:t>這個產品或服務就是有品質的。</a:t>
            </a:r>
            <a:endParaRPr lang="en-US" altLang="zh-TW" dirty="0" smtClean="0"/>
          </a:p>
          <a:p>
            <a:r>
              <a:rPr lang="zh-TW" altLang="en-US" dirty="0" smtClean="0"/>
              <a:t>什麼是品質的驅動力</a:t>
            </a:r>
            <a:r>
              <a:rPr lang="en-US" altLang="zh-TW" dirty="0" smtClean="0"/>
              <a:t>?</a:t>
            </a:r>
          </a:p>
          <a:p>
            <a:pPr lvl="1"/>
            <a:r>
              <a:rPr lang="zh-TW" altLang="en-US" dirty="0" smtClean="0"/>
              <a:t>消費者需要與觀念的變化</a:t>
            </a:r>
            <a:endParaRPr lang="en-US" altLang="zh-TW" dirty="0" smtClean="0"/>
          </a:p>
          <a:p>
            <a:pPr lvl="1"/>
            <a:r>
              <a:rPr lang="zh-TW" altLang="en-US" dirty="0" smtClean="0"/>
              <a:t>政府法令要求</a:t>
            </a:r>
            <a:endParaRPr lang="en-US" altLang="zh-TW" dirty="0" smtClean="0"/>
          </a:p>
          <a:p>
            <a:pPr lvl="1"/>
            <a:r>
              <a:rPr lang="zh-TW" altLang="en-US" dirty="0" smtClean="0"/>
              <a:t>全球競爭者</a:t>
            </a:r>
            <a:endParaRPr lang="en-US" altLang="zh-TW" dirty="0" smtClean="0"/>
          </a:p>
          <a:p>
            <a:pPr lvl="1"/>
            <a:r>
              <a:rPr lang="zh-TW" altLang="en-US" dirty="0" smtClean="0"/>
              <a:t>環境保護主義</a:t>
            </a:r>
            <a:r>
              <a:rPr lang="en-US" altLang="zh-TW" dirty="0" smtClean="0"/>
              <a:t>,</a:t>
            </a:r>
            <a:r>
              <a:rPr lang="zh-TW" altLang="en-US" dirty="0" smtClean="0"/>
              <a:t> </a:t>
            </a:r>
            <a:r>
              <a:rPr lang="en-US" altLang="zh-TW" dirty="0" smtClean="0"/>
              <a:t>ROHS </a:t>
            </a:r>
          </a:p>
          <a:p>
            <a:pPr lvl="1"/>
            <a:r>
              <a:rPr lang="zh-TW" altLang="en-US" dirty="0" smtClean="0"/>
              <a:t>科技進步</a:t>
            </a:r>
            <a:endParaRPr lang="en-US" altLang="zh-TW" dirty="0" smtClean="0"/>
          </a:p>
          <a:p>
            <a:endParaRPr lang="en-US" altLang="zh-TW" dirty="0" smtClean="0"/>
          </a:p>
        </p:txBody>
      </p:sp>
      <p:sp>
        <p:nvSpPr>
          <p:cNvPr id="4" name="日期版面配置區 3"/>
          <p:cNvSpPr>
            <a:spLocks noGrp="1"/>
          </p:cNvSpPr>
          <p:nvPr>
            <p:ph type="dt" sz="half" idx="10"/>
          </p:nvPr>
        </p:nvSpPr>
        <p:spPr/>
        <p:txBody>
          <a:bodyPr/>
          <a:lstStyle/>
          <a:p>
            <a:fld id="{216EEEB5-F494-450A-998B-DDAE5B0F8460}"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3</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549275"/>
            <a:ext cx="7239000" cy="4845050"/>
          </a:xfrm>
        </p:spPr>
        <p:txBody>
          <a:bodyPr/>
          <a:lstStyle/>
          <a:p>
            <a:r>
              <a:rPr lang="zh-TW" altLang="en-US" dirty="0" smtClean="0"/>
              <a:t>特性要因圖是由石川馨博士 </a:t>
            </a:r>
            <a:r>
              <a:rPr lang="en-US" altLang="zh-TW" dirty="0" smtClean="0"/>
              <a:t>(Dr. Ishikawa) </a:t>
            </a:r>
            <a:r>
              <a:rPr lang="zh-TW" altLang="en-US" dirty="0" smtClean="0"/>
              <a:t>於 </a:t>
            </a:r>
            <a:r>
              <a:rPr lang="en-US" altLang="zh-TW" dirty="0" smtClean="0"/>
              <a:t>1943 </a:t>
            </a:r>
            <a:r>
              <a:rPr lang="zh-TW" altLang="en-US" dirty="0" smtClean="0"/>
              <a:t>提出</a:t>
            </a:r>
            <a:r>
              <a:rPr lang="en-US" altLang="zh-TW" dirty="0" smtClean="0"/>
              <a:t>, </a:t>
            </a:r>
            <a:r>
              <a:rPr lang="zh-TW" altLang="en-US" dirty="0" smtClean="0"/>
              <a:t>故又稱石川馨圖 </a:t>
            </a:r>
            <a:r>
              <a:rPr lang="en-US" altLang="zh-TW" dirty="0" smtClean="0"/>
              <a:t>(Ishikawa diagram), </a:t>
            </a:r>
            <a:r>
              <a:rPr lang="zh-TW" altLang="en-US" dirty="0" smtClean="0"/>
              <a:t>又稱魚骨圖</a:t>
            </a:r>
            <a:r>
              <a:rPr lang="en-US" altLang="zh-TW" dirty="0" smtClean="0"/>
              <a:t>(fishbone diagram)</a:t>
            </a:r>
            <a:r>
              <a:rPr lang="zh-TW" altLang="en-US" dirty="0" smtClean="0"/>
              <a:t>。</a:t>
            </a:r>
            <a:endParaRPr lang="en-US" altLang="zh-TW" dirty="0" smtClean="0"/>
          </a:p>
          <a:p>
            <a:r>
              <a:rPr lang="zh-TW" altLang="en-US" dirty="0" smtClean="0"/>
              <a:t>圖形的右邊魚頭為品質問題的特性變數</a:t>
            </a:r>
            <a:r>
              <a:rPr lang="en-US" altLang="zh-TW" dirty="0" smtClean="0"/>
              <a:t>, </a:t>
            </a:r>
            <a:r>
              <a:rPr lang="zh-TW" altLang="en-US" dirty="0" smtClean="0"/>
              <a:t>左側魚骨填入可能影響的主要原因</a:t>
            </a:r>
            <a:r>
              <a:rPr lang="en-US" altLang="zh-TW" dirty="0" smtClean="0"/>
              <a:t>,</a:t>
            </a:r>
            <a:r>
              <a:rPr lang="zh-TW" altLang="en-US" dirty="0" smtClean="0"/>
              <a:t> 在細分魚刺填入每個主要原因下的次要原因</a:t>
            </a:r>
            <a:r>
              <a:rPr lang="en-US" altLang="zh-TW" dirty="0" smtClean="0"/>
              <a:t>, </a:t>
            </a:r>
            <a:r>
              <a:rPr lang="zh-TW" altLang="en-US" dirty="0" smtClean="0"/>
              <a:t>在次要原因下再分類成數個細要原因。</a:t>
            </a:r>
            <a:endParaRPr lang="zh-TW" altLang="en-US" dirty="0"/>
          </a:p>
        </p:txBody>
      </p:sp>
      <p:pic>
        <p:nvPicPr>
          <p:cNvPr id="8194" name="Picture 2" descr="C:\xtemp\cause-effect01.jpg"/>
          <p:cNvPicPr>
            <a:picLocks noChangeAspect="1" noChangeArrowheads="1"/>
          </p:cNvPicPr>
          <p:nvPr/>
        </p:nvPicPr>
        <p:blipFill>
          <a:blip r:embed="rId2" cstate="print"/>
          <a:srcRect/>
          <a:stretch>
            <a:fillRect/>
          </a:stretch>
        </p:blipFill>
        <p:spPr bwMode="auto">
          <a:xfrm>
            <a:off x="1403648" y="3501008"/>
            <a:ext cx="5976664" cy="3094256"/>
          </a:xfrm>
          <a:prstGeom prst="rect">
            <a:avLst/>
          </a:prstGeom>
          <a:noFill/>
        </p:spPr>
      </p:pic>
      <p:sp>
        <p:nvSpPr>
          <p:cNvPr id="5" name="日期版面配置區 4"/>
          <p:cNvSpPr>
            <a:spLocks noGrp="1"/>
          </p:cNvSpPr>
          <p:nvPr>
            <p:ph type="dt" sz="half" idx="10"/>
          </p:nvPr>
        </p:nvSpPr>
        <p:spPr/>
        <p:txBody>
          <a:bodyPr/>
          <a:lstStyle/>
          <a:p>
            <a:fld id="{550377CF-FC8B-48CE-8646-C1210B783225}"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30</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特性要因圖的繪製步驟</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決定問題或品質缺失的特徵。也就是決定特性要因圖右側魚頭代表的問題名稱</a:t>
            </a:r>
            <a:r>
              <a:rPr lang="en-US" altLang="zh-TW" dirty="0" smtClean="0"/>
              <a:t>, </a:t>
            </a:r>
            <a:r>
              <a:rPr lang="zh-TW" altLang="en-US" dirty="0" smtClean="0"/>
              <a:t>例如顧客抱怨</a:t>
            </a:r>
            <a:r>
              <a:rPr lang="en-US" altLang="zh-TW" dirty="0" smtClean="0"/>
              <a:t>, </a:t>
            </a:r>
            <a:r>
              <a:rPr lang="zh-TW" altLang="en-US" dirty="0" smtClean="0"/>
              <a:t>產品失效</a:t>
            </a:r>
            <a:r>
              <a:rPr lang="en-US" altLang="zh-TW" dirty="0" smtClean="0"/>
              <a:t>, </a:t>
            </a:r>
            <a:r>
              <a:rPr lang="zh-TW" altLang="en-US" dirty="0" smtClean="0"/>
              <a:t>燈泡不亮</a:t>
            </a:r>
            <a:r>
              <a:rPr lang="en-US" altLang="zh-TW" dirty="0" smtClean="0"/>
              <a:t>, </a:t>
            </a:r>
            <a:r>
              <a:rPr lang="zh-TW" altLang="en-US" dirty="0" smtClean="0"/>
              <a:t>學生成績不佳等。</a:t>
            </a:r>
          </a:p>
          <a:p>
            <a:r>
              <a:rPr lang="zh-TW" altLang="en-US" dirty="0" smtClean="0"/>
              <a:t>列舉出所有可能影響的原因</a:t>
            </a:r>
            <a:r>
              <a:rPr lang="en-US" altLang="zh-TW" dirty="0" smtClean="0"/>
              <a:t>(</a:t>
            </a:r>
            <a:r>
              <a:rPr lang="zh-TW" altLang="en-US" b="1" dirty="0" smtClean="0"/>
              <a:t>腦力激盪法</a:t>
            </a:r>
            <a:r>
              <a:rPr lang="en-US" altLang="zh-TW" dirty="0" smtClean="0"/>
              <a:t>)</a:t>
            </a:r>
            <a:r>
              <a:rPr lang="zh-TW" altLang="en-US" dirty="0" smtClean="0"/>
              <a:t>。</a:t>
            </a:r>
          </a:p>
          <a:p>
            <a:pPr lvl="1"/>
            <a:r>
              <a:rPr lang="zh-TW" altLang="en-US" dirty="0" smtClean="0"/>
              <a:t>填入主要原因 </a:t>
            </a:r>
            <a:r>
              <a:rPr lang="en-US" altLang="zh-TW" dirty="0" smtClean="0"/>
              <a:t>(</a:t>
            </a:r>
            <a:r>
              <a:rPr lang="zh-TW" altLang="en-US" dirty="0" smtClean="0"/>
              <a:t>魚骨</a:t>
            </a:r>
            <a:r>
              <a:rPr lang="en-US" altLang="zh-TW" dirty="0" smtClean="0"/>
              <a:t>): </a:t>
            </a:r>
            <a:r>
              <a:rPr lang="zh-TW" altLang="en-US" dirty="0" smtClean="0"/>
              <a:t>在魚骨部分填入機台 </a:t>
            </a:r>
            <a:r>
              <a:rPr lang="en-US" altLang="zh-TW" dirty="0" smtClean="0"/>
              <a:t>(machine),</a:t>
            </a:r>
            <a:r>
              <a:rPr lang="zh-TW" altLang="en-US" dirty="0" smtClean="0"/>
              <a:t>操作人員 </a:t>
            </a:r>
            <a:r>
              <a:rPr lang="en-US" altLang="zh-TW" dirty="0" smtClean="0"/>
              <a:t>(man), </a:t>
            </a:r>
            <a:r>
              <a:rPr lang="zh-TW" altLang="en-US" dirty="0" smtClean="0"/>
              <a:t>方法 </a:t>
            </a:r>
            <a:r>
              <a:rPr lang="en-US" altLang="zh-TW" dirty="0" smtClean="0"/>
              <a:t>(method), </a:t>
            </a:r>
            <a:r>
              <a:rPr lang="zh-TW" altLang="en-US" dirty="0" smtClean="0"/>
              <a:t>測量 </a:t>
            </a:r>
            <a:r>
              <a:rPr lang="en-US" altLang="zh-TW" dirty="0" smtClean="0"/>
              <a:t>(measurement),</a:t>
            </a:r>
            <a:r>
              <a:rPr lang="zh-TW" altLang="en-US" dirty="0" smtClean="0"/>
              <a:t> 材料 </a:t>
            </a:r>
            <a:r>
              <a:rPr lang="en-US" altLang="zh-TW" dirty="0" smtClean="0"/>
              <a:t>(material) </a:t>
            </a:r>
            <a:r>
              <a:rPr lang="zh-TW" altLang="en-US" dirty="0" smtClean="0"/>
              <a:t>和環境 </a:t>
            </a:r>
            <a:r>
              <a:rPr lang="en-US" altLang="zh-TW" dirty="0" smtClean="0"/>
              <a:t>(environment)</a:t>
            </a:r>
            <a:r>
              <a:rPr lang="zh-TW" altLang="en-US" dirty="0" smtClean="0"/>
              <a:t>等六大骨幹</a:t>
            </a:r>
            <a:r>
              <a:rPr lang="en-US" altLang="zh-TW" dirty="0" smtClean="0"/>
              <a:t>, </a:t>
            </a:r>
            <a:r>
              <a:rPr lang="zh-TW" altLang="en-US" dirty="0" smtClean="0"/>
              <a:t>名稱在外並繪製矩形外框。</a:t>
            </a:r>
          </a:p>
          <a:p>
            <a:pPr lvl="1"/>
            <a:r>
              <a:rPr lang="zh-TW" altLang="en-US" dirty="0" smtClean="0"/>
              <a:t>服務業對於客戶問題的分析採用</a:t>
            </a:r>
            <a:r>
              <a:rPr lang="en-US" altLang="zh-TW" dirty="0" smtClean="0"/>
              <a:t>4P</a:t>
            </a:r>
            <a:r>
              <a:rPr lang="zh-TW" altLang="en-US" dirty="0" smtClean="0"/>
              <a:t>法</a:t>
            </a:r>
            <a:r>
              <a:rPr lang="en-US" altLang="zh-TW" dirty="0" smtClean="0"/>
              <a:t>, </a:t>
            </a:r>
            <a:r>
              <a:rPr lang="zh-TW" altLang="en-US" dirty="0" smtClean="0"/>
              <a:t>政策 </a:t>
            </a:r>
            <a:r>
              <a:rPr lang="en-US" altLang="zh-TW" dirty="0" smtClean="0"/>
              <a:t>policy </a:t>
            </a:r>
            <a:r>
              <a:rPr lang="zh-TW" altLang="en-US" dirty="0" smtClean="0"/>
              <a:t>程序 </a:t>
            </a:r>
            <a:r>
              <a:rPr lang="en-US" altLang="zh-TW" dirty="0" smtClean="0"/>
              <a:t>procedure, </a:t>
            </a:r>
            <a:r>
              <a:rPr lang="zh-TW" altLang="en-US" dirty="0" smtClean="0"/>
              <a:t>人員 </a:t>
            </a:r>
            <a:r>
              <a:rPr lang="en-US" altLang="zh-TW" dirty="0" smtClean="0"/>
              <a:t>people </a:t>
            </a:r>
            <a:r>
              <a:rPr lang="zh-TW" altLang="en-US" dirty="0" smtClean="0"/>
              <a:t>和設備 </a:t>
            </a:r>
            <a:r>
              <a:rPr lang="en-US" altLang="zh-TW" dirty="0" smtClean="0"/>
              <a:t>plant</a:t>
            </a:r>
            <a:r>
              <a:rPr lang="zh-TW" altLang="en-US" dirty="0" smtClean="0"/>
              <a:t>。</a:t>
            </a:r>
          </a:p>
          <a:p>
            <a:pPr lvl="1"/>
            <a:r>
              <a:rPr lang="zh-TW" altLang="en-US" dirty="0" smtClean="0"/>
              <a:t>填入次要原因 </a:t>
            </a:r>
            <a:r>
              <a:rPr lang="en-US" altLang="zh-TW" dirty="0" smtClean="0"/>
              <a:t>(</a:t>
            </a:r>
            <a:r>
              <a:rPr lang="zh-TW" altLang="en-US" dirty="0" smtClean="0"/>
              <a:t>粗魚刺</a:t>
            </a:r>
            <a:r>
              <a:rPr lang="en-US" altLang="zh-TW" dirty="0" smtClean="0"/>
              <a:t>)</a:t>
            </a:r>
            <a:r>
              <a:rPr lang="zh-TW" altLang="en-US" dirty="0" smtClean="0"/>
              <a:t>和細要原因 </a:t>
            </a:r>
            <a:r>
              <a:rPr lang="en-US" altLang="zh-TW" dirty="0" smtClean="0"/>
              <a:t>(</a:t>
            </a:r>
            <a:r>
              <a:rPr lang="zh-TW" altLang="en-US" dirty="0" smtClean="0"/>
              <a:t>細魚刺</a:t>
            </a:r>
            <a:r>
              <a:rPr lang="en-US" altLang="zh-TW" dirty="0" smtClean="0"/>
              <a:t>): </a:t>
            </a:r>
            <a:r>
              <a:rPr lang="zh-TW" altLang="en-US" dirty="0" smtClean="0"/>
              <a:t>在每一主要原因分類找出次要原因</a:t>
            </a:r>
            <a:r>
              <a:rPr lang="en-US" altLang="zh-TW" dirty="0" smtClean="0"/>
              <a:t>,</a:t>
            </a:r>
          </a:p>
          <a:p>
            <a:pPr lvl="1"/>
            <a:r>
              <a:rPr lang="zh-TW" altLang="en-US" dirty="0" smtClean="0"/>
              <a:t>在每一個次要原因中在分類找出細要原因</a:t>
            </a:r>
            <a:r>
              <a:rPr lang="en-US" altLang="zh-TW" dirty="0" smtClean="0"/>
              <a:t>(</a:t>
            </a:r>
            <a:r>
              <a:rPr lang="zh-TW" altLang="en-US" dirty="0" smtClean="0"/>
              <a:t>但非必須</a:t>
            </a:r>
            <a:r>
              <a:rPr lang="en-US" altLang="zh-TW" dirty="0" smtClean="0"/>
              <a:t>)</a:t>
            </a:r>
            <a:r>
              <a:rPr lang="zh-TW" altLang="en-US" dirty="0" smtClean="0"/>
              <a:t>。這個部分需要利用小組討論的方式完成</a:t>
            </a:r>
            <a:r>
              <a:rPr lang="en-US" altLang="zh-TW" dirty="0" smtClean="0"/>
              <a:t>,</a:t>
            </a:r>
            <a:r>
              <a:rPr lang="zh-TW" altLang="en-US" dirty="0" smtClean="0"/>
              <a:t>可以採用</a:t>
            </a:r>
            <a:r>
              <a:rPr lang="zh-TW" altLang="en-US" b="1" dirty="0" smtClean="0">
                <a:solidFill>
                  <a:schemeClr val="tx1"/>
                </a:solidFill>
              </a:rPr>
              <a:t>腦力激盪法</a:t>
            </a:r>
            <a:r>
              <a:rPr lang="zh-TW" altLang="en-US" dirty="0" smtClean="0"/>
              <a:t>蒐集所有可能影響的原因。</a:t>
            </a:r>
          </a:p>
        </p:txBody>
      </p:sp>
      <p:sp>
        <p:nvSpPr>
          <p:cNvPr id="4" name="日期版面配置區 3"/>
          <p:cNvSpPr>
            <a:spLocks noGrp="1"/>
          </p:cNvSpPr>
          <p:nvPr>
            <p:ph type="dt" sz="half" idx="10"/>
          </p:nvPr>
        </p:nvSpPr>
        <p:spPr/>
        <p:txBody>
          <a:bodyPr/>
          <a:lstStyle/>
          <a:p>
            <a:fld id="{E6E1F268-76F5-4625-9AB0-8CF68CAF0447}"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31</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sTEP1</a:t>
            </a:r>
            <a:endParaRPr lang="zh-TW" altLang="en-US" dirty="0"/>
          </a:p>
        </p:txBody>
      </p:sp>
      <p:pic>
        <p:nvPicPr>
          <p:cNvPr id="4" name="內容版面配置區 3" descr="cause-effect0a.jpg"/>
          <p:cNvPicPr>
            <a:picLocks noGrp="1" noChangeAspect="1"/>
          </p:cNvPicPr>
          <p:nvPr>
            <p:ph idx="1"/>
          </p:nvPr>
        </p:nvPicPr>
        <p:blipFill>
          <a:blip r:embed="rId2" cstate="print"/>
          <a:stretch>
            <a:fillRect/>
          </a:stretch>
        </p:blipFill>
        <p:spPr>
          <a:xfrm>
            <a:off x="457200" y="1955919"/>
            <a:ext cx="7239000" cy="4154249"/>
          </a:xfrm>
        </p:spPr>
      </p:pic>
      <p:sp>
        <p:nvSpPr>
          <p:cNvPr id="6" name="日期版面配置區 5"/>
          <p:cNvSpPr>
            <a:spLocks noGrp="1"/>
          </p:cNvSpPr>
          <p:nvPr>
            <p:ph type="dt" sz="half" idx="10"/>
          </p:nvPr>
        </p:nvSpPr>
        <p:spPr/>
        <p:txBody>
          <a:bodyPr/>
          <a:lstStyle/>
          <a:p>
            <a:fld id="{DA11382E-07CC-452A-B3E1-B83993D1A05F}" type="datetime1">
              <a:rPr lang="zh-TW" altLang="en-US" smtClean="0"/>
              <a:t>2018/3/20</a:t>
            </a:fld>
            <a:endParaRPr lang="zh-TW" altLang="en-US"/>
          </a:p>
        </p:txBody>
      </p:sp>
      <p:sp>
        <p:nvSpPr>
          <p:cNvPr id="7" name="投影片編號版面配置區 6"/>
          <p:cNvSpPr>
            <a:spLocks noGrp="1"/>
          </p:cNvSpPr>
          <p:nvPr>
            <p:ph type="sldNum" sz="quarter" idx="12"/>
          </p:nvPr>
        </p:nvSpPr>
        <p:spPr/>
        <p:txBody>
          <a:bodyPr/>
          <a:lstStyle/>
          <a:p>
            <a:fld id="{3BCC4E7F-230E-4EF3-95BD-2E1A5154E8E6}" type="slidenum">
              <a:rPr lang="zh-TW" altLang="en-US" smtClean="0"/>
              <a:t>32</a:t>
            </a:fld>
            <a:endParaRPr lang="zh-TW" altLang="en-US"/>
          </a:p>
        </p:txBody>
      </p:sp>
      <p:sp>
        <p:nvSpPr>
          <p:cNvPr id="8" name="頁尾版面配置區 7"/>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sTEP2</a:t>
            </a:r>
            <a:endParaRPr lang="zh-TW" altLang="en-US" dirty="0"/>
          </a:p>
        </p:txBody>
      </p:sp>
      <p:pic>
        <p:nvPicPr>
          <p:cNvPr id="4" name="內容版面配置區 3" descr="cause-effect0b.jpg"/>
          <p:cNvPicPr>
            <a:picLocks noGrp="1" noChangeAspect="1"/>
          </p:cNvPicPr>
          <p:nvPr>
            <p:ph idx="1"/>
          </p:nvPr>
        </p:nvPicPr>
        <p:blipFill>
          <a:blip r:embed="rId2" cstate="print"/>
          <a:stretch>
            <a:fillRect/>
          </a:stretch>
        </p:blipFill>
        <p:spPr>
          <a:xfrm>
            <a:off x="457200" y="1955919"/>
            <a:ext cx="7239000" cy="4154249"/>
          </a:xfrm>
        </p:spPr>
      </p:pic>
      <p:sp>
        <p:nvSpPr>
          <p:cNvPr id="5" name="日期版面配置區 4"/>
          <p:cNvSpPr>
            <a:spLocks noGrp="1"/>
          </p:cNvSpPr>
          <p:nvPr>
            <p:ph type="dt" sz="half" idx="10"/>
          </p:nvPr>
        </p:nvSpPr>
        <p:spPr/>
        <p:txBody>
          <a:bodyPr/>
          <a:lstStyle/>
          <a:p>
            <a:fld id="{1CB669CF-167D-4B2F-ABE1-5E5AD7574F17}"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33</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sTEP3</a:t>
            </a:r>
            <a:endParaRPr lang="zh-TW" altLang="en-US" dirty="0"/>
          </a:p>
        </p:txBody>
      </p:sp>
      <p:pic>
        <p:nvPicPr>
          <p:cNvPr id="4" name="內容版面配置區 3" descr="cause-effect0c.jpg"/>
          <p:cNvPicPr>
            <a:picLocks noGrp="1" noChangeAspect="1"/>
          </p:cNvPicPr>
          <p:nvPr>
            <p:ph idx="1"/>
          </p:nvPr>
        </p:nvPicPr>
        <p:blipFill>
          <a:blip r:embed="rId2" cstate="print"/>
          <a:stretch>
            <a:fillRect/>
          </a:stretch>
        </p:blipFill>
        <p:spPr>
          <a:xfrm>
            <a:off x="457200" y="1955919"/>
            <a:ext cx="7239000" cy="4154249"/>
          </a:xfrm>
        </p:spPr>
      </p:pic>
      <p:sp>
        <p:nvSpPr>
          <p:cNvPr id="5" name="日期版面配置區 4"/>
          <p:cNvSpPr>
            <a:spLocks noGrp="1"/>
          </p:cNvSpPr>
          <p:nvPr>
            <p:ph type="dt" sz="half" idx="10"/>
          </p:nvPr>
        </p:nvSpPr>
        <p:spPr/>
        <p:txBody>
          <a:bodyPr/>
          <a:lstStyle/>
          <a:p>
            <a:fld id="{F92D284E-0063-4542-9803-4CFABEAACC50}"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34</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COMPLETE</a:t>
            </a:r>
            <a:endParaRPr lang="zh-TW" altLang="en-US" dirty="0"/>
          </a:p>
        </p:txBody>
      </p:sp>
      <p:pic>
        <p:nvPicPr>
          <p:cNvPr id="4" name="內容版面配置區 3" descr="cause-effect0d.jpg"/>
          <p:cNvPicPr>
            <a:picLocks noGrp="1" noChangeAspect="1"/>
          </p:cNvPicPr>
          <p:nvPr>
            <p:ph idx="1"/>
          </p:nvPr>
        </p:nvPicPr>
        <p:blipFill>
          <a:blip r:embed="rId2" cstate="print"/>
          <a:stretch>
            <a:fillRect/>
          </a:stretch>
        </p:blipFill>
        <p:spPr>
          <a:xfrm>
            <a:off x="457200" y="1955919"/>
            <a:ext cx="7239000" cy="4154249"/>
          </a:xfrm>
        </p:spPr>
      </p:pic>
      <p:sp>
        <p:nvSpPr>
          <p:cNvPr id="5" name="日期版面配置區 4"/>
          <p:cNvSpPr>
            <a:spLocks noGrp="1"/>
          </p:cNvSpPr>
          <p:nvPr>
            <p:ph type="dt" sz="half" idx="10"/>
          </p:nvPr>
        </p:nvSpPr>
        <p:spPr/>
        <p:txBody>
          <a:bodyPr/>
          <a:lstStyle/>
          <a:p>
            <a:fld id="{D6412D1F-DC49-4529-9DCD-C4B287238E50}"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35</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檢查是否有遺漏主要原因。檢視完成的特性要因圖</a:t>
            </a:r>
            <a:r>
              <a:rPr lang="en-US" altLang="zh-TW" dirty="0" smtClean="0"/>
              <a:t>, </a:t>
            </a:r>
            <a:r>
              <a:rPr lang="zh-TW" altLang="en-US" dirty="0" smtClean="0"/>
              <a:t>查看是否有遺漏的原因。</a:t>
            </a:r>
          </a:p>
          <a:p>
            <a:r>
              <a:rPr lang="zh-TW" altLang="en-US" dirty="0" smtClean="0"/>
              <a:t>找出影響問題的重要原因。可以結合</a:t>
            </a:r>
            <a:r>
              <a:rPr lang="zh-TW" altLang="en-US" b="1" dirty="0" smtClean="0"/>
              <a:t>查檢表</a:t>
            </a:r>
            <a:r>
              <a:rPr lang="zh-TW" altLang="en-US" dirty="0" smtClean="0"/>
              <a:t>和其他製程數據</a:t>
            </a:r>
            <a:r>
              <a:rPr lang="en-US" altLang="zh-TW" dirty="0" smtClean="0"/>
              <a:t>,</a:t>
            </a:r>
            <a:r>
              <a:rPr lang="zh-TW" altLang="en-US" dirty="0" smtClean="0"/>
              <a:t> 利用</a:t>
            </a:r>
            <a:r>
              <a:rPr lang="zh-TW" altLang="en-US" b="1" dirty="0" smtClean="0"/>
              <a:t>統計分析</a:t>
            </a:r>
            <a:r>
              <a:rPr lang="zh-TW" altLang="en-US" dirty="0" smtClean="0"/>
              <a:t>和</a:t>
            </a:r>
            <a:r>
              <a:rPr lang="zh-TW" altLang="en-US" b="1" dirty="0" smtClean="0"/>
              <a:t>柏拉圖</a:t>
            </a:r>
            <a:r>
              <a:rPr lang="zh-TW" altLang="en-US" dirty="0" smtClean="0"/>
              <a:t>找出影響品質問題的重要原因。</a:t>
            </a:r>
          </a:p>
          <a:p>
            <a:r>
              <a:rPr lang="zh-TW" altLang="en-US" b="1" dirty="0" smtClean="0"/>
              <a:t>改善行動。</a:t>
            </a:r>
            <a:r>
              <a:rPr lang="zh-TW" altLang="en-US" dirty="0" smtClean="0"/>
              <a:t>擬訂消除重要原因的策略與行動方案</a:t>
            </a:r>
            <a:r>
              <a:rPr lang="en-US" altLang="zh-TW" dirty="0" smtClean="0"/>
              <a:t>, </a:t>
            </a:r>
            <a:r>
              <a:rPr lang="zh-TW" altLang="en-US" dirty="0" smtClean="0"/>
              <a:t>注意這些改善方法是否會導致其他不良影響。</a:t>
            </a:r>
          </a:p>
          <a:p>
            <a:pPr>
              <a:buNone/>
            </a:pPr>
            <a:endParaRPr lang="zh-TW" altLang="en-US" dirty="0"/>
          </a:p>
        </p:txBody>
      </p:sp>
      <p:sp>
        <p:nvSpPr>
          <p:cNvPr id="4" name="日期版面配置區 3"/>
          <p:cNvSpPr>
            <a:spLocks noGrp="1"/>
          </p:cNvSpPr>
          <p:nvPr>
            <p:ph type="dt" sz="half" idx="10"/>
          </p:nvPr>
        </p:nvSpPr>
        <p:spPr/>
        <p:txBody>
          <a:bodyPr/>
          <a:lstStyle/>
          <a:p>
            <a:fld id="{F091111E-4D96-4E87-9433-9D17164D6D1F}"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36</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7239000" cy="6123080"/>
          </a:xfrm>
        </p:spPr>
        <p:txBody>
          <a:bodyPr/>
          <a:lstStyle/>
          <a:p>
            <a:r>
              <a:rPr lang="zh-TW" altLang="en-US" dirty="0" smtClean="0"/>
              <a:t>某經營商業午餐的餐廳發現顧客常常抱怨送錯菜</a:t>
            </a:r>
            <a:r>
              <a:rPr lang="en-US" altLang="zh-TW" dirty="0" smtClean="0"/>
              <a:t>, </a:t>
            </a:r>
            <a:r>
              <a:rPr lang="zh-TW" altLang="en-US" dirty="0" smtClean="0"/>
              <a:t>於是管理部門利用</a:t>
            </a:r>
            <a:r>
              <a:rPr lang="en-US" altLang="zh-TW" dirty="0" smtClean="0"/>
              <a:t>4P(</a:t>
            </a:r>
            <a:r>
              <a:rPr lang="zh-TW" altLang="en-US" dirty="0" smtClean="0"/>
              <a:t>政策 </a:t>
            </a:r>
            <a:r>
              <a:rPr lang="en-US" altLang="zh-TW" dirty="0" smtClean="0"/>
              <a:t>policy </a:t>
            </a:r>
            <a:r>
              <a:rPr lang="zh-TW" altLang="en-US" dirty="0" smtClean="0"/>
              <a:t>程序 </a:t>
            </a:r>
            <a:r>
              <a:rPr lang="en-US" altLang="zh-TW" dirty="0" smtClean="0"/>
              <a:t>procedure, </a:t>
            </a:r>
            <a:r>
              <a:rPr lang="zh-TW" altLang="en-US" dirty="0" smtClean="0"/>
              <a:t>人員 </a:t>
            </a:r>
            <a:r>
              <a:rPr lang="en-US" altLang="zh-TW" dirty="0" smtClean="0"/>
              <a:t>people </a:t>
            </a:r>
            <a:r>
              <a:rPr lang="zh-TW" altLang="en-US" dirty="0" smtClean="0"/>
              <a:t>和設備 </a:t>
            </a:r>
            <a:r>
              <a:rPr lang="en-US" altLang="zh-TW" dirty="0" smtClean="0"/>
              <a:t>plant)</a:t>
            </a:r>
            <a:r>
              <a:rPr lang="zh-TW" altLang="en-US" dirty="0" smtClean="0"/>
              <a:t>法分析送錯菜的特性要因圖。</a:t>
            </a:r>
            <a:endParaRPr lang="zh-TW" altLang="en-US" dirty="0"/>
          </a:p>
        </p:txBody>
      </p:sp>
      <p:pic>
        <p:nvPicPr>
          <p:cNvPr id="9218" name="Picture 2" descr="C:\xtemp\cause-effect06.jpg"/>
          <p:cNvPicPr>
            <a:picLocks noChangeAspect="1" noChangeArrowheads="1"/>
          </p:cNvPicPr>
          <p:nvPr/>
        </p:nvPicPr>
        <p:blipFill>
          <a:blip r:embed="rId2" cstate="print"/>
          <a:srcRect/>
          <a:stretch>
            <a:fillRect/>
          </a:stretch>
        </p:blipFill>
        <p:spPr bwMode="auto">
          <a:xfrm>
            <a:off x="899592" y="2132856"/>
            <a:ext cx="6445743" cy="4464496"/>
          </a:xfrm>
          <a:prstGeom prst="rect">
            <a:avLst/>
          </a:prstGeom>
          <a:noFill/>
        </p:spPr>
      </p:pic>
      <p:sp>
        <p:nvSpPr>
          <p:cNvPr id="5" name="日期版面配置區 4"/>
          <p:cNvSpPr>
            <a:spLocks noGrp="1"/>
          </p:cNvSpPr>
          <p:nvPr>
            <p:ph type="dt" sz="half" idx="10"/>
          </p:nvPr>
        </p:nvSpPr>
        <p:spPr/>
        <p:txBody>
          <a:bodyPr/>
          <a:lstStyle/>
          <a:p>
            <a:fld id="{C58875D7-99E1-4333-84A5-E7C52311524F}"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37</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7239000" cy="6123080"/>
          </a:xfrm>
        </p:spPr>
        <p:txBody>
          <a:bodyPr/>
          <a:lstStyle/>
          <a:p>
            <a:r>
              <a:rPr lang="zh-TW" altLang="en-US" dirty="0" smtClean="0"/>
              <a:t>某公司實施內部教育訓練課程</a:t>
            </a:r>
            <a:r>
              <a:rPr lang="en-US" altLang="zh-TW" dirty="0" smtClean="0"/>
              <a:t>, </a:t>
            </a:r>
            <a:r>
              <a:rPr lang="zh-TW" altLang="en-US" dirty="0" smtClean="0"/>
              <a:t>但是學生到課率低</a:t>
            </a:r>
            <a:r>
              <a:rPr lang="en-US" altLang="zh-TW" dirty="0" smtClean="0"/>
              <a:t>, </a:t>
            </a:r>
            <a:r>
              <a:rPr lang="zh-TW" altLang="en-US" dirty="0" smtClean="0"/>
              <a:t>故人事部門分析學生曠課原因</a:t>
            </a:r>
            <a:r>
              <a:rPr lang="en-US" altLang="zh-TW" dirty="0" smtClean="0"/>
              <a:t>, </a:t>
            </a:r>
            <a:r>
              <a:rPr lang="zh-TW" altLang="en-US" dirty="0" smtClean="0"/>
              <a:t>其特性要因圖如下</a:t>
            </a:r>
            <a:r>
              <a:rPr lang="en-US" altLang="zh-TW" dirty="0" smtClean="0"/>
              <a:t>:</a:t>
            </a:r>
            <a:endParaRPr lang="zh-TW" altLang="en-US" dirty="0"/>
          </a:p>
        </p:txBody>
      </p:sp>
      <p:pic>
        <p:nvPicPr>
          <p:cNvPr id="10242" name="Picture 2" descr="C:\xtemp\cause-effect07.jpg"/>
          <p:cNvPicPr>
            <a:picLocks noChangeAspect="1" noChangeArrowheads="1"/>
          </p:cNvPicPr>
          <p:nvPr/>
        </p:nvPicPr>
        <p:blipFill>
          <a:blip r:embed="rId2" cstate="print"/>
          <a:srcRect/>
          <a:stretch>
            <a:fillRect/>
          </a:stretch>
        </p:blipFill>
        <p:spPr bwMode="auto">
          <a:xfrm>
            <a:off x="0" y="1556792"/>
            <a:ext cx="8791575" cy="5038725"/>
          </a:xfrm>
          <a:prstGeom prst="rect">
            <a:avLst/>
          </a:prstGeom>
          <a:noFill/>
        </p:spPr>
      </p:pic>
      <p:sp>
        <p:nvSpPr>
          <p:cNvPr id="5" name="日期版面配置區 4"/>
          <p:cNvSpPr>
            <a:spLocks noGrp="1"/>
          </p:cNvSpPr>
          <p:nvPr>
            <p:ph type="dt" sz="half" idx="10"/>
          </p:nvPr>
        </p:nvSpPr>
        <p:spPr/>
        <p:txBody>
          <a:bodyPr/>
          <a:lstStyle/>
          <a:p>
            <a:fld id="{719ED3A2-9E92-494C-A3A3-D3B04FDB846B}"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38</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腦力激盪法</a:t>
            </a:r>
            <a:endParaRPr lang="zh-TW" altLang="en-US" dirty="0"/>
          </a:p>
        </p:txBody>
      </p:sp>
      <p:sp>
        <p:nvSpPr>
          <p:cNvPr id="3" name="內容版面配置區 2"/>
          <p:cNvSpPr>
            <a:spLocks noGrp="1"/>
          </p:cNvSpPr>
          <p:nvPr>
            <p:ph idx="1"/>
          </p:nvPr>
        </p:nvSpPr>
        <p:spPr/>
        <p:txBody>
          <a:bodyPr/>
          <a:lstStyle/>
          <a:p>
            <a:r>
              <a:rPr lang="zh-TW" altLang="en-US" dirty="0" smtClean="0"/>
              <a:t>建構品質問題的特性要因圖時</a:t>
            </a:r>
            <a:r>
              <a:rPr lang="en-US" altLang="zh-TW" dirty="0" smtClean="0"/>
              <a:t>, </a:t>
            </a:r>
            <a:r>
              <a:rPr lang="zh-TW" altLang="en-US" dirty="0" smtClean="0"/>
              <a:t>可以利用小組腦力激盪法</a:t>
            </a:r>
            <a:r>
              <a:rPr lang="en-US" altLang="zh-TW" dirty="0" smtClean="0"/>
              <a:t>, </a:t>
            </a:r>
            <a:r>
              <a:rPr lang="zh-TW" altLang="en-US" dirty="0" smtClean="0"/>
              <a:t>提出各種可能的影響品質的原因</a:t>
            </a:r>
            <a:r>
              <a:rPr lang="en-US" altLang="zh-TW" dirty="0" smtClean="0"/>
              <a:t>,</a:t>
            </a:r>
            <a:r>
              <a:rPr lang="zh-TW" altLang="en-US" dirty="0" smtClean="0"/>
              <a:t>完成第二步驟找出各項因。</a:t>
            </a:r>
            <a:endParaRPr lang="en-US" altLang="zh-TW" dirty="0" smtClean="0"/>
          </a:p>
          <a:p>
            <a:r>
              <a:rPr lang="zh-TW" altLang="en-US" dirty="0" smtClean="0"/>
              <a:t>腦力激盪法是以小組會議針對主題</a:t>
            </a:r>
            <a:r>
              <a:rPr lang="en-US" altLang="zh-TW" dirty="0" smtClean="0"/>
              <a:t>, </a:t>
            </a:r>
            <a:r>
              <a:rPr lang="zh-TW" altLang="en-US" dirty="0" smtClean="0"/>
              <a:t>採取促發式連鎖回應</a:t>
            </a:r>
            <a:r>
              <a:rPr lang="en-US" altLang="zh-TW" dirty="0" smtClean="0"/>
              <a:t>, </a:t>
            </a:r>
            <a:r>
              <a:rPr lang="zh-TW" altLang="en-US" dirty="0" smtClean="0"/>
              <a:t>在</a:t>
            </a:r>
            <a:r>
              <a:rPr lang="zh-TW" altLang="en-US" b="1" dirty="0" smtClean="0"/>
              <a:t>毫無負面批評的壓力</a:t>
            </a:r>
            <a:r>
              <a:rPr lang="zh-TW" altLang="en-US" dirty="0" smtClean="0"/>
              <a:t>下</a:t>
            </a:r>
            <a:r>
              <a:rPr lang="en-US" altLang="zh-TW" dirty="0" smtClean="0"/>
              <a:t>, </a:t>
            </a:r>
            <a:r>
              <a:rPr lang="zh-TW" altLang="en-US" dirty="0" smtClean="0"/>
              <a:t>每一個人針對主題與別人的看法中</a:t>
            </a:r>
            <a:r>
              <a:rPr lang="en-US" altLang="zh-TW" dirty="0" smtClean="0"/>
              <a:t>, </a:t>
            </a:r>
            <a:r>
              <a:rPr lang="zh-TW" altLang="en-US" dirty="0" smtClean="0"/>
              <a:t>不斷提出自己的想法。在這個會議中</a:t>
            </a:r>
            <a:r>
              <a:rPr lang="en-US" altLang="zh-TW" dirty="0" smtClean="0"/>
              <a:t>, </a:t>
            </a:r>
            <a:r>
              <a:rPr lang="zh-TW" altLang="en-US" dirty="0" smtClean="0"/>
              <a:t>有人負責錄音或記錄這些想法與提議</a:t>
            </a:r>
            <a:r>
              <a:rPr lang="en-US" altLang="zh-TW" dirty="0" smtClean="0"/>
              <a:t>, </a:t>
            </a:r>
            <a:r>
              <a:rPr lang="zh-TW" altLang="en-US" b="1" dirty="0" smtClean="0"/>
              <a:t>整個過程的重點在於每個成員都不去批評和反對他人的想法與提議。</a:t>
            </a:r>
          </a:p>
          <a:p>
            <a:endParaRPr lang="zh-TW" altLang="en-US" dirty="0"/>
          </a:p>
        </p:txBody>
      </p:sp>
      <p:sp>
        <p:nvSpPr>
          <p:cNvPr id="5" name="日期版面配置區 4"/>
          <p:cNvSpPr>
            <a:spLocks noGrp="1"/>
          </p:cNvSpPr>
          <p:nvPr>
            <p:ph type="dt" sz="half" idx="10"/>
          </p:nvPr>
        </p:nvSpPr>
        <p:spPr/>
        <p:txBody>
          <a:bodyPr/>
          <a:lstStyle/>
          <a:p>
            <a:fld id="{77148C4C-3EE3-4A06-8508-ED9659F3F186}"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39</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Deming</a:t>
            </a:r>
            <a:r>
              <a:rPr lang="zh-TW" altLang="en-US" dirty="0" smtClean="0"/>
              <a:t>品質管理循環</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FF0000"/>
                </a:solidFill>
              </a:rPr>
              <a:t>品質改善 </a:t>
            </a:r>
            <a:r>
              <a:rPr lang="en-US" altLang="zh-TW" b="1" dirty="0" smtClean="0">
                <a:solidFill>
                  <a:srgbClr val="FF0000"/>
                </a:solidFill>
              </a:rPr>
              <a:t>(quality improvement) </a:t>
            </a:r>
            <a:r>
              <a:rPr lang="zh-TW" altLang="en-US" dirty="0" smtClean="0"/>
              <a:t>是指公司內部所有成員和組織</a:t>
            </a:r>
            <a:r>
              <a:rPr lang="en-US" altLang="zh-TW" dirty="0" smtClean="0"/>
              <a:t>,</a:t>
            </a:r>
            <a:r>
              <a:rPr lang="zh-TW" altLang="en-US" dirty="0" smtClean="0"/>
              <a:t>不斷提升</a:t>
            </a:r>
            <a:r>
              <a:rPr lang="zh-TW" altLang="en-US" b="1" dirty="0" smtClean="0">
                <a:solidFill>
                  <a:srgbClr val="FF0000"/>
                </a:solidFill>
              </a:rPr>
              <a:t>顧客</a:t>
            </a:r>
            <a:r>
              <a:rPr lang="zh-TW" altLang="en-US" dirty="0" smtClean="0"/>
              <a:t>對公司所提供的產品與服務的滿意程度。</a:t>
            </a:r>
            <a:endParaRPr lang="en-US" altLang="zh-TW" dirty="0" smtClean="0"/>
          </a:p>
          <a:p>
            <a:r>
              <a:rPr lang="zh-TW" altLang="en-US" dirty="0" smtClean="0"/>
              <a:t>其間必須設計一些改善活動</a:t>
            </a:r>
            <a:r>
              <a:rPr lang="en-US" altLang="zh-TW" dirty="0" smtClean="0"/>
              <a:t>, </a:t>
            </a:r>
            <a:r>
              <a:rPr lang="zh-TW" altLang="en-US" dirty="0" smtClean="0"/>
              <a:t>增進產品與服務的品質。</a:t>
            </a:r>
          </a:p>
          <a:p>
            <a:r>
              <a:rPr lang="zh-TW" altLang="en-US" dirty="0" smtClean="0"/>
              <a:t>這樣活動是一個持續不斷的過程</a:t>
            </a:r>
            <a:r>
              <a:rPr lang="en-US" altLang="zh-TW" dirty="0" smtClean="0"/>
              <a:t>, </a:t>
            </a:r>
            <a:r>
              <a:rPr lang="zh-TW" altLang="en-US" dirty="0" smtClean="0"/>
              <a:t>才能維繫公司在市場的競爭力。</a:t>
            </a:r>
            <a:endParaRPr lang="zh-TW" altLang="en-US" dirty="0"/>
          </a:p>
        </p:txBody>
      </p:sp>
      <p:sp>
        <p:nvSpPr>
          <p:cNvPr id="4" name="日期版面配置區 3"/>
          <p:cNvSpPr>
            <a:spLocks noGrp="1"/>
          </p:cNvSpPr>
          <p:nvPr>
            <p:ph type="dt" sz="half" idx="10"/>
          </p:nvPr>
        </p:nvSpPr>
        <p:spPr/>
        <p:txBody>
          <a:bodyPr/>
          <a:lstStyle/>
          <a:p>
            <a:fld id="{05CE7852-6DE4-49E7-B270-D4E400917B45}"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4</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實務討論</a:t>
            </a:r>
            <a:r>
              <a:rPr lang="en-US" altLang="zh-TW" dirty="0" smtClean="0"/>
              <a:t>-</a:t>
            </a:r>
            <a:r>
              <a:rPr lang="zh-TW" altLang="en-US" dirty="0" smtClean="0"/>
              <a:t>切割機</a:t>
            </a:r>
            <a:endParaRPr lang="zh-TW" altLang="en-US" dirty="0"/>
          </a:p>
        </p:txBody>
      </p:sp>
      <p:pic>
        <p:nvPicPr>
          <p:cNvPr id="11266" name="Picture 2" descr="C:\xtemp\cutting1.jpg"/>
          <p:cNvPicPr>
            <a:picLocks noGrp="1" noChangeAspect="1" noChangeArrowheads="1"/>
          </p:cNvPicPr>
          <p:nvPr>
            <p:ph idx="1"/>
          </p:nvPr>
        </p:nvPicPr>
        <p:blipFill>
          <a:blip r:embed="rId2" cstate="print"/>
          <a:srcRect/>
          <a:stretch>
            <a:fillRect/>
          </a:stretch>
        </p:blipFill>
        <p:spPr bwMode="auto">
          <a:xfrm>
            <a:off x="0" y="1844824"/>
            <a:ext cx="3970800" cy="2978100"/>
          </a:xfrm>
          <a:prstGeom prst="rect">
            <a:avLst/>
          </a:prstGeom>
          <a:noFill/>
        </p:spPr>
      </p:pic>
      <p:pic>
        <p:nvPicPr>
          <p:cNvPr id="11267" name="Picture 3" descr="C:\xtemp\cutting2.jpg"/>
          <p:cNvPicPr>
            <a:picLocks noChangeAspect="1" noChangeArrowheads="1"/>
          </p:cNvPicPr>
          <p:nvPr/>
        </p:nvPicPr>
        <p:blipFill>
          <a:blip r:embed="rId3" cstate="print"/>
          <a:srcRect/>
          <a:stretch>
            <a:fillRect/>
          </a:stretch>
        </p:blipFill>
        <p:spPr bwMode="auto">
          <a:xfrm>
            <a:off x="4427984" y="1628800"/>
            <a:ext cx="4008445" cy="3006334"/>
          </a:xfrm>
          <a:prstGeom prst="rect">
            <a:avLst/>
          </a:prstGeom>
          <a:noFill/>
        </p:spPr>
      </p:pic>
      <p:pic>
        <p:nvPicPr>
          <p:cNvPr id="11268" name="Picture 4" descr="C:\xtemp\assember.jpg"/>
          <p:cNvPicPr>
            <a:picLocks noChangeAspect="1" noChangeArrowheads="1"/>
          </p:cNvPicPr>
          <p:nvPr/>
        </p:nvPicPr>
        <p:blipFill>
          <a:blip r:embed="rId4" cstate="print"/>
          <a:srcRect/>
          <a:stretch>
            <a:fillRect/>
          </a:stretch>
        </p:blipFill>
        <p:spPr bwMode="auto">
          <a:xfrm>
            <a:off x="2411760" y="4551007"/>
            <a:ext cx="3456384" cy="2306993"/>
          </a:xfrm>
          <a:prstGeom prst="rect">
            <a:avLst/>
          </a:prstGeom>
          <a:noFill/>
        </p:spPr>
      </p:pic>
      <p:sp>
        <p:nvSpPr>
          <p:cNvPr id="7" name="日期版面配置區 6"/>
          <p:cNvSpPr>
            <a:spLocks noGrp="1"/>
          </p:cNvSpPr>
          <p:nvPr>
            <p:ph type="dt" sz="half" idx="10"/>
          </p:nvPr>
        </p:nvSpPr>
        <p:spPr/>
        <p:txBody>
          <a:bodyPr/>
          <a:lstStyle/>
          <a:p>
            <a:fld id="{2DD3C3A9-0129-4E8F-838E-58D61D607CAC}" type="datetime1">
              <a:rPr lang="zh-TW" altLang="en-US" smtClean="0"/>
              <a:t>2018/3/20</a:t>
            </a:fld>
            <a:endParaRPr lang="zh-TW" altLang="en-US"/>
          </a:p>
        </p:txBody>
      </p:sp>
      <p:sp>
        <p:nvSpPr>
          <p:cNvPr id="8" name="投影片編號版面配置區 7"/>
          <p:cNvSpPr>
            <a:spLocks noGrp="1"/>
          </p:cNvSpPr>
          <p:nvPr>
            <p:ph type="sldNum" sz="quarter" idx="12"/>
          </p:nvPr>
        </p:nvSpPr>
        <p:spPr/>
        <p:txBody>
          <a:bodyPr/>
          <a:lstStyle/>
          <a:p>
            <a:fld id="{3BCC4E7F-230E-4EF3-95BD-2E1A5154E8E6}" type="slidenum">
              <a:rPr lang="zh-TW" altLang="en-US" smtClean="0"/>
              <a:t>40</a:t>
            </a:fld>
            <a:endParaRPr lang="zh-TW" altLang="en-US"/>
          </a:p>
        </p:txBody>
      </p:sp>
      <p:sp>
        <p:nvSpPr>
          <p:cNvPr id="9" name="頁尾版面配置區 8"/>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Rs232</a:t>
            </a:r>
            <a:r>
              <a:rPr lang="zh-TW" altLang="en-US" dirty="0" smtClean="0"/>
              <a:t>控制軟體畫面</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2290" name="Picture 2" descr="C:\xtemp\cutting3.jpg"/>
          <p:cNvPicPr>
            <a:picLocks noChangeAspect="1" noChangeArrowheads="1"/>
          </p:cNvPicPr>
          <p:nvPr/>
        </p:nvPicPr>
        <p:blipFill>
          <a:blip r:embed="rId2" cstate="print"/>
          <a:srcRect/>
          <a:stretch>
            <a:fillRect/>
          </a:stretch>
        </p:blipFill>
        <p:spPr bwMode="auto">
          <a:xfrm>
            <a:off x="1115616" y="2060848"/>
            <a:ext cx="5544616" cy="3995222"/>
          </a:xfrm>
          <a:prstGeom prst="rect">
            <a:avLst/>
          </a:prstGeom>
          <a:noFill/>
        </p:spPr>
      </p:pic>
      <p:sp>
        <p:nvSpPr>
          <p:cNvPr id="5" name="日期版面配置區 4"/>
          <p:cNvSpPr>
            <a:spLocks noGrp="1"/>
          </p:cNvSpPr>
          <p:nvPr>
            <p:ph type="dt" sz="half" idx="10"/>
          </p:nvPr>
        </p:nvSpPr>
        <p:spPr/>
        <p:txBody>
          <a:bodyPr/>
          <a:lstStyle/>
          <a:p>
            <a:fld id="{CEBBB2BD-66BF-4E69-80B5-056811604062}"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41</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問題分析</a:t>
            </a: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smtClean="0"/>
              <a:t>物料 </a:t>
            </a:r>
            <a:r>
              <a:rPr lang="en-US" altLang="zh-TW" dirty="0" smtClean="0"/>
              <a:t>(Material): </a:t>
            </a:r>
            <a:r>
              <a:rPr lang="zh-TW" altLang="en-US" dirty="0" smtClean="0"/>
              <a:t>切割器的原物料為吸管，吸管的特性包含管口直徑、管壁厚度、材質硬度及吸管長度，其中主要影響切割後長度的為前三者。</a:t>
            </a:r>
          </a:p>
          <a:p>
            <a:r>
              <a:rPr lang="zh-TW" altLang="en-US" dirty="0" smtClean="0"/>
              <a:t>機器 </a:t>
            </a:r>
            <a:r>
              <a:rPr lang="en-US" altLang="zh-TW" dirty="0" smtClean="0"/>
              <a:t>(Machine): </a:t>
            </a:r>
            <a:r>
              <a:rPr lang="zh-TW" altLang="en-US" dirty="0" smtClean="0"/>
              <a:t>切割器的主要結構為平台主體</a:t>
            </a:r>
            <a:r>
              <a:rPr lang="en-US" altLang="zh-TW" dirty="0" smtClean="0"/>
              <a:t>, </a:t>
            </a:r>
            <a:r>
              <a:rPr lang="zh-TW" altLang="en-US" dirty="0" smtClean="0"/>
              <a:t>馬達驅動滾輪與切割刀片為主要機械動作</a:t>
            </a:r>
            <a:r>
              <a:rPr lang="en-US" altLang="zh-TW" dirty="0" smtClean="0"/>
              <a:t>,</a:t>
            </a:r>
            <a:r>
              <a:rPr lang="zh-TW" altLang="en-US" dirty="0" smtClean="0"/>
              <a:t> 所以</a:t>
            </a:r>
            <a:r>
              <a:rPr lang="en-US" altLang="zh-TW" dirty="0" smtClean="0"/>
              <a:t>, </a:t>
            </a:r>
            <a:r>
              <a:rPr lang="zh-TW" altLang="en-US" dirty="0" smtClean="0"/>
              <a:t>馬達</a:t>
            </a:r>
            <a:r>
              <a:rPr lang="en-US" altLang="zh-TW" dirty="0" smtClean="0"/>
              <a:t>, </a:t>
            </a:r>
            <a:r>
              <a:rPr lang="zh-TW" altLang="en-US" dirty="0" smtClean="0"/>
              <a:t>滾輪和刀片的狀態是造成品質變異的原因之一</a:t>
            </a:r>
            <a:r>
              <a:rPr lang="en-US" altLang="zh-TW" dirty="0" smtClean="0"/>
              <a:t>,</a:t>
            </a:r>
            <a:r>
              <a:rPr lang="zh-TW" altLang="en-US" dirty="0" smtClean="0"/>
              <a:t>切割機需要電力提供</a:t>
            </a:r>
            <a:r>
              <a:rPr lang="en-US" altLang="zh-TW" dirty="0" smtClean="0"/>
              <a:t>, </a:t>
            </a:r>
            <a:r>
              <a:rPr lang="zh-TW" altLang="en-US" dirty="0" smtClean="0"/>
              <a:t>供電穩定性也會影響裁切品質。另外</a:t>
            </a:r>
            <a:r>
              <a:rPr lang="en-US" altLang="zh-TW" dirty="0" smtClean="0"/>
              <a:t>, </a:t>
            </a:r>
            <a:r>
              <a:rPr lang="zh-TW" altLang="en-US" dirty="0" smtClean="0"/>
              <a:t>切割器以</a:t>
            </a:r>
            <a:r>
              <a:rPr lang="en-US" altLang="zh-TW" dirty="0" smtClean="0"/>
              <a:t>RS232</a:t>
            </a:r>
            <a:r>
              <a:rPr lang="zh-TW" altLang="en-US" dirty="0" smtClean="0"/>
              <a:t>與電腦連接</a:t>
            </a:r>
            <a:r>
              <a:rPr lang="en-US" altLang="zh-TW" dirty="0" smtClean="0"/>
              <a:t>,</a:t>
            </a:r>
            <a:r>
              <a:rPr lang="zh-TW" altLang="en-US" dirty="0" smtClean="0"/>
              <a:t> 利用</a:t>
            </a:r>
            <a:r>
              <a:rPr lang="en-US" altLang="zh-TW" dirty="0" smtClean="0"/>
              <a:t>visual basic</a:t>
            </a:r>
            <a:r>
              <a:rPr lang="zh-TW" altLang="en-US" dirty="0" smtClean="0"/>
              <a:t>程式控制機器運作。若電腦中毒或連線不良可能影響機器的運作。</a:t>
            </a:r>
          </a:p>
          <a:p>
            <a:r>
              <a:rPr lang="zh-TW" altLang="en-US" dirty="0" smtClean="0"/>
              <a:t>人 </a:t>
            </a:r>
            <a:r>
              <a:rPr lang="en-US" altLang="zh-TW" dirty="0" smtClean="0"/>
              <a:t>(Man):  </a:t>
            </a:r>
            <a:r>
              <a:rPr lang="zh-TW" altLang="en-US" dirty="0" smtClean="0"/>
              <a:t>操作員對機器的熟悉度</a:t>
            </a:r>
            <a:r>
              <a:rPr lang="en-US" altLang="zh-TW" dirty="0" smtClean="0"/>
              <a:t>, </a:t>
            </a:r>
            <a:r>
              <a:rPr lang="zh-TW" altLang="en-US" dirty="0" smtClean="0"/>
              <a:t>操作時的精神會影響測量與操作儀器的正確性及精神不佳容易造成抄錄數據發生手誤。</a:t>
            </a:r>
          </a:p>
          <a:p>
            <a:r>
              <a:rPr lang="zh-TW" altLang="en-US" dirty="0" smtClean="0"/>
              <a:t>方法 </a:t>
            </a:r>
            <a:r>
              <a:rPr lang="en-US" altLang="zh-TW" dirty="0" smtClean="0"/>
              <a:t>(Method): </a:t>
            </a:r>
            <a:r>
              <a:rPr lang="zh-TW" altLang="en-US" dirty="0" smtClean="0"/>
              <a:t>操作切割機必須流程圖及操作說明書指示</a:t>
            </a:r>
            <a:r>
              <a:rPr lang="en-US" altLang="zh-TW" dirty="0" smtClean="0"/>
              <a:t>, </a:t>
            </a:r>
            <a:r>
              <a:rPr lang="zh-TW" altLang="en-US" dirty="0" smtClean="0"/>
              <a:t>按電腦畫面要求正確設定裁切參數。</a:t>
            </a:r>
          </a:p>
          <a:p>
            <a:r>
              <a:rPr lang="zh-TW" altLang="en-US" dirty="0" smtClean="0"/>
              <a:t>量測 </a:t>
            </a:r>
            <a:r>
              <a:rPr lang="en-US" altLang="zh-TW" dirty="0" smtClean="0"/>
              <a:t>(Measurement): </a:t>
            </a:r>
            <a:r>
              <a:rPr lang="zh-TW" altLang="en-US" dirty="0" smtClean="0"/>
              <a:t>量測的儀器為電子游標卡尺</a:t>
            </a:r>
            <a:r>
              <a:rPr lang="en-US" altLang="zh-TW" dirty="0" smtClean="0"/>
              <a:t>, </a:t>
            </a:r>
            <a:r>
              <a:rPr lang="zh-TW" altLang="en-US" dirty="0" smtClean="0"/>
              <a:t>電子游標卡尺可測量至小數第二位，比起一般的直尺還要來得準確。</a:t>
            </a:r>
          </a:p>
          <a:p>
            <a:r>
              <a:rPr lang="zh-TW" altLang="en-US" dirty="0" smtClean="0"/>
              <a:t>環境 </a:t>
            </a:r>
            <a:r>
              <a:rPr lang="en-US" altLang="zh-TW" dirty="0" smtClean="0"/>
              <a:t>(Environment): </a:t>
            </a:r>
            <a:r>
              <a:rPr lang="zh-TW" altLang="en-US" dirty="0" smtClean="0"/>
              <a:t>工作場所的潮濕度</a:t>
            </a:r>
            <a:r>
              <a:rPr lang="en-US" altLang="zh-TW" dirty="0" smtClean="0"/>
              <a:t>, </a:t>
            </a:r>
            <a:r>
              <a:rPr lang="zh-TW" altLang="en-US" dirty="0" smtClean="0"/>
              <a:t>溫度會影響切割機帶動吸管進退是否順利</a:t>
            </a:r>
            <a:r>
              <a:rPr lang="en-US" altLang="zh-TW" dirty="0" smtClean="0"/>
              <a:t>, </a:t>
            </a:r>
            <a:r>
              <a:rPr lang="zh-TW" altLang="en-US" dirty="0" smtClean="0"/>
              <a:t>影響接觸點的摩擦力。燈光充足可以減少看錯</a:t>
            </a:r>
            <a:r>
              <a:rPr lang="en-US" altLang="zh-TW" dirty="0" smtClean="0"/>
              <a:t>, </a:t>
            </a:r>
            <a:r>
              <a:rPr lang="zh-TW" altLang="en-US" dirty="0" smtClean="0"/>
              <a:t>校正不確實等問題發生。</a:t>
            </a:r>
            <a:endParaRPr lang="zh-TW" altLang="en-US" dirty="0"/>
          </a:p>
        </p:txBody>
      </p:sp>
      <p:sp>
        <p:nvSpPr>
          <p:cNvPr id="4" name="日期版面配置區 3"/>
          <p:cNvSpPr>
            <a:spLocks noGrp="1"/>
          </p:cNvSpPr>
          <p:nvPr>
            <p:ph type="dt" sz="half" idx="10"/>
          </p:nvPr>
        </p:nvSpPr>
        <p:spPr/>
        <p:txBody>
          <a:bodyPr/>
          <a:lstStyle/>
          <a:p>
            <a:fld id="{8DEB3AFA-7CDA-47B4-B638-8BFED07388D7}"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42</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切割機的魚骨圖</a:t>
            </a:r>
            <a:endParaRPr lang="zh-TW" altLang="en-US" dirty="0"/>
          </a:p>
        </p:txBody>
      </p:sp>
      <p:pic>
        <p:nvPicPr>
          <p:cNvPr id="13314" name="Picture 2" descr="C:\xtemp\cause-effect08.jpg"/>
          <p:cNvPicPr>
            <a:picLocks noGrp="1" noChangeAspect="1" noChangeArrowheads="1"/>
          </p:cNvPicPr>
          <p:nvPr>
            <p:ph idx="1"/>
          </p:nvPr>
        </p:nvPicPr>
        <p:blipFill>
          <a:blip r:embed="rId2" cstate="print"/>
          <a:srcRect/>
          <a:stretch>
            <a:fillRect/>
          </a:stretch>
        </p:blipFill>
        <p:spPr bwMode="auto">
          <a:xfrm>
            <a:off x="801066" y="1609725"/>
            <a:ext cx="6551268" cy="4846638"/>
          </a:xfrm>
          <a:prstGeom prst="rect">
            <a:avLst/>
          </a:prstGeom>
          <a:noFill/>
        </p:spPr>
      </p:pic>
      <p:sp>
        <p:nvSpPr>
          <p:cNvPr id="5" name="日期版面配置區 4"/>
          <p:cNvSpPr>
            <a:spLocks noGrp="1"/>
          </p:cNvSpPr>
          <p:nvPr>
            <p:ph type="dt" sz="half" idx="10"/>
          </p:nvPr>
        </p:nvSpPr>
        <p:spPr/>
        <p:txBody>
          <a:bodyPr/>
          <a:lstStyle/>
          <a:p>
            <a:fld id="{15775CF0-CC5B-4729-B147-C143A9A02AF4}"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43</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品質方針</a:t>
            </a:r>
            <a:r>
              <a:rPr lang="en-US" altLang="zh-TW" dirty="0" smtClean="0"/>
              <a:t>(</a:t>
            </a:r>
            <a:r>
              <a:rPr lang="zh-TW" altLang="en-US" dirty="0" smtClean="0"/>
              <a:t>政策</a:t>
            </a:r>
            <a:r>
              <a:rPr lang="en-US" altLang="zh-TW" dirty="0" smtClean="0"/>
              <a:t>)</a:t>
            </a:r>
            <a:r>
              <a:rPr lang="zh-TW" altLang="en-US" dirty="0" smtClean="0"/>
              <a:t>之重要性</a:t>
            </a:r>
            <a:endParaRPr lang="zh-TW" altLang="en-US" dirty="0"/>
          </a:p>
        </p:txBody>
      </p:sp>
      <p:sp>
        <p:nvSpPr>
          <p:cNvPr id="3" name="內容版面配置區 2"/>
          <p:cNvSpPr>
            <a:spLocks noGrp="1"/>
          </p:cNvSpPr>
          <p:nvPr>
            <p:ph idx="1"/>
          </p:nvPr>
        </p:nvSpPr>
        <p:spPr/>
        <p:txBody>
          <a:bodyPr>
            <a:normAutofit lnSpcReduction="10000"/>
          </a:bodyPr>
          <a:lstStyle/>
          <a:p>
            <a:pPr>
              <a:buNone/>
            </a:pPr>
            <a:r>
              <a:rPr lang="zh-TW" altLang="en-US" u="sng" dirty="0" smtClean="0"/>
              <a:t>在執行品質活動的過程中</a:t>
            </a:r>
            <a:r>
              <a:rPr lang="en-US" altLang="zh-TW" u="sng" dirty="0" smtClean="0"/>
              <a:t>,</a:t>
            </a:r>
            <a:r>
              <a:rPr lang="zh-TW" altLang="en-US" u="sng" dirty="0" smtClean="0"/>
              <a:t> 必須有先完成以下件事情</a:t>
            </a:r>
            <a:r>
              <a:rPr lang="en-US" altLang="zh-TW" u="sng" dirty="0" smtClean="0"/>
              <a:t> </a:t>
            </a:r>
          </a:p>
          <a:p>
            <a:r>
              <a:rPr lang="zh-TW" altLang="en-US" dirty="0" smtClean="0"/>
              <a:t>有明確的品質政策</a:t>
            </a:r>
            <a:r>
              <a:rPr lang="en-US" altLang="zh-TW" dirty="0" smtClean="0"/>
              <a:t>,</a:t>
            </a:r>
            <a:r>
              <a:rPr lang="zh-TW" altLang="en-US" dirty="0" smtClean="0"/>
              <a:t> 公司的願景</a:t>
            </a:r>
            <a:endParaRPr lang="en-US" altLang="zh-TW" dirty="0" smtClean="0"/>
          </a:p>
          <a:p>
            <a:pPr lvl="1"/>
            <a:r>
              <a:rPr lang="zh-TW" altLang="en-US" b="1" dirty="0" smtClean="0">
                <a:solidFill>
                  <a:srgbClr val="7030A0"/>
                </a:solidFill>
              </a:rPr>
              <a:t>健行科大</a:t>
            </a:r>
            <a:r>
              <a:rPr lang="en-US" altLang="zh-TW" b="1" dirty="0" smtClean="0">
                <a:solidFill>
                  <a:srgbClr val="7030A0"/>
                </a:solidFill>
              </a:rPr>
              <a:t>:</a:t>
            </a:r>
            <a:r>
              <a:rPr lang="zh-TW" altLang="en-US" b="1" dirty="0" smtClean="0">
                <a:solidFill>
                  <a:srgbClr val="7030A0"/>
                </a:solidFill>
              </a:rPr>
              <a:t> </a:t>
            </a:r>
            <a:r>
              <a:rPr lang="zh-TW" altLang="en-US" b="1" dirty="0" smtClean="0">
                <a:solidFill>
                  <a:srgbClr val="FF0000"/>
                </a:solidFill>
              </a:rPr>
              <a:t>快樂學習</a:t>
            </a:r>
            <a:r>
              <a:rPr lang="en-US" altLang="zh-TW" b="1" dirty="0" smtClean="0">
                <a:solidFill>
                  <a:srgbClr val="FF0000"/>
                </a:solidFill>
              </a:rPr>
              <a:t>,</a:t>
            </a:r>
            <a:r>
              <a:rPr lang="zh-TW" altLang="en-US" b="1" dirty="0" smtClean="0">
                <a:solidFill>
                  <a:srgbClr val="FF0000"/>
                </a:solidFill>
              </a:rPr>
              <a:t> 充分就業</a:t>
            </a:r>
            <a:r>
              <a:rPr lang="en-US" altLang="zh-TW" b="1" dirty="0" smtClean="0">
                <a:solidFill>
                  <a:srgbClr val="FF0000"/>
                </a:solidFill>
              </a:rPr>
              <a:t>,</a:t>
            </a:r>
            <a:r>
              <a:rPr lang="zh-TW" altLang="en-US" b="1" dirty="0" smtClean="0">
                <a:solidFill>
                  <a:srgbClr val="FF0000"/>
                </a:solidFill>
              </a:rPr>
              <a:t> 永續發展</a:t>
            </a:r>
            <a:endParaRPr lang="en-US" altLang="zh-TW" b="1" dirty="0" smtClean="0">
              <a:solidFill>
                <a:srgbClr val="FF0000"/>
              </a:solidFill>
            </a:endParaRPr>
          </a:p>
          <a:p>
            <a:r>
              <a:rPr lang="zh-TW" altLang="en-US" dirty="0" smtClean="0"/>
              <a:t>短程的品質目標與責任</a:t>
            </a:r>
            <a:endParaRPr lang="en-US" altLang="zh-TW" dirty="0" smtClean="0"/>
          </a:p>
          <a:p>
            <a:pPr lvl="1"/>
            <a:r>
              <a:rPr lang="zh-TW" altLang="en-US" dirty="0" smtClean="0"/>
              <a:t>根據品質政策展開一系列工作內容</a:t>
            </a:r>
            <a:r>
              <a:rPr lang="en-US" altLang="zh-TW" dirty="0" smtClean="0"/>
              <a:t>,</a:t>
            </a:r>
            <a:r>
              <a:rPr lang="zh-TW" altLang="en-US" dirty="0" smtClean="0"/>
              <a:t> 訂定明確的 </a:t>
            </a:r>
            <a:r>
              <a:rPr lang="en-US" altLang="zh-TW" dirty="0" smtClean="0"/>
              <a:t>“</a:t>
            </a:r>
            <a:r>
              <a:rPr lang="zh-TW" altLang="en-US" dirty="0" smtClean="0"/>
              <a:t>量</a:t>
            </a:r>
            <a:r>
              <a:rPr lang="en-US" altLang="zh-TW" dirty="0" smtClean="0"/>
              <a:t>”</a:t>
            </a:r>
            <a:r>
              <a:rPr lang="zh-TW" altLang="en-US" dirty="0" smtClean="0"/>
              <a:t>化指標</a:t>
            </a:r>
            <a:endParaRPr lang="en-US" altLang="zh-TW" dirty="0" smtClean="0"/>
          </a:p>
          <a:p>
            <a:pPr lvl="1"/>
            <a:r>
              <a:rPr lang="zh-TW" altLang="en-US" dirty="0" smtClean="0"/>
              <a:t>分析前一年的執行狀況</a:t>
            </a:r>
            <a:endParaRPr lang="en-US" altLang="zh-TW" dirty="0" smtClean="0"/>
          </a:p>
          <a:p>
            <a:r>
              <a:rPr lang="zh-TW" altLang="en-US" dirty="0" smtClean="0"/>
              <a:t>組織內部建立一套品質系統</a:t>
            </a:r>
            <a:r>
              <a:rPr lang="en-US" altLang="zh-TW" dirty="0" smtClean="0"/>
              <a:t>, </a:t>
            </a:r>
            <a:r>
              <a:rPr lang="zh-TW" altLang="en-US" dirty="0" smtClean="0"/>
              <a:t>規範達成目標的個項執行過程。</a:t>
            </a:r>
            <a:endParaRPr lang="en-US" altLang="zh-TW" dirty="0" smtClean="0"/>
          </a:p>
          <a:p>
            <a:pPr lvl="1"/>
            <a:r>
              <a:rPr lang="en-US" altLang="zh-TW" dirty="0" smtClean="0"/>
              <a:t>ISO </a:t>
            </a:r>
            <a:r>
              <a:rPr lang="zh-TW" altLang="en-US" dirty="0" smtClean="0"/>
              <a:t>系統</a:t>
            </a:r>
            <a:r>
              <a:rPr lang="en-US" altLang="zh-TW" dirty="0" smtClean="0"/>
              <a:t>:</a:t>
            </a:r>
            <a:r>
              <a:rPr lang="zh-TW" altLang="en-US" dirty="0" smtClean="0"/>
              <a:t> 規範 </a:t>
            </a:r>
            <a:r>
              <a:rPr lang="en-US" altLang="zh-TW" dirty="0" smtClean="0"/>
              <a:t>“</a:t>
            </a:r>
            <a:r>
              <a:rPr lang="zh-TW" altLang="en-US" dirty="0" smtClean="0"/>
              <a:t>說</a:t>
            </a:r>
            <a:r>
              <a:rPr lang="en-US" altLang="zh-TW" dirty="0" smtClean="0"/>
              <a:t>”, “</a:t>
            </a:r>
            <a:r>
              <a:rPr lang="zh-TW" altLang="en-US" dirty="0" smtClean="0"/>
              <a:t>寫</a:t>
            </a:r>
            <a:r>
              <a:rPr lang="en-US" altLang="zh-TW" dirty="0" smtClean="0"/>
              <a:t>”, “</a:t>
            </a:r>
            <a:r>
              <a:rPr lang="zh-TW" altLang="en-US" dirty="0" smtClean="0"/>
              <a:t>做</a:t>
            </a:r>
            <a:r>
              <a:rPr lang="en-US" altLang="zh-TW" dirty="0" smtClean="0"/>
              <a:t>” </a:t>
            </a:r>
            <a:r>
              <a:rPr lang="zh-TW" altLang="en-US" dirty="0" smtClean="0"/>
              <a:t>的一致性</a:t>
            </a:r>
            <a:endParaRPr lang="en-US" altLang="zh-TW" dirty="0" smtClean="0"/>
          </a:p>
          <a:p>
            <a:pPr lvl="1"/>
            <a:r>
              <a:rPr lang="zh-TW" altLang="en-US" dirty="0" smtClean="0"/>
              <a:t>內部稽核系統</a:t>
            </a:r>
            <a:r>
              <a:rPr lang="en-US" altLang="zh-TW" dirty="0" smtClean="0"/>
              <a:t>:</a:t>
            </a:r>
            <a:r>
              <a:rPr lang="zh-TW" altLang="en-US" dirty="0" smtClean="0"/>
              <a:t> 經費運用情形</a:t>
            </a:r>
          </a:p>
        </p:txBody>
      </p:sp>
      <p:sp>
        <p:nvSpPr>
          <p:cNvPr id="4" name="日期版面配置區 3"/>
          <p:cNvSpPr>
            <a:spLocks noGrp="1"/>
          </p:cNvSpPr>
          <p:nvPr>
            <p:ph type="dt" sz="half" idx="10"/>
          </p:nvPr>
        </p:nvSpPr>
        <p:spPr/>
        <p:txBody>
          <a:bodyPr/>
          <a:lstStyle/>
          <a:p>
            <a:fld id="{C42C3B5F-9469-4844-87E5-84DF8CFD3A7E}"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5</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Deming</a:t>
            </a:r>
            <a:r>
              <a:rPr lang="zh-TW" altLang="en-US" dirty="0" smtClean="0"/>
              <a:t>品質管理循環</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品質管理循環的四個要項工作內容</a:t>
            </a:r>
            <a:r>
              <a:rPr lang="en-US" altLang="zh-TW" dirty="0" smtClean="0"/>
              <a:t>:</a:t>
            </a:r>
          </a:p>
          <a:p>
            <a:r>
              <a:rPr lang="zh-TW" altLang="en-US" dirty="0" smtClean="0"/>
              <a:t>規劃 </a:t>
            </a:r>
            <a:r>
              <a:rPr lang="en-US" altLang="zh-TW" dirty="0" smtClean="0"/>
              <a:t>(Plan, P): </a:t>
            </a:r>
            <a:r>
              <a:rPr lang="zh-TW" altLang="en-US" dirty="0" smtClean="0"/>
              <a:t>確立品質改善的主題</a:t>
            </a:r>
            <a:r>
              <a:rPr lang="en-US" altLang="zh-TW" dirty="0" smtClean="0"/>
              <a:t>, </a:t>
            </a:r>
            <a:r>
              <a:rPr lang="zh-TW" altLang="en-US" dirty="0" smtClean="0"/>
              <a:t>訂定明確的評估指標和管制標準</a:t>
            </a:r>
            <a:r>
              <a:rPr lang="en-US" altLang="zh-TW" dirty="0" smtClean="0"/>
              <a:t>, </a:t>
            </a:r>
            <a:r>
              <a:rPr lang="zh-TW" altLang="en-US" b="1" dirty="0" smtClean="0">
                <a:solidFill>
                  <a:srgbClr val="FF0000"/>
                </a:solidFill>
              </a:rPr>
              <a:t>預想計畫成功的狀態</a:t>
            </a:r>
            <a:r>
              <a:rPr lang="en-US" altLang="zh-TW" b="1" dirty="0" smtClean="0">
                <a:solidFill>
                  <a:srgbClr val="FF0000"/>
                </a:solidFill>
              </a:rPr>
              <a:t>,</a:t>
            </a:r>
            <a:r>
              <a:rPr lang="zh-TW" altLang="en-US" b="1" dirty="0" smtClean="0">
                <a:solidFill>
                  <a:srgbClr val="FF0000"/>
                </a:solidFill>
              </a:rPr>
              <a:t> 這種狀態愈明確愈好</a:t>
            </a:r>
            <a:r>
              <a:rPr lang="zh-TW" altLang="en-US" dirty="0" smtClean="0"/>
              <a:t>。</a:t>
            </a:r>
            <a:endParaRPr lang="en-US" altLang="zh-TW" dirty="0" smtClean="0"/>
          </a:p>
          <a:p>
            <a:pPr lvl="1"/>
            <a:r>
              <a:rPr lang="zh-TW" altLang="en-US" dirty="0" smtClean="0">
                <a:solidFill>
                  <a:srgbClr val="7030A0"/>
                </a:solidFill>
              </a:rPr>
              <a:t>必須要問</a:t>
            </a:r>
            <a:r>
              <a:rPr lang="en-US" altLang="zh-TW" dirty="0" smtClean="0">
                <a:solidFill>
                  <a:srgbClr val="7030A0"/>
                </a:solidFill>
              </a:rPr>
              <a:t>:</a:t>
            </a:r>
            <a:r>
              <a:rPr lang="zh-TW" altLang="en-US" dirty="0" smtClean="0">
                <a:solidFill>
                  <a:srgbClr val="7030A0"/>
                </a:solidFill>
              </a:rPr>
              <a:t> 為什麼可以</a:t>
            </a:r>
            <a:r>
              <a:rPr lang="en-US" altLang="zh-TW" dirty="0" smtClean="0">
                <a:solidFill>
                  <a:srgbClr val="7030A0"/>
                </a:solidFill>
              </a:rPr>
              <a:t>?</a:t>
            </a:r>
            <a:r>
              <a:rPr lang="zh-TW" altLang="en-US" dirty="0" smtClean="0">
                <a:solidFill>
                  <a:srgbClr val="7030A0"/>
                </a:solidFill>
              </a:rPr>
              <a:t> </a:t>
            </a:r>
          </a:p>
          <a:p>
            <a:r>
              <a:rPr lang="zh-TW" altLang="en-US" dirty="0" smtClean="0"/>
              <a:t>執行 </a:t>
            </a:r>
            <a:r>
              <a:rPr lang="en-US" altLang="zh-TW" dirty="0" smtClean="0"/>
              <a:t>(Do, D): </a:t>
            </a:r>
            <a:r>
              <a:rPr lang="zh-TW" altLang="en-US" dirty="0" smtClean="0"/>
              <a:t>按規畫目標進行相關品質改善活動</a:t>
            </a:r>
            <a:r>
              <a:rPr lang="en-US" altLang="zh-TW" dirty="0" smtClean="0"/>
              <a:t>, </a:t>
            </a:r>
            <a:r>
              <a:rPr lang="zh-TW" altLang="en-US" dirty="0" smtClean="0"/>
              <a:t>設定一些作為使員工和組織往此目標前進。</a:t>
            </a:r>
          </a:p>
          <a:p>
            <a:r>
              <a:rPr lang="zh-TW" altLang="en-US" dirty="0" smtClean="0"/>
              <a:t>查核 </a:t>
            </a:r>
            <a:r>
              <a:rPr lang="en-US" altLang="zh-TW" dirty="0" smtClean="0"/>
              <a:t>(Check, C): </a:t>
            </a:r>
            <a:r>
              <a:rPr lang="zh-TW" altLang="en-US" dirty="0" smtClean="0"/>
              <a:t>蒐集品質活動中的執行情形</a:t>
            </a:r>
            <a:r>
              <a:rPr lang="en-US" altLang="zh-TW" dirty="0" smtClean="0"/>
              <a:t>,  </a:t>
            </a:r>
            <a:r>
              <a:rPr lang="zh-TW" altLang="en-US" dirty="0" smtClean="0"/>
              <a:t>查核計畫目標與實施結果有無差異。</a:t>
            </a:r>
          </a:p>
          <a:p>
            <a:r>
              <a:rPr lang="zh-TW" altLang="en-US" dirty="0" smtClean="0"/>
              <a:t>要查核執行什麼樣的資料</a:t>
            </a:r>
            <a:r>
              <a:rPr lang="en-US" altLang="zh-TW" dirty="0" smtClean="0"/>
              <a:t>? </a:t>
            </a:r>
            <a:r>
              <a:rPr lang="zh-TW" altLang="en-US" dirty="0" smtClean="0"/>
              <a:t>這些資料可以協助解釋實施成果差異的原因。</a:t>
            </a:r>
          </a:p>
          <a:p>
            <a:r>
              <a:rPr lang="zh-TW" altLang="en-US" dirty="0" smtClean="0"/>
              <a:t>行動 </a:t>
            </a:r>
            <a:r>
              <a:rPr lang="en-US" altLang="zh-TW" dirty="0" smtClean="0"/>
              <a:t>(Action, A): </a:t>
            </a:r>
            <a:r>
              <a:rPr lang="zh-TW" altLang="en-US" dirty="0" smtClean="0"/>
              <a:t>按查核分析結果</a:t>
            </a:r>
            <a:r>
              <a:rPr lang="en-US" altLang="zh-TW" dirty="0" smtClean="0"/>
              <a:t>, </a:t>
            </a:r>
            <a:r>
              <a:rPr lang="zh-TW" altLang="en-US" dirty="0" smtClean="0"/>
              <a:t>提出對策以消除差異。</a:t>
            </a:r>
            <a:endParaRPr lang="zh-TW" altLang="en-US" dirty="0"/>
          </a:p>
        </p:txBody>
      </p:sp>
      <p:sp>
        <p:nvSpPr>
          <p:cNvPr id="4" name="日期版面配置區 3"/>
          <p:cNvSpPr>
            <a:spLocks noGrp="1"/>
          </p:cNvSpPr>
          <p:nvPr>
            <p:ph type="dt" sz="half" idx="10"/>
          </p:nvPr>
        </p:nvSpPr>
        <p:spPr/>
        <p:txBody>
          <a:bodyPr/>
          <a:lstStyle/>
          <a:p>
            <a:fld id="{899FD8E6-C7DA-4623-B464-922A402D1C94}"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6</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品管七大手法</a:t>
            </a:r>
            <a:endParaRPr lang="zh-TW" altLang="en-US" dirty="0"/>
          </a:p>
        </p:txBody>
      </p:sp>
      <p:sp>
        <p:nvSpPr>
          <p:cNvPr id="3" name="內容版面配置區 2"/>
          <p:cNvSpPr>
            <a:spLocks noGrp="1"/>
          </p:cNvSpPr>
          <p:nvPr>
            <p:ph idx="1"/>
          </p:nvPr>
        </p:nvSpPr>
        <p:spPr/>
        <p:txBody>
          <a:bodyPr/>
          <a:lstStyle/>
          <a:p>
            <a:r>
              <a:rPr lang="zh-TW" altLang="en-US" dirty="0" smtClean="0"/>
              <a:t>查檢表 (</a:t>
            </a:r>
            <a:r>
              <a:rPr lang="en-US" altLang="zh-TW" dirty="0" smtClean="0"/>
              <a:t>check lists)</a:t>
            </a:r>
          </a:p>
          <a:p>
            <a:r>
              <a:rPr lang="zh-TW" altLang="en-US" dirty="0" smtClean="0"/>
              <a:t>柏拉圖分析圖 (</a:t>
            </a:r>
            <a:r>
              <a:rPr lang="en-US" altLang="zh-TW" dirty="0" smtClean="0"/>
              <a:t>Pareto analysis charts)</a:t>
            </a:r>
          </a:p>
          <a:p>
            <a:r>
              <a:rPr lang="zh-TW" altLang="en-US" dirty="0" smtClean="0"/>
              <a:t>特性要因圖 (</a:t>
            </a:r>
            <a:r>
              <a:rPr lang="en-US" altLang="zh-TW" dirty="0" smtClean="0"/>
              <a:t>cause and effect diagrams)</a:t>
            </a:r>
          </a:p>
          <a:p>
            <a:r>
              <a:rPr lang="zh-TW" altLang="en-US" dirty="0" smtClean="0"/>
              <a:t>層別法</a:t>
            </a:r>
            <a:r>
              <a:rPr lang="en-US" altLang="zh-TW" dirty="0" smtClean="0"/>
              <a:t>(</a:t>
            </a:r>
            <a:r>
              <a:rPr lang="zh-TW" altLang="en-US" dirty="0" smtClean="0"/>
              <a:t>圖形法</a:t>
            </a:r>
            <a:r>
              <a:rPr lang="en-US" altLang="zh-TW" dirty="0" smtClean="0"/>
              <a:t>)</a:t>
            </a:r>
            <a:r>
              <a:rPr lang="zh-TW" altLang="en-US" dirty="0" smtClean="0"/>
              <a:t> (</a:t>
            </a:r>
            <a:r>
              <a:rPr lang="en-US" altLang="zh-TW" dirty="0" smtClean="0"/>
              <a:t>graph &amp; charts)</a:t>
            </a:r>
          </a:p>
          <a:p>
            <a:r>
              <a:rPr lang="zh-TW" altLang="en-US" dirty="0" smtClean="0"/>
              <a:t>散佈圖 (</a:t>
            </a:r>
            <a:r>
              <a:rPr lang="en-US" altLang="zh-TW" dirty="0" smtClean="0"/>
              <a:t>scatter diagrams)</a:t>
            </a:r>
          </a:p>
          <a:p>
            <a:r>
              <a:rPr lang="zh-TW" altLang="en-US" dirty="0" smtClean="0"/>
              <a:t>直方圖 (</a:t>
            </a:r>
            <a:r>
              <a:rPr lang="en-US" altLang="zh-TW" dirty="0" smtClean="0"/>
              <a:t>histograms)</a:t>
            </a:r>
          </a:p>
          <a:p>
            <a:r>
              <a:rPr lang="zh-TW" altLang="en-US" dirty="0" smtClean="0"/>
              <a:t>管制圖 (</a:t>
            </a:r>
            <a:r>
              <a:rPr lang="en-US" altLang="zh-TW" dirty="0" smtClean="0"/>
              <a:t>control charts)</a:t>
            </a:r>
            <a:endParaRPr lang="zh-TW" altLang="en-US" dirty="0" smtClean="0"/>
          </a:p>
          <a:p>
            <a:endParaRPr lang="zh-TW" altLang="en-US" dirty="0"/>
          </a:p>
        </p:txBody>
      </p:sp>
      <p:sp>
        <p:nvSpPr>
          <p:cNvPr id="5" name="日期版面配置區 4"/>
          <p:cNvSpPr>
            <a:spLocks noGrp="1"/>
          </p:cNvSpPr>
          <p:nvPr>
            <p:ph type="dt" sz="half" idx="10"/>
          </p:nvPr>
        </p:nvSpPr>
        <p:spPr/>
        <p:txBody>
          <a:bodyPr/>
          <a:lstStyle/>
          <a:p>
            <a:fld id="{27A1E161-2131-4C84-BA20-97EDBCAA9F5A}" type="datetime1">
              <a:rPr lang="zh-TW" altLang="en-US" smtClean="0"/>
              <a:t>2018/3/20</a:t>
            </a:fld>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t>7</a:t>
            </a:fld>
            <a:endParaRPr lang="zh-TW" altLang="en-US"/>
          </a:p>
        </p:txBody>
      </p:sp>
      <p:sp>
        <p:nvSpPr>
          <p:cNvPr id="7" name="頁尾版面配置區 6"/>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品管七大手法的核心意義</a:t>
            </a:r>
            <a:endParaRPr lang="zh-TW" altLang="en-US" dirty="0"/>
          </a:p>
        </p:txBody>
      </p:sp>
      <p:sp>
        <p:nvSpPr>
          <p:cNvPr id="3" name="內容版面配置區 2"/>
          <p:cNvSpPr>
            <a:spLocks noGrp="1"/>
          </p:cNvSpPr>
          <p:nvPr>
            <p:ph idx="1"/>
          </p:nvPr>
        </p:nvSpPr>
        <p:spPr/>
        <p:txBody>
          <a:bodyPr/>
          <a:lstStyle/>
          <a:p>
            <a:r>
              <a:rPr lang="zh-TW" altLang="en-US" dirty="0" smtClean="0"/>
              <a:t>設計數據蒐集的方法</a:t>
            </a:r>
            <a:r>
              <a:rPr lang="en-US" altLang="zh-TW" dirty="0" smtClean="0"/>
              <a:t>, </a:t>
            </a:r>
            <a:r>
              <a:rPr lang="zh-TW" altLang="en-US" dirty="0" smtClean="0"/>
              <a:t>整理資料</a:t>
            </a:r>
            <a:r>
              <a:rPr lang="en-US" altLang="zh-TW" dirty="0" smtClean="0"/>
              <a:t>, </a:t>
            </a:r>
            <a:r>
              <a:rPr lang="zh-TW" altLang="en-US" dirty="0" smtClean="0"/>
              <a:t>利用簡易的圖表呈現。</a:t>
            </a:r>
            <a:endParaRPr lang="en-US" altLang="zh-TW" dirty="0" smtClean="0"/>
          </a:p>
          <a:p>
            <a:r>
              <a:rPr lang="zh-TW" altLang="en-US" dirty="0" smtClean="0"/>
              <a:t>指出影響品質的因素</a:t>
            </a:r>
            <a:r>
              <a:rPr lang="en-US" altLang="zh-TW" dirty="0" smtClean="0"/>
              <a:t>, </a:t>
            </a:r>
            <a:r>
              <a:rPr lang="zh-TW" altLang="en-US" dirty="0" smtClean="0"/>
              <a:t>確立品質改善的重點</a:t>
            </a:r>
            <a:r>
              <a:rPr lang="en-US" altLang="zh-TW" dirty="0" smtClean="0"/>
              <a:t>, </a:t>
            </a:r>
            <a:r>
              <a:rPr lang="zh-TW" altLang="en-US" dirty="0" smtClean="0"/>
              <a:t>提供品質改善的參考方針。</a:t>
            </a:r>
          </a:p>
          <a:p>
            <a:r>
              <a:rPr lang="zh-TW" altLang="en-US" dirty="0" smtClean="0"/>
              <a:t>因為影響產品品質的因素會不斷地改變</a:t>
            </a:r>
            <a:r>
              <a:rPr lang="en-US" altLang="zh-TW" dirty="0" smtClean="0"/>
              <a:t>, </a:t>
            </a:r>
            <a:r>
              <a:rPr lang="zh-TW" altLang="en-US" dirty="0" smtClean="0"/>
              <a:t>客戶對品質的要求會不斷地提升</a:t>
            </a:r>
            <a:r>
              <a:rPr lang="en-US" altLang="zh-TW" dirty="0" smtClean="0"/>
              <a:t>, </a:t>
            </a:r>
            <a:r>
              <a:rPr lang="zh-TW" altLang="en-US" dirty="0" smtClean="0"/>
              <a:t>品質管理七大手法是一個</a:t>
            </a:r>
            <a:r>
              <a:rPr lang="zh-TW" altLang="en-US" b="1" dirty="0" smtClean="0"/>
              <a:t>持續不斷的過程</a:t>
            </a:r>
            <a:r>
              <a:rPr lang="en-US" altLang="zh-TW" dirty="0" smtClean="0"/>
              <a:t>, </a:t>
            </a:r>
            <a:r>
              <a:rPr lang="zh-TW" altLang="en-US" dirty="0" smtClean="0"/>
              <a:t>應該是員工日常工作活動的內容之一</a:t>
            </a:r>
            <a:r>
              <a:rPr lang="en-US" altLang="zh-TW" dirty="0" smtClean="0"/>
              <a:t>,</a:t>
            </a:r>
            <a:r>
              <a:rPr lang="zh-TW" altLang="en-US" dirty="0" smtClean="0"/>
              <a:t>　</a:t>
            </a:r>
          </a:p>
          <a:p>
            <a:r>
              <a:rPr lang="zh-TW" altLang="en-US" dirty="0" smtClean="0"/>
              <a:t>最終成為公司的一種制度</a:t>
            </a:r>
            <a:r>
              <a:rPr lang="en-US" altLang="zh-TW" dirty="0" smtClean="0"/>
              <a:t>,</a:t>
            </a:r>
            <a:r>
              <a:rPr lang="zh-TW" altLang="en-US" dirty="0" smtClean="0"/>
              <a:t> 習慣與文化。</a:t>
            </a:r>
            <a:endParaRPr lang="zh-TW" altLang="en-US" dirty="0"/>
          </a:p>
        </p:txBody>
      </p:sp>
      <p:sp>
        <p:nvSpPr>
          <p:cNvPr id="4" name="日期版面配置區 3"/>
          <p:cNvSpPr>
            <a:spLocks noGrp="1"/>
          </p:cNvSpPr>
          <p:nvPr>
            <p:ph type="dt" sz="half" idx="10"/>
          </p:nvPr>
        </p:nvSpPr>
        <p:spPr/>
        <p:txBody>
          <a:bodyPr/>
          <a:lstStyle/>
          <a:p>
            <a:fld id="{A29BCCB3-8DAC-49EA-B148-099632E2800D}"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t>8</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79512" y="1772816"/>
            <a:ext cx="7848872" cy="309634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品管七大手法</a:t>
            </a:r>
            <a:endParaRPr lang="zh-TW" altLang="en-US" dirty="0"/>
          </a:p>
        </p:txBody>
      </p:sp>
      <p:sp>
        <p:nvSpPr>
          <p:cNvPr id="3" name="圓角矩形 2"/>
          <p:cNvSpPr/>
          <p:nvPr/>
        </p:nvSpPr>
        <p:spPr>
          <a:xfrm>
            <a:off x="1331640" y="1988840"/>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查檢表</a:t>
            </a:r>
            <a:endParaRPr lang="zh-TW" altLang="en-US" sz="2400" dirty="0">
              <a:solidFill>
                <a:schemeClr val="tx1">
                  <a:lumMod val="95000"/>
                  <a:lumOff val="5000"/>
                </a:schemeClr>
              </a:solidFill>
            </a:endParaRPr>
          </a:p>
        </p:txBody>
      </p:sp>
      <p:sp>
        <p:nvSpPr>
          <p:cNvPr id="4" name="圓角矩形 3"/>
          <p:cNvSpPr/>
          <p:nvPr/>
        </p:nvSpPr>
        <p:spPr>
          <a:xfrm>
            <a:off x="4139952" y="3284984"/>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柏拉圖</a:t>
            </a:r>
            <a:endParaRPr lang="zh-TW" altLang="en-US" sz="2400" dirty="0">
              <a:solidFill>
                <a:schemeClr val="tx1">
                  <a:lumMod val="95000"/>
                  <a:lumOff val="5000"/>
                </a:schemeClr>
              </a:solidFill>
            </a:endParaRPr>
          </a:p>
        </p:txBody>
      </p:sp>
      <p:sp>
        <p:nvSpPr>
          <p:cNvPr id="5" name="圓角矩形 4"/>
          <p:cNvSpPr/>
          <p:nvPr/>
        </p:nvSpPr>
        <p:spPr>
          <a:xfrm>
            <a:off x="2987824" y="4149080"/>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特性要因圖</a:t>
            </a:r>
            <a:endParaRPr lang="zh-TW" altLang="en-US" sz="2400" dirty="0">
              <a:solidFill>
                <a:schemeClr val="tx1">
                  <a:lumMod val="95000"/>
                  <a:lumOff val="5000"/>
                </a:schemeClr>
              </a:solidFill>
            </a:endParaRPr>
          </a:p>
        </p:txBody>
      </p:sp>
      <p:sp>
        <p:nvSpPr>
          <p:cNvPr id="6" name="圓角矩形 5"/>
          <p:cNvSpPr/>
          <p:nvPr/>
        </p:nvSpPr>
        <p:spPr>
          <a:xfrm>
            <a:off x="4211960" y="5373216"/>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管制圖</a:t>
            </a:r>
            <a:endParaRPr lang="zh-TW" altLang="en-US" sz="2400" dirty="0">
              <a:solidFill>
                <a:schemeClr val="tx1">
                  <a:lumMod val="95000"/>
                  <a:lumOff val="5000"/>
                </a:schemeClr>
              </a:solidFill>
            </a:endParaRPr>
          </a:p>
        </p:txBody>
      </p:sp>
      <p:sp>
        <p:nvSpPr>
          <p:cNvPr id="7" name="圓角矩形 6"/>
          <p:cNvSpPr/>
          <p:nvPr/>
        </p:nvSpPr>
        <p:spPr>
          <a:xfrm>
            <a:off x="2267744" y="3284984"/>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直方圖</a:t>
            </a:r>
            <a:endParaRPr lang="zh-TW" altLang="en-US" sz="2400" dirty="0">
              <a:solidFill>
                <a:schemeClr val="tx1">
                  <a:lumMod val="95000"/>
                  <a:lumOff val="5000"/>
                </a:schemeClr>
              </a:solidFill>
            </a:endParaRPr>
          </a:p>
        </p:txBody>
      </p:sp>
      <p:sp>
        <p:nvSpPr>
          <p:cNvPr id="8" name="圓角矩形 7"/>
          <p:cNvSpPr/>
          <p:nvPr/>
        </p:nvSpPr>
        <p:spPr>
          <a:xfrm>
            <a:off x="323528" y="3284984"/>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層別法</a:t>
            </a:r>
            <a:endParaRPr lang="zh-TW" altLang="en-US" sz="2400" dirty="0">
              <a:solidFill>
                <a:schemeClr val="tx1">
                  <a:lumMod val="95000"/>
                  <a:lumOff val="5000"/>
                </a:schemeClr>
              </a:solidFill>
            </a:endParaRPr>
          </a:p>
        </p:txBody>
      </p:sp>
      <p:sp>
        <p:nvSpPr>
          <p:cNvPr id="9" name="圓角矩形 8"/>
          <p:cNvSpPr/>
          <p:nvPr/>
        </p:nvSpPr>
        <p:spPr>
          <a:xfrm>
            <a:off x="6156176" y="3284984"/>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lumMod val="95000"/>
                    <a:lumOff val="5000"/>
                  </a:schemeClr>
                </a:solidFill>
              </a:rPr>
              <a:t>散佈圖</a:t>
            </a:r>
            <a:endParaRPr lang="zh-TW" altLang="en-US" sz="2400" dirty="0">
              <a:solidFill>
                <a:schemeClr val="tx1">
                  <a:lumMod val="95000"/>
                  <a:lumOff val="5000"/>
                </a:schemeClr>
              </a:solidFill>
            </a:endParaRPr>
          </a:p>
        </p:txBody>
      </p:sp>
      <p:cxnSp>
        <p:nvCxnSpPr>
          <p:cNvPr id="13" name="肘形接點 12"/>
          <p:cNvCxnSpPr>
            <a:stCxn id="3" idx="2"/>
            <a:endCxn id="9" idx="0"/>
          </p:cNvCxnSpPr>
          <p:nvPr/>
        </p:nvCxnSpPr>
        <p:spPr>
          <a:xfrm rot="16200000" flipH="1">
            <a:off x="4283968" y="548680"/>
            <a:ext cx="648072" cy="48245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肘形接點 14"/>
          <p:cNvCxnSpPr>
            <a:stCxn id="3" idx="2"/>
            <a:endCxn id="8" idx="0"/>
          </p:cNvCxnSpPr>
          <p:nvPr/>
        </p:nvCxnSpPr>
        <p:spPr>
          <a:xfrm rot="5400000">
            <a:off x="1367644" y="2456892"/>
            <a:ext cx="648072" cy="10081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肘形接點 16"/>
          <p:cNvCxnSpPr>
            <a:stCxn id="3" idx="2"/>
            <a:endCxn id="7" idx="0"/>
          </p:cNvCxnSpPr>
          <p:nvPr/>
        </p:nvCxnSpPr>
        <p:spPr>
          <a:xfrm rot="16200000" flipH="1">
            <a:off x="2339752" y="2492896"/>
            <a:ext cx="648072" cy="9361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肘形接點 18"/>
          <p:cNvCxnSpPr>
            <a:stCxn id="3" idx="2"/>
            <a:endCxn id="4" idx="0"/>
          </p:cNvCxnSpPr>
          <p:nvPr/>
        </p:nvCxnSpPr>
        <p:spPr>
          <a:xfrm rot="16200000" flipH="1">
            <a:off x="3275856" y="1556792"/>
            <a:ext cx="648072" cy="28083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雲朵形 20"/>
          <p:cNvSpPr/>
          <p:nvPr/>
        </p:nvSpPr>
        <p:spPr>
          <a:xfrm>
            <a:off x="6372200" y="1916832"/>
            <a:ext cx="136815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Off-Line</a:t>
            </a:r>
            <a:endParaRPr lang="zh-TW" altLang="en-US" dirty="0"/>
          </a:p>
        </p:txBody>
      </p:sp>
      <p:sp>
        <p:nvSpPr>
          <p:cNvPr id="22" name="雲朵形 21"/>
          <p:cNvSpPr/>
          <p:nvPr/>
        </p:nvSpPr>
        <p:spPr>
          <a:xfrm>
            <a:off x="6084168" y="4941168"/>
            <a:ext cx="136815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On-Line</a:t>
            </a:r>
            <a:endParaRPr lang="zh-TW" altLang="en-US" dirty="0"/>
          </a:p>
        </p:txBody>
      </p:sp>
      <p:sp>
        <p:nvSpPr>
          <p:cNvPr id="24" name="圓角矩形 23"/>
          <p:cNvSpPr/>
          <p:nvPr/>
        </p:nvSpPr>
        <p:spPr>
          <a:xfrm>
            <a:off x="1547664" y="5589240"/>
            <a:ext cx="1728192" cy="648072"/>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lumMod val="95000"/>
                    <a:lumOff val="5000"/>
                  </a:schemeClr>
                </a:solidFill>
              </a:rPr>
              <a:t>EPC</a:t>
            </a:r>
            <a:endParaRPr lang="zh-TW" altLang="en-US" sz="2400" dirty="0">
              <a:solidFill>
                <a:schemeClr val="tx1">
                  <a:lumMod val="95000"/>
                  <a:lumOff val="5000"/>
                </a:schemeClr>
              </a:solidFill>
            </a:endParaRPr>
          </a:p>
        </p:txBody>
      </p:sp>
      <p:sp>
        <p:nvSpPr>
          <p:cNvPr id="25" name="雲朵形 24"/>
          <p:cNvSpPr/>
          <p:nvPr/>
        </p:nvSpPr>
        <p:spPr>
          <a:xfrm>
            <a:off x="323528" y="4797152"/>
            <a:ext cx="136815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smtClean="0"/>
              <a:t>In-situ</a:t>
            </a:r>
            <a:endParaRPr lang="zh-TW" altLang="en-US" i="1" dirty="0"/>
          </a:p>
        </p:txBody>
      </p:sp>
      <p:sp>
        <p:nvSpPr>
          <p:cNvPr id="26" name="手繪多邊形 25"/>
          <p:cNvSpPr/>
          <p:nvPr/>
        </p:nvSpPr>
        <p:spPr>
          <a:xfrm>
            <a:off x="1755648" y="4730496"/>
            <a:ext cx="3438144" cy="1938528"/>
          </a:xfrm>
          <a:custGeom>
            <a:avLst/>
            <a:gdLst>
              <a:gd name="connsiteX0" fmla="*/ 0 w 3438144"/>
              <a:gd name="connsiteY0" fmla="*/ 0 h 1938528"/>
              <a:gd name="connsiteX1" fmla="*/ 219456 w 3438144"/>
              <a:gd name="connsiteY1" fmla="*/ 12192 h 1938528"/>
              <a:gd name="connsiteX2" fmla="*/ 390144 w 3438144"/>
              <a:gd name="connsiteY2" fmla="*/ 36576 h 1938528"/>
              <a:gd name="connsiteX3" fmla="*/ 512064 w 3438144"/>
              <a:gd name="connsiteY3" fmla="*/ 60960 h 1938528"/>
              <a:gd name="connsiteX4" fmla="*/ 707136 w 3438144"/>
              <a:gd name="connsiteY4" fmla="*/ 85344 h 1938528"/>
              <a:gd name="connsiteX5" fmla="*/ 914400 w 3438144"/>
              <a:gd name="connsiteY5" fmla="*/ 109728 h 1938528"/>
              <a:gd name="connsiteX6" fmla="*/ 1060704 w 3438144"/>
              <a:gd name="connsiteY6" fmla="*/ 146304 h 1938528"/>
              <a:gd name="connsiteX7" fmla="*/ 1109472 w 3438144"/>
              <a:gd name="connsiteY7" fmla="*/ 158496 h 1938528"/>
              <a:gd name="connsiteX8" fmla="*/ 1133856 w 3438144"/>
              <a:gd name="connsiteY8" fmla="*/ 195072 h 1938528"/>
              <a:gd name="connsiteX9" fmla="*/ 1158240 w 3438144"/>
              <a:gd name="connsiteY9" fmla="*/ 426720 h 1938528"/>
              <a:gd name="connsiteX10" fmla="*/ 1194816 w 3438144"/>
              <a:gd name="connsiteY10" fmla="*/ 463296 h 1938528"/>
              <a:gd name="connsiteX11" fmla="*/ 1280160 w 3438144"/>
              <a:gd name="connsiteY11" fmla="*/ 512064 h 1938528"/>
              <a:gd name="connsiteX12" fmla="*/ 1572768 w 3438144"/>
              <a:gd name="connsiteY12" fmla="*/ 524256 h 1938528"/>
              <a:gd name="connsiteX13" fmla="*/ 1658112 w 3438144"/>
              <a:gd name="connsiteY13" fmla="*/ 560832 h 1938528"/>
              <a:gd name="connsiteX14" fmla="*/ 1694688 w 3438144"/>
              <a:gd name="connsiteY14" fmla="*/ 573024 h 1938528"/>
              <a:gd name="connsiteX15" fmla="*/ 1816608 w 3438144"/>
              <a:gd name="connsiteY15" fmla="*/ 646176 h 1938528"/>
              <a:gd name="connsiteX16" fmla="*/ 1840992 w 3438144"/>
              <a:gd name="connsiteY16" fmla="*/ 694944 h 1938528"/>
              <a:gd name="connsiteX17" fmla="*/ 1853184 w 3438144"/>
              <a:gd name="connsiteY17" fmla="*/ 890016 h 1938528"/>
              <a:gd name="connsiteX18" fmla="*/ 2023872 w 3438144"/>
              <a:gd name="connsiteY18" fmla="*/ 963168 h 1938528"/>
              <a:gd name="connsiteX19" fmla="*/ 2072640 w 3438144"/>
              <a:gd name="connsiteY19" fmla="*/ 987552 h 1938528"/>
              <a:gd name="connsiteX20" fmla="*/ 2109216 w 3438144"/>
              <a:gd name="connsiteY20" fmla="*/ 999744 h 1938528"/>
              <a:gd name="connsiteX21" fmla="*/ 2121408 w 3438144"/>
              <a:gd name="connsiteY21" fmla="*/ 1231392 h 1938528"/>
              <a:gd name="connsiteX22" fmla="*/ 2133600 w 3438144"/>
              <a:gd name="connsiteY22" fmla="*/ 1267968 h 1938528"/>
              <a:gd name="connsiteX23" fmla="*/ 2170176 w 3438144"/>
              <a:gd name="connsiteY23" fmla="*/ 1280160 h 1938528"/>
              <a:gd name="connsiteX24" fmla="*/ 2267712 w 3438144"/>
              <a:gd name="connsiteY24" fmla="*/ 1316736 h 1938528"/>
              <a:gd name="connsiteX25" fmla="*/ 2328672 w 3438144"/>
              <a:gd name="connsiteY25" fmla="*/ 1341120 h 1938528"/>
              <a:gd name="connsiteX26" fmla="*/ 2450592 w 3438144"/>
              <a:gd name="connsiteY26" fmla="*/ 1365504 h 1938528"/>
              <a:gd name="connsiteX27" fmla="*/ 2487168 w 3438144"/>
              <a:gd name="connsiteY27" fmla="*/ 1377696 h 1938528"/>
              <a:gd name="connsiteX28" fmla="*/ 2596896 w 3438144"/>
              <a:gd name="connsiteY28" fmla="*/ 1402080 h 1938528"/>
              <a:gd name="connsiteX29" fmla="*/ 2633472 w 3438144"/>
              <a:gd name="connsiteY29" fmla="*/ 1426464 h 1938528"/>
              <a:gd name="connsiteX30" fmla="*/ 2682240 w 3438144"/>
              <a:gd name="connsiteY30" fmla="*/ 1511808 h 1938528"/>
              <a:gd name="connsiteX31" fmla="*/ 2718816 w 3438144"/>
              <a:gd name="connsiteY31" fmla="*/ 1548384 h 1938528"/>
              <a:gd name="connsiteX32" fmla="*/ 2755392 w 3438144"/>
              <a:gd name="connsiteY32" fmla="*/ 1572768 h 1938528"/>
              <a:gd name="connsiteX33" fmla="*/ 2877312 w 3438144"/>
              <a:gd name="connsiteY33" fmla="*/ 1597152 h 1938528"/>
              <a:gd name="connsiteX34" fmla="*/ 2913888 w 3438144"/>
              <a:gd name="connsiteY34" fmla="*/ 1609344 h 1938528"/>
              <a:gd name="connsiteX35" fmla="*/ 2962656 w 3438144"/>
              <a:gd name="connsiteY35" fmla="*/ 1621536 h 1938528"/>
              <a:gd name="connsiteX36" fmla="*/ 2999232 w 3438144"/>
              <a:gd name="connsiteY36" fmla="*/ 1645920 h 1938528"/>
              <a:gd name="connsiteX37" fmla="*/ 3035808 w 3438144"/>
              <a:gd name="connsiteY37" fmla="*/ 1719072 h 1938528"/>
              <a:gd name="connsiteX38" fmla="*/ 3182112 w 3438144"/>
              <a:gd name="connsiteY38" fmla="*/ 1780032 h 1938528"/>
              <a:gd name="connsiteX39" fmla="*/ 3206496 w 3438144"/>
              <a:gd name="connsiteY39" fmla="*/ 1816608 h 1938528"/>
              <a:gd name="connsiteX40" fmla="*/ 3279648 w 3438144"/>
              <a:gd name="connsiteY40" fmla="*/ 1865376 h 1938528"/>
              <a:gd name="connsiteX41" fmla="*/ 3389376 w 3438144"/>
              <a:gd name="connsiteY41" fmla="*/ 1889760 h 1938528"/>
              <a:gd name="connsiteX42" fmla="*/ 3438144 w 3438144"/>
              <a:gd name="connsiteY42" fmla="*/ 1938528 h 19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38144" h="1938528">
                <a:moveTo>
                  <a:pt x="0" y="0"/>
                </a:moveTo>
                <a:cubicBezTo>
                  <a:pt x="73152" y="4064"/>
                  <a:pt x="146407" y="6573"/>
                  <a:pt x="219456" y="12192"/>
                </a:cubicBezTo>
                <a:cubicBezTo>
                  <a:pt x="262111" y="15473"/>
                  <a:pt x="344586" y="28034"/>
                  <a:pt x="390144" y="36576"/>
                </a:cubicBezTo>
                <a:cubicBezTo>
                  <a:pt x="430879" y="44214"/>
                  <a:pt x="471250" y="53757"/>
                  <a:pt x="512064" y="60960"/>
                </a:cubicBezTo>
                <a:cubicBezTo>
                  <a:pt x="583452" y="73558"/>
                  <a:pt x="633375" y="76124"/>
                  <a:pt x="707136" y="85344"/>
                </a:cubicBezTo>
                <a:cubicBezTo>
                  <a:pt x="922752" y="112296"/>
                  <a:pt x="636199" y="81908"/>
                  <a:pt x="914400" y="109728"/>
                </a:cubicBezTo>
                <a:lnTo>
                  <a:pt x="1060704" y="146304"/>
                </a:lnTo>
                <a:lnTo>
                  <a:pt x="1109472" y="158496"/>
                </a:lnTo>
                <a:cubicBezTo>
                  <a:pt x="1117600" y="170688"/>
                  <a:pt x="1128084" y="181604"/>
                  <a:pt x="1133856" y="195072"/>
                </a:cubicBezTo>
                <a:cubicBezTo>
                  <a:pt x="1157775" y="250884"/>
                  <a:pt x="1156202" y="417548"/>
                  <a:pt x="1158240" y="426720"/>
                </a:cubicBezTo>
                <a:cubicBezTo>
                  <a:pt x="1161980" y="443552"/>
                  <a:pt x="1183778" y="450050"/>
                  <a:pt x="1194816" y="463296"/>
                </a:cubicBezTo>
                <a:cubicBezTo>
                  <a:pt x="1234040" y="510365"/>
                  <a:pt x="1200100" y="506543"/>
                  <a:pt x="1280160" y="512064"/>
                </a:cubicBezTo>
                <a:cubicBezTo>
                  <a:pt x="1377549" y="518781"/>
                  <a:pt x="1475232" y="520192"/>
                  <a:pt x="1572768" y="524256"/>
                </a:cubicBezTo>
                <a:cubicBezTo>
                  <a:pt x="1658545" y="552848"/>
                  <a:pt x="1552652" y="515635"/>
                  <a:pt x="1658112" y="560832"/>
                </a:cubicBezTo>
                <a:cubicBezTo>
                  <a:pt x="1669924" y="565894"/>
                  <a:pt x="1683373" y="566931"/>
                  <a:pt x="1694688" y="573024"/>
                </a:cubicBezTo>
                <a:cubicBezTo>
                  <a:pt x="1736417" y="595493"/>
                  <a:pt x="1816608" y="646176"/>
                  <a:pt x="1816608" y="646176"/>
                </a:cubicBezTo>
                <a:cubicBezTo>
                  <a:pt x="1824736" y="662432"/>
                  <a:pt x="1838296" y="676970"/>
                  <a:pt x="1840992" y="694944"/>
                </a:cubicBezTo>
                <a:cubicBezTo>
                  <a:pt x="1850657" y="759374"/>
                  <a:pt x="1827520" y="830133"/>
                  <a:pt x="1853184" y="890016"/>
                </a:cubicBezTo>
                <a:cubicBezTo>
                  <a:pt x="1878251" y="948506"/>
                  <a:pt x="1973144" y="954713"/>
                  <a:pt x="2023872" y="963168"/>
                </a:cubicBezTo>
                <a:cubicBezTo>
                  <a:pt x="2040128" y="971296"/>
                  <a:pt x="2055935" y="980393"/>
                  <a:pt x="2072640" y="987552"/>
                </a:cubicBezTo>
                <a:cubicBezTo>
                  <a:pt x="2084452" y="992614"/>
                  <a:pt x="2106696" y="987142"/>
                  <a:pt x="2109216" y="999744"/>
                </a:cubicBezTo>
                <a:cubicBezTo>
                  <a:pt x="2124380" y="1075565"/>
                  <a:pt x="2114408" y="1154387"/>
                  <a:pt x="2121408" y="1231392"/>
                </a:cubicBezTo>
                <a:cubicBezTo>
                  <a:pt x="2122572" y="1244191"/>
                  <a:pt x="2124513" y="1258881"/>
                  <a:pt x="2133600" y="1267968"/>
                </a:cubicBezTo>
                <a:cubicBezTo>
                  <a:pt x="2142687" y="1277055"/>
                  <a:pt x="2158681" y="1274413"/>
                  <a:pt x="2170176" y="1280160"/>
                </a:cubicBezTo>
                <a:cubicBezTo>
                  <a:pt x="2295475" y="1342810"/>
                  <a:pt x="2091294" y="1263811"/>
                  <a:pt x="2267712" y="1316736"/>
                </a:cubicBezTo>
                <a:cubicBezTo>
                  <a:pt x="2288674" y="1323025"/>
                  <a:pt x="2307910" y="1334199"/>
                  <a:pt x="2328672" y="1341120"/>
                </a:cubicBezTo>
                <a:cubicBezTo>
                  <a:pt x="2377254" y="1357314"/>
                  <a:pt x="2396567" y="1353498"/>
                  <a:pt x="2450592" y="1365504"/>
                </a:cubicBezTo>
                <a:cubicBezTo>
                  <a:pt x="2463137" y="1368292"/>
                  <a:pt x="2474811" y="1374165"/>
                  <a:pt x="2487168" y="1377696"/>
                </a:cubicBezTo>
                <a:cubicBezTo>
                  <a:pt x="2527343" y="1389175"/>
                  <a:pt x="2554994" y="1393700"/>
                  <a:pt x="2596896" y="1402080"/>
                </a:cubicBezTo>
                <a:cubicBezTo>
                  <a:pt x="2609088" y="1410208"/>
                  <a:pt x="2623111" y="1416103"/>
                  <a:pt x="2633472" y="1426464"/>
                </a:cubicBezTo>
                <a:cubicBezTo>
                  <a:pt x="2662269" y="1455261"/>
                  <a:pt x="2658334" y="1478340"/>
                  <a:pt x="2682240" y="1511808"/>
                </a:cubicBezTo>
                <a:cubicBezTo>
                  <a:pt x="2692262" y="1525838"/>
                  <a:pt x="2705570" y="1537346"/>
                  <a:pt x="2718816" y="1548384"/>
                </a:cubicBezTo>
                <a:cubicBezTo>
                  <a:pt x="2730073" y="1557765"/>
                  <a:pt x="2741924" y="1566996"/>
                  <a:pt x="2755392" y="1572768"/>
                </a:cubicBezTo>
                <a:cubicBezTo>
                  <a:pt x="2781551" y="1583979"/>
                  <a:pt x="2856367" y="1592497"/>
                  <a:pt x="2877312" y="1597152"/>
                </a:cubicBezTo>
                <a:cubicBezTo>
                  <a:pt x="2889857" y="1599940"/>
                  <a:pt x="2901531" y="1605813"/>
                  <a:pt x="2913888" y="1609344"/>
                </a:cubicBezTo>
                <a:cubicBezTo>
                  <a:pt x="2930000" y="1613947"/>
                  <a:pt x="2946400" y="1617472"/>
                  <a:pt x="2962656" y="1621536"/>
                </a:cubicBezTo>
                <a:cubicBezTo>
                  <a:pt x="2974848" y="1629664"/>
                  <a:pt x="2990078" y="1634478"/>
                  <a:pt x="2999232" y="1645920"/>
                </a:cubicBezTo>
                <a:cubicBezTo>
                  <a:pt x="3048513" y="1707522"/>
                  <a:pt x="2967290" y="1659119"/>
                  <a:pt x="3035808" y="1719072"/>
                </a:cubicBezTo>
                <a:cubicBezTo>
                  <a:pt x="3101964" y="1776958"/>
                  <a:pt x="3103305" y="1766897"/>
                  <a:pt x="3182112" y="1780032"/>
                </a:cubicBezTo>
                <a:cubicBezTo>
                  <a:pt x="3190240" y="1792224"/>
                  <a:pt x="3195469" y="1806959"/>
                  <a:pt x="3206496" y="1816608"/>
                </a:cubicBezTo>
                <a:cubicBezTo>
                  <a:pt x="3228551" y="1835906"/>
                  <a:pt x="3251217" y="1858268"/>
                  <a:pt x="3279648" y="1865376"/>
                </a:cubicBezTo>
                <a:cubicBezTo>
                  <a:pt x="3348520" y="1882594"/>
                  <a:pt x="3311985" y="1874282"/>
                  <a:pt x="3389376" y="1889760"/>
                </a:cubicBezTo>
                <a:cubicBezTo>
                  <a:pt x="3433513" y="1919185"/>
                  <a:pt x="3419399" y="1901038"/>
                  <a:pt x="3438144" y="1938528"/>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4" name="日期版面配置區 43"/>
          <p:cNvSpPr>
            <a:spLocks noGrp="1"/>
          </p:cNvSpPr>
          <p:nvPr>
            <p:ph type="dt" sz="half" idx="10"/>
          </p:nvPr>
        </p:nvSpPr>
        <p:spPr/>
        <p:txBody>
          <a:bodyPr/>
          <a:lstStyle/>
          <a:p>
            <a:fld id="{912DE3AE-9D83-4E21-983C-BB241D215A25}" type="datetime1">
              <a:rPr lang="zh-TW" altLang="en-US" smtClean="0"/>
              <a:t>2018/3/20</a:t>
            </a:fld>
            <a:endParaRPr lang="zh-TW" altLang="en-US"/>
          </a:p>
        </p:txBody>
      </p:sp>
      <p:sp>
        <p:nvSpPr>
          <p:cNvPr id="45" name="投影片編號版面配置區 44"/>
          <p:cNvSpPr>
            <a:spLocks noGrp="1"/>
          </p:cNvSpPr>
          <p:nvPr>
            <p:ph type="sldNum" sz="quarter" idx="12"/>
          </p:nvPr>
        </p:nvSpPr>
        <p:spPr/>
        <p:txBody>
          <a:bodyPr/>
          <a:lstStyle/>
          <a:p>
            <a:fld id="{3BCC4E7F-230E-4EF3-95BD-2E1A5154E8E6}" type="slidenum">
              <a:rPr lang="zh-TW" altLang="en-US" smtClean="0"/>
              <a:t>9</a:t>
            </a:fld>
            <a:endParaRPr lang="zh-TW" altLang="en-US"/>
          </a:p>
        </p:txBody>
      </p:sp>
      <p:sp>
        <p:nvSpPr>
          <p:cNvPr id="46" name="頁尾版面配置區 4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gu_stat11</Template>
  <TotalTime>343</TotalTime>
  <Words>3114</Words>
  <Application>Microsoft Office PowerPoint</Application>
  <PresentationFormat>如螢幕大小 (4:3)</PresentationFormat>
  <Paragraphs>298</Paragraphs>
  <Slides>43</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43</vt:i4>
      </vt:variant>
    </vt:vector>
  </HeadingPairs>
  <TitlesOfParts>
    <vt:vector size="50" baseType="lpstr">
      <vt:lpstr>微軟正黑體</vt:lpstr>
      <vt:lpstr>新細明體</vt:lpstr>
      <vt:lpstr>Calibri</vt:lpstr>
      <vt:lpstr>Trebuchet MS</vt:lpstr>
      <vt:lpstr>Wingdings</vt:lpstr>
      <vt:lpstr>Wingdings 2</vt:lpstr>
      <vt:lpstr>華麗</vt:lpstr>
      <vt:lpstr>品管七大手法</vt:lpstr>
      <vt:lpstr>內容</vt:lpstr>
      <vt:lpstr>緒論</vt:lpstr>
      <vt:lpstr>Deming品質管理循環</vt:lpstr>
      <vt:lpstr>品質方針(政策)之重要性</vt:lpstr>
      <vt:lpstr>Deming品質管理循環</vt:lpstr>
      <vt:lpstr>品管七大手法</vt:lpstr>
      <vt:lpstr>品管七大手法的核心意義</vt:lpstr>
      <vt:lpstr>品管七大手法</vt:lpstr>
      <vt:lpstr>查檢表</vt:lpstr>
      <vt:lpstr>變數分類</vt:lpstr>
      <vt:lpstr>查檢表的種類</vt:lpstr>
      <vt:lpstr>晶圓缺陷地圖</vt:lpstr>
      <vt:lpstr>汽車烤漆</vt:lpstr>
      <vt:lpstr>查檢表的種類</vt:lpstr>
      <vt:lpstr>拍賣車輛的點檢表</vt:lpstr>
      <vt:lpstr>查檢表製作的注意事項:(資料分析的角度)</vt:lpstr>
      <vt:lpstr>PowerPoint 簡報</vt:lpstr>
      <vt:lpstr>柏拉圖</vt:lpstr>
      <vt:lpstr>柏拉圖分析圖的繪製步驟-類別型(屬質)變數的長條圖</vt:lpstr>
      <vt:lpstr>繪製柏拉圖的步驟</vt:lpstr>
      <vt:lpstr>PowerPoint 簡報</vt:lpstr>
      <vt:lpstr>example</vt:lpstr>
      <vt:lpstr>顧客抱怨原因的柏拉圖</vt:lpstr>
      <vt:lpstr>柏拉圖的用處</vt:lpstr>
      <vt:lpstr>Example</vt:lpstr>
      <vt:lpstr>可支配所得的柏拉圖</vt:lpstr>
      <vt:lpstr>繪製柏拉圖應注意事項</vt:lpstr>
      <vt:lpstr>特性要因圖</vt:lpstr>
      <vt:lpstr>PowerPoint 簡報</vt:lpstr>
      <vt:lpstr>特性要因圖的繪製步驟</vt:lpstr>
      <vt:lpstr>sTEP1</vt:lpstr>
      <vt:lpstr>sTEP2</vt:lpstr>
      <vt:lpstr>sTEP3</vt:lpstr>
      <vt:lpstr>COMPLETE</vt:lpstr>
      <vt:lpstr>PowerPoint 簡報</vt:lpstr>
      <vt:lpstr>PowerPoint 簡報</vt:lpstr>
      <vt:lpstr>PowerPoint 簡報</vt:lpstr>
      <vt:lpstr>腦力激盪法</vt:lpstr>
      <vt:lpstr>實務討論-切割機</vt:lpstr>
      <vt:lpstr>Rs232控制軟體畫面</vt:lpstr>
      <vt:lpstr>問題分析</vt:lpstr>
      <vt:lpstr>切割機的魚骨圖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品管七大手法</dc:title>
  <dc:creator>User</dc:creator>
  <cp:lastModifiedBy>Shui-Pin Lee</cp:lastModifiedBy>
  <cp:revision>22</cp:revision>
  <dcterms:created xsi:type="dcterms:W3CDTF">2012-09-23T09:12:54Z</dcterms:created>
  <dcterms:modified xsi:type="dcterms:W3CDTF">2018-03-20T02:36:28Z</dcterms:modified>
</cp:coreProperties>
</file>