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258" r:id="rId3"/>
    <p:sldId id="300" r:id="rId4"/>
    <p:sldId id="303" r:id="rId5"/>
    <p:sldId id="304" r:id="rId6"/>
    <p:sldId id="301" r:id="rId7"/>
    <p:sldId id="302" r:id="rId8"/>
    <p:sldId id="305" r:id="rId9"/>
    <p:sldId id="334" r:id="rId10"/>
    <p:sldId id="335" r:id="rId11"/>
    <p:sldId id="346" r:id="rId12"/>
    <p:sldId id="336" r:id="rId13"/>
    <p:sldId id="337" r:id="rId14"/>
    <p:sldId id="338" r:id="rId15"/>
    <p:sldId id="306" r:id="rId16"/>
    <p:sldId id="307" r:id="rId17"/>
    <p:sldId id="308" r:id="rId18"/>
    <p:sldId id="309" r:id="rId19"/>
    <p:sldId id="339" r:id="rId20"/>
    <p:sldId id="310" r:id="rId21"/>
    <p:sldId id="311" r:id="rId22"/>
    <p:sldId id="347" r:id="rId23"/>
    <p:sldId id="312" r:id="rId24"/>
    <p:sldId id="313" r:id="rId25"/>
    <p:sldId id="314" r:id="rId26"/>
    <p:sldId id="316" r:id="rId27"/>
    <p:sldId id="317" r:id="rId28"/>
    <p:sldId id="325" r:id="rId29"/>
    <p:sldId id="318" r:id="rId30"/>
    <p:sldId id="319" r:id="rId31"/>
    <p:sldId id="320" r:id="rId32"/>
    <p:sldId id="326" r:id="rId33"/>
    <p:sldId id="321" r:id="rId34"/>
    <p:sldId id="327" r:id="rId35"/>
    <p:sldId id="322" r:id="rId36"/>
    <p:sldId id="328" r:id="rId37"/>
    <p:sldId id="323" r:id="rId38"/>
    <p:sldId id="329" r:id="rId39"/>
    <p:sldId id="324" r:id="rId40"/>
    <p:sldId id="330" r:id="rId41"/>
    <p:sldId id="331" r:id="rId42"/>
    <p:sldId id="332" r:id="rId43"/>
    <p:sldId id="333" r:id="rId44"/>
    <p:sldId id="342" r:id="rId45"/>
    <p:sldId id="344" r:id="rId46"/>
    <p:sldId id="343" r:id="rId47"/>
    <p:sldId id="345" r:id="rId48"/>
    <p:sldId id="341" r:id="rId49"/>
    <p:sldId id="340" r:id="rId5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21D5A-1A07-4DFE-9C38-ED9861D8F976}" type="datetimeFigureOut">
              <a:rPr lang="zh-TW" altLang="en-US" smtClean="0"/>
              <a:pPr/>
              <a:t>2018/3/20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0B8494-0C2B-42B7-A5D1-A0D56C607AA4}" type="slidenum">
              <a:rPr lang="zh-TW" altLang="en-US" smtClean="0"/>
              <a:pPr/>
              <a:t>‹#›</a:t>
            </a:fld>
            <a:endParaRPr lang="zh-TW" altLang="en-US"/>
          </a:p>
        </p:txBody>
      </p:sp>
    </p:spTree>
    <p:extLst>
      <p:ext uri="{BB962C8B-B14F-4D97-AF65-F5344CB8AC3E}">
        <p14:creationId xmlns:p14="http://schemas.microsoft.com/office/powerpoint/2010/main" val="14229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C0B8494-0C2B-42B7-A5D1-A0D56C607AA4}" type="slidenum">
              <a:rPr lang="zh-TW" altLang="en-US" smtClean="0"/>
              <a:pPr/>
              <a:t>1</a:t>
            </a:fld>
            <a:endParaRPr lang="zh-TW" altLang="en-US"/>
          </a:p>
        </p:txBody>
      </p:sp>
    </p:spTree>
    <p:extLst>
      <p:ext uri="{BB962C8B-B14F-4D97-AF65-F5344CB8AC3E}">
        <p14:creationId xmlns:p14="http://schemas.microsoft.com/office/powerpoint/2010/main" val="486970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直線接點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標題 11"/>
          <p:cNvSpPr>
            <a:spLocks noGrp="1"/>
          </p:cNvSpPr>
          <p:nvPr>
            <p:ph type="ctrTitle"/>
          </p:nvPr>
        </p:nvSpPr>
        <p:spPr>
          <a:xfrm>
            <a:off x="3366868" y="533400"/>
            <a:ext cx="5105400" cy="2868168"/>
          </a:xfrm>
          <a:solidFill>
            <a:schemeClr val="accent2">
              <a:lumMod val="75000"/>
            </a:schemeClr>
          </a:solidFill>
          <a:ln/>
        </p:spPr>
        <p:style>
          <a:lnRef idx="2">
            <a:schemeClr val="dk1"/>
          </a:lnRef>
          <a:fillRef idx="1">
            <a:schemeClr val="lt1"/>
          </a:fillRef>
          <a:effectRef idx="0">
            <a:schemeClr val="dk1"/>
          </a:effectRef>
          <a:fontRef idx="none"/>
        </p:style>
        <p:txBody>
          <a:bodyPr lIns="45720" tIns="0" rIns="45720">
            <a:noAutofit/>
          </a:bodyPr>
          <a:lstStyle>
            <a:lvl1pPr algn="r">
              <a:defRPr sz="4200" b="1" cap="none" spc="0">
                <a:ln w="19050">
                  <a:solidFill>
                    <a:schemeClr val="tx2">
                      <a:tint val="1000"/>
                    </a:schemeClr>
                  </a:solidFill>
                  <a:prstDash val="solid"/>
                </a:ln>
                <a:solidFill>
                  <a:sysClr val="windowText" lastClr="000000"/>
                </a:solidFill>
                <a:effectLst>
                  <a:outerShdw blurRad="50000" dist="50800" dir="7500000" algn="tl">
                    <a:srgbClr val="000000">
                      <a:shade val="5000"/>
                      <a:alpha val="35000"/>
                    </a:srgbClr>
                  </a:outerShdw>
                </a:effectLst>
              </a:defRPr>
            </a:lvl1pPr>
            <a:extLst/>
          </a:lstStyle>
          <a:p>
            <a:r>
              <a:rPr kumimoji="0" lang="zh-TW" altLang="en-US" smtClean="0"/>
              <a:t>按一下以編輯母片標題樣式</a:t>
            </a:r>
            <a:endParaRPr kumimoji="0"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31" name="日期版面配置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62F41A8-7A0D-4672-A76D-3C454EE8DCA2}" type="datetime1">
              <a:rPr lang="zh-TW" altLang="en-US" smtClean="0"/>
              <a:t>2018/3/20</a:t>
            </a:fld>
            <a:endParaRPr lang="zh-TW" altLang="en-US"/>
          </a:p>
        </p:txBody>
      </p:sp>
      <p:sp>
        <p:nvSpPr>
          <p:cNvPr id="18" name="頁尾版面配置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zh-TW" altLang="en-US" smtClean="0"/>
              <a:t>健行科技大學工業管理系</a:t>
            </a:r>
            <a:endParaRPr lang="zh-TW" altLang="en-US"/>
          </a:p>
        </p:txBody>
      </p:sp>
      <p:sp>
        <p:nvSpPr>
          <p:cNvPr id="29" name="投影片編號版面配置區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BCC4E7F-230E-4EF3-95BD-2E1A5154E8E6}"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A3E92EA-36B3-488D-B603-AD2B101D45D6}"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extLst/>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extLst/>
          </a:lstStyle>
          <a:p>
            <a:fld id="{3BCC4E7F-230E-4EF3-95BD-2E1A5154E8E6}"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274955"/>
            <a:ext cx="1524000" cy="5851525"/>
          </a:xfrm>
        </p:spPr>
        <p:txBody>
          <a:bodyPr vert="eaVert" ancho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2"/>
            <a:ext cx="6019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242816" y="6557946"/>
            <a:ext cx="2002464" cy="226902"/>
          </a:xfrm>
        </p:spPr>
        <p:txBody>
          <a:bodyPr/>
          <a:lstStyle>
            <a:extLst/>
          </a:lstStyle>
          <a:p>
            <a:fld id="{119D636D-C7B3-48F5-9E98-6381DD896AD1}" type="datetime1">
              <a:rPr lang="zh-TW" altLang="en-US" smtClean="0"/>
              <a:t>2018/3/20</a:t>
            </a:fld>
            <a:endParaRPr lang="zh-TW" altLang="en-US"/>
          </a:p>
        </p:txBody>
      </p:sp>
      <p:sp>
        <p:nvSpPr>
          <p:cNvPr id="5" name="頁尾版面配置區 4"/>
          <p:cNvSpPr>
            <a:spLocks noGrp="1"/>
          </p:cNvSpPr>
          <p:nvPr>
            <p:ph type="ftr" sz="quarter" idx="11"/>
          </p:nvPr>
        </p:nvSpPr>
        <p:spPr>
          <a:xfrm>
            <a:off x="457200" y="6556248"/>
            <a:ext cx="3657600" cy="228600"/>
          </a:xfrm>
        </p:spPr>
        <p:txBody>
          <a:bodyPr/>
          <a:lstStyle>
            <a:extLst/>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BCC4E7F-230E-4EF3-95BD-2E1A5154E8E6}"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tx2">
              <a:lumMod val="40000"/>
              <a:lumOff val="60000"/>
            </a:schemeClr>
          </a:solidFill>
        </p:spPr>
        <p:txBody>
          <a:bodyPr/>
          <a:lstStyle>
            <a:lvl1pPr>
              <a:defRPr>
                <a:solidFill>
                  <a:sysClr val="windowText" lastClr="000000"/>
                </a:solidFill>
              </a:defRPr>
            </a:lvl1pPr>
            <a:extLst/>
          </a:lstStyle>
          <a:p>
            <a:r>
              <a:rPr kumimoji="0" lang="zh-TW" altLang="en-US" smtClean="0"/>
              <a:t>按一下以編輯母片標題樣式</a:t>
            </a:r>
            <a:endParaRPr kumimoji="0" lang="en-US" dirty="0"/>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E054E4D-D828-45AB-9D00-88E0E5087883}"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extLst/>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extLst/>
          </a:lstStyle>
          <a:p>
            <a:fld id="{3BCC4E7F-230E-4EF3-95BD-2E1A5154E8E6}"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6BF06F7-C870-4E38-9F73-3B3757A0D667}" type="datetime1">
              <a:rPr lang="zh-TW" altLang="en-US" smtClean="0"/>
              <a:t>2018/3/20</a:t>
            </a:fld>
            <a:endParaRPr lang="zh-TW" altLang="en-US"/>
          </a:p>
        </p:txBody>
      </p:sp>
      <p:sp>
        <p:nvSpPr>
          <p:cNvPr id="5" name="頁尾版面配置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a:xfrm>
            <a:off x="6733952" y="6555112"/>
            <a:ext cx="588336" cy="228600"/>
          </a:xfrm>
        </p:spPr>
        <p:txBody>
          <a:bodyPr/>
          <a:lstStyle>
            <a:extLst/>
          </a:lstStyle>
          <a:p>
            <a:fld id="{3BCC4E7F-230E-4EF3-95BD-2E1A5154E8E6}"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3D5E8FBE-5940-4219-9F99-F1DA701B38B9}" type="datetime1">
              <a:rPr lang="zh-TW" altLang="en-US" smtClean="0"/>
              <a:t>2018/3/20</a:t>
            </a:fld>
            <a:endParaRPr lang="zh-TW" altLang="en-US"/>
          </a:p>
        </p:txBody>
      </p:sp>
      <p:sp>
        <p:nvSpPr>
          <p:cNvPr id="6" name="頁尾版面配置區 5"/>
          <p:cNvSpPr>
            <a:spLocks noGrp="1"/>
          </p:cNvSpPr>
          <p:nvPr>
            <p:ph type="ftr" sz="quarter" idx="11"/>
          </p:nvPr>
        </p:nvSpPr>
        <p:spPr/>
        <p:txBody>
          <a:bodyPr/>
          <a:lstStyle>
            <a:extLst/>
          </a:lstStyle>
          <a:p>
            <a:r>
              <a:rPr lang="zh-TW" altLang="en-US" smtClean="0"/>
              <a:t>健行科技大學工業管理系</a:t>
            </a:r>
            <a:endParaRPr lang="zh-TW" altLang="en-US"/>
          </a:p>
        </p:txBody>
      </p:sp>
      <p:sp>
        <p:nvSpPr>
          <p:cNvPr id="7" name="投影片編號版面配置區 6"/>
          <p:cNvSpPr>
            <a:spLocks noGrp="1"/>
          </p:cNvSpPr>
          <p:nvPr>
            <p:ph type="sldNum" sz="quarter" idx="12"/>
          </p:nvPr>
        </p:nvSpPr>
        <p:spPr/>
        <p:txBody>
          <a:bodyPr/>
          <a:lstStyle>
            <a:extLst/>
          </a:lstStyle>
          <a:p>
            <a:fld id="{3BCC4E7F-230E-4EF3-95BD-2E1A5154E8E6}"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C127F510-63F8-4A4D-A06C-C62C13829C2A}" type="datetime1">
              <a:rPr lang="zh-TW" altLang="en-US" smtClean="0"/>
              <a:t>2018/3/20</a:t>
            </a:fld>
            <a:endParaRPr lang="zh-TW" altLang="en-US"/>
          </a:p>
        </p:txBody>
      </p:sp>
      <p:sp>
        <p:nvSpPr>
          <p:cNvPr id="8" name="頁尾版面配置區 7"/>
          <p:cNvSpPr>
            <a:spLocks noGrp="1"/>
          </p:cNvSpPr>
          <p:nvPr>
            <p:ph type="ftr" sz="quarter" idx="11"/>
          </p:nvPr>
        </p:nvSpPr>
        <p:spPr/>
        <p:txBody>
          <a:bodyPr/>
          <a:lstStyle>
            <a:extLst/>
          </a:lstStyle>
          <a:p>
            <a:r>
              <a:rPr lang="zh-TW" altLang="en-US" smtClean="0"/>
              <a:t>健行科技大學工業管理系</a:t>
            </a:r>
            <a:endParaRPr lang="zh-TW" altLang="en-US"/>
          </a:p>
        </p:txBody>
      </p:sp>
      <p:sp>
        <p:nvSpPr>
          <p:cNvPr id="9" name="投影片編號版面配置區 8"/>
          <p:cNvSpPr>
            <a:spLocks noGrp="1"/>
          </p:cNvSpPr>
          <p:nvPr>
            <p:ph type="sldNum" sz="quarter" idx="12"/>
          </p:nvPr>
        </p:nvSpPr>
        <p:spPr/>
        <p:txBody>
          <a:bodyPr/>
          <a:lstStyle>
            <a:extLst/>
          </a:lstStyle>
          <a:p>
            <a:fld id="{3BCC4E7F-230E-4EF3-95BD-2E1A5154E8E6}"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62ACE84F-6B6B-451F-AD7F-8289D8EB6ADA}" type="datetime1">
              <a:rPr lang="zh-TW" altLang="en-US" smtClean="0"/>
              <a:t>2018/3/20</a:t>
            </a:fld>
            <a:endParaRPr lang="zh-TW" altLang="en-US"/>
          </a:p>
        </p:txBody>
      </p:sp>
      <p:sp>
        <p:nvSpPr>
          <p:cNvPr id="4" name="頁尾版面配置區 3"/>
          <p:cNvSpPr>
            <a:spLocks noGrp="1"/>
          </p:cNvSpPr>
          <p:nvPr>
            <p:ph type="ftr" sz="quarter" idx="11"/>
          </p:nvPr>
        </p:nvSpPr>
        <p:spPr/>
        <p:txBody>
          <a:bodyPr/>
          <a:lstStyle>
            <a:extLst/>
          </a:lstStyle>
          <a:p>
            <a:r>
              <a:rPr lang="zh-TW" altLang="en-US" smtClean="0"/>
              <a:t>健行科技大學工業管理系</a:t>
            </a:r>
            <a:endParaRPr lang="zh-TW" altLang="en-US"/>
          </a:p>
        </p:txBody>
      </p:sp>
      <p:sp>
        <p:nvSpPr>
          <p:cNvPr id="5" name="投影片編號版面配置區 4"/>
          <p:cNvSpPr>
            <a:spLocks noGrp="1"/>
          </p:cNvSpPr>
          <p:nvPr>
            <p:ph type="sldNum" sz="quarter" idx="12"/>
          </p:nvPr>
        </p:nvSpPr>
        <p:spPr/>
        <p:txBody>
          <a:bodyPr/>
          <a:lstStyle>
            <a:extLst/>
          </a:lstStyle>
          <a:p>
            <a:fld id="{3BCC4E7F-230E-4EF3-95BD-2E1A5154E8E6}"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solidFill>
                  <a:schemeClr val="tx2"/>
                </a:solidFill>
              </a:defRPr>
            </a:lvl1pPr>
            <a:extLst/>
          </a:lstStyle>
          <a:p>
            <a:fld id="{2ECCF296-E4A6-4CB5-931D-14AC0040F093}" type="datetime1">
              <a:rPr lang="zh-TW" altLang="en-US" smtClean="0"/>
              <a:t>2018/3/20</a:t>
            </a:fld>
            <a:endParaRPr lang="zh-TW" altLang="en-US"/>
          </a:p>
        </p:txBody>
      </p:sp>
      <p:sp>
        <p:nvSpPr>
          <p:cNvPr id="3" name="頁尾版面配置區 2"/>
          <p:cNvSpPr>
            <a:spLocks noGrp="1"/>
          </p:cNvSpPr>
          <p:nvPr>
            <p:ph type="ftr" sz="quarter" idx="11"/>
          </p:nvPr>
        </p:nvSpPr>
        <p:spPr/>
        <p:txBody>
          <a:bodyPr/>
          <a:lstStyle>
            <a:lvl1pPr>
              <a:defRPr>
                <a:solidFill>
                  <a:schemeClr val="tx2"/>
                </a:solidFill>
              </a:defRPr>
            </a:lvl1pPr>
            <a:extLst/>
          </a:lstStyle>
          <a:p>
            <a:r>
              <a:rPr lang="zh-TW" altLang="en-US" smtClean="0"/>
              <a:t>健行科技大學工業管理系</a:t>
            </a:r>
            <a:endParaRPr lang="zh-TW" altLang="en-US"/>
          </a:p>
        </p:txBody>
      </p:sp>
      <p:sp>
        <p:nvSpPr>
          <p:cNvPr id="4" name="投影片編號版面配置區 3"/>
          <p:cNvSpPr>
            <a:spLocks noGrp="1"/>
          </p:cNvSpPr>
          <p:nvPr>
            <p:ph type="sldNum" sz="quarter" idx="12"/>
          </p:nvPr>
        </p:nvSpPr>
        <p:spPr/>
        <p:txBody>
          <a:bodyPr/>
          <a:lstStyle>
            <a:extLst/>
          </a:lstStyle>
          <a:p>
            <a:fld id="{3BCC4E7F-230E-4EF3-95BD-2E1A5154E8E6}"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D49A44CC-9B86-4E63-B40C-A0075430CBC7}" type="datetime1">
              <a:rPr lang="zh-TW" altLang="en-US" smtClean="0"/>
              <a:t>2018/3/20</a:t>
            </a:fld>
            <a:endParaRPr lang="zh-TW" altLang="en-US"/>
          </a:p>
        </p:txBody>
      </p:sp>
      <p:sp>
        <p:nvSpPr>
          <p:cNvPr id="6" name="頁尾版面配置區 5"/>
          <p:cNvSpPr>
            <a:spLocks noGrp="1"/>
          </p:cNvSpPr>
          <p:nvPr>
            <p:ph type="ftr" sz="quarter" idx="11"/>
          </p:nvPr>
        </p:nvSpPr>
        <p:spPr/>
        <p:txBody>
          <a:bodyPr/>
          <a:lstStyle>
            <a:extLst/>
          </a:lstStyle>
          <a:p>
            <a:r>
              <a:rPr lang="zh-TW" altLang="en-US" smtClean="0"/>
              <a:t>健行科技大學工業管理系</a:t>
            </a:r>
            <a:endParaRPr lang="zh-TW" altLang="en-US"/>
          </a:p>
        </p:txBody>
      </p:sp>
      <p:sp>
        <p:nvSpPr>
          <p:cNvPr id="7" name="投影片編號版面配置區 6"/>
          <p:cNvSpPr>
            <a:spLocks noGrp="1"/>
          </p:cNvSpPr>
          <p:nvPr>
            <p:ph type="sldNum" sz="quarter" idx="12"/>
          </p:nvPr>
        </p:nvSpPr>
        <p:spPr/>
        <p:txBody>
          <a:bodyPr/>
          <a:lstStyle>
            <a:extLst/>
          </a:lstStyle>
          <a:p>
            <a:fld id="{3BCC4E7F-230E-4EF3-95BD-2E1A5154E8E6}"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標題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TW" altLang="en-US" smtClean="0"/>
              <a:t>按一下以編輯母片標題樣式</a:t>
            </a:r>
            <a:endParaRPr kumimoji="0" lang="en-US" dirty="0"/>
          </a:p>
        </p:txBody>
      </p:sp>
      <p:sp>
        <p:nvSpPr>
          <p:cNvPr id="4" name="文字版面配置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TW" altLang="en-US" smtClean="0"/>
              <a:t>按一下以編輯母片文字樣式</a:t>
            </a:r>
          </a:p>
        </p:txBody>
      </p:sp>
      <p:sp>
        <p:nvSpPr>
          <p:cNvPr id="5" name="日期版面配置區 4"/>
          <p:cNvSpPr>
            <a:spLocks noGrp="1"/>
          </p:cNvSpPr>
          <p:nvPr>
            <p:ph type="dt" sz="half" idx="10"/>
          </p:nvPr>
        </p:nvSpPr>
        <p:spPr/>
        <p:txBody>
          <a:bodyPr/>
          <a:lstStyle>
            <a:extLst/>
          </a:lstStyle>
          <a:p>
            <a:fld id="{B6B2F90A-D58A-40B7-B4F9-91949E599632}" type="datetime1">
              <a:rPr lang="zh-TW" altLang="en-US" smtClean="0"/>
              <a:t>2018/3/20</a:t>
            </a:fld>
            <a:endParaRPr lang="zh-TW" altLang="en-US"/>
          </a:p>
        </p:txBody>
      </p:sp>
      <p:sp>
        <p:nvSpPr>
          <p:cNvPr id="6" name="頁尾版面配置區 5"/>
          <p:cNvSpPr>
            <a:spLocks noGrp="1"/>
          </p:cNvSpPr>
          <p:nvPr>
            <p:ph type="ftr" sz="quarter" idx="11"/>
          </p:nvPr>
        </p:nvSpPr>
        <p:spPr/>
        <p:txBody>
          <a:bodyPr/>
          <a:lstStyle>
            <a:extLst/>
          </a:lstStyle>
          <a:p>
            <a:r>
              <a:rPr lang="zh-TW" altLang="en-US" smtClean="0"/>
              <a:t>健行科技大學工業管理系</a:t>
            </a:r>
            <a:endParaRPr lang="zh-TW" altLang="en-US"/>
          </a:p>
        </p:txBody>
      </p:sp>
      <p:sp>
        <p:nvSpPr>
          <p:cNvPr id="7" name="投影片編號版面配置區 6"/>
          <p:cNvSpPr>
            <a:spLocks noGrp="1"/>
          </p:cNvSpPr>
          <p:nvPr>
            <p:ph type="sldNum" sz="quarter" idx="12"/>
          </p:nvPr>
        </p:nvSpPr>
        <p:spPr/>
        <p:txBody>
          <a:bodyPr/>
          <a:lstStyle>
            <a:extLst/>
          </a:lstStyle>
          <a:p>
            <a:fld id="{3BCC4E7F-230E-4EF3-95BD-2E1A5154E8E6}" type="slidenum">
              <a:rPr lang="zh-TW" altLang="en-US" smtClean="0"/>
              <a:pPr/>
              <a:t>‹#›</a:t>
            </a:fld>
            <a:endParaRPr lang="zh-TW" altLang="en-US"/>
          </a:p>
        </p:txBody>
      </p:sp>
      <p:sp>
        <p:nvSpPr>
          <p:cNvPr id="10" name="圖片版面配置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TW" altLang="en-US" smtClean="0"/>
              <a:t>按一下圖示以新增圖片</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標題版面配置區 2"/>
          <p:cNvSpPr>
            <a:spLocks noGrp="1"/>
          </p:cNvSpPr>
          <p:nvPr>
            <p:ph type="title"/>
          </p:nvPr>
        </p:nvSpPr>
        <p:spPr>
          <a:xfrm>
            <a:off x="457200" y="320040"/>
            <a:ext cx="7239000" cy="1143000"/>
          </a:xfrm>
          <a:prstGeom prst="rect">
            <a:avLst/>
          </a:prstGeom>
        </p:spPr>
        <p:style>
          <a:lnRef idx="2">
            <a:schemeClr val="accent2"/>
          </a:lnRef>
          <a:fillRef idx="1">
            <a:schemeClr val="lt1"/>
          </a:fillRef>
          <a:effectRef idx="0">
            <a:schemeClr val="accent2"/>
          </a:effectRef>
          <a:fontRef idx="none"/>
        </p:style>
        <p:txBody>
          <a:bodyPr vert="horz" lIns="45720" tIns="0" rIns="45720" bIns="0" anchor="b" anchorCtr="0">
            <a:normAutofit/>
          </a:bodyPr>
          <a:lstStyle>
            <a:extLst/>
          </a:lstStyle>
          <a:p>
            <a:r>
              <a:rPr kumimoji="0" lang="zh-TW" altLang="en-US" dirty="0" smtClean="0"/>
              <a:t>按一下以編輯母片標題樣式</a:t>
            </a:r>
            <a:endParaRPr kumimoji="0" lang="en-US" dirty="0"/>
          </a:p>
        </p:txBody>
      </p:sp>
      <p:sp>
        <p:nvSpPr>
          <p:cNvPr id="31" name="文字版面配置區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7" name="日期版面配置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82A47F2-640C-4BB5-A7A2-D703E5FE6E87}" type="datetime1">
              <a:rPr lang="zh-TW" altLang="en-US" smtClean="0"/>
              <a:t>2018/3/20</a:t>
            </a:fld>
            <a:endParaRPr lang="zh-TW" altLang="en-US"/>
          </a:p>
        </p:txBody>
      </p:sp>
      <p:sp>
        <p:nvSpPr>
          <p:cNvPr id="4" name="頁尾版面配置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zh-TW" altLang="en-US" smtClean="0"/>
              <a:t>健行科技大學工業管理系</a:t>
            </a:r>
            <a:endParaRPr lang="zh-TW" altLang="en-US"/>
          </a:p>
        </p:txBody>
      </p:sp>
      <p:sp>
        <p:nvSpPr>
          <p:cNvPr id="16" name="投影片編號版面配置區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BCC4E7F-230E-4EF3-95BD-2E1A5154E8E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3800" b="1" kern="1200" cap="all" baseline="0">
          <a:ln w="500">
            <a:solidFill>
              <a:schemeClr val="tx2">
                <a:shade val="20000"/>
                <a:satMod val="120000"/>
              </a:schemeClr>
            </a:solidFill>
          </a:ln>
          <a:solidFill>
            <a:sysClr val="windowText" lastClr="000000"/>
          </a:soli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品管七大手法</a:t>
            </a:r>
            <a:endParaRPr lang="zh-TW" altLang="en-US" dirty="0"/>
          </a:p>
        </p:txBody>
      </p:sp>
      <p:sp>
        <p:nvSpPr>
          <p:cNvPr id="3" name="副標題 2"/>
          <p:cNvSpPr>
            <a:spLocks noGrp="1"/>
          </p:cNvSpPr>
          <p:nvPr>
            <p:ph type="subTitle" idx="1"/>
          </p:nvPr>
        </p:nvSpPr>
        <p:spPr/>
        <p:txBody>
          <a:bodyPr/>
          <a:lstStyle/>
          <a:p>
            <a:r>
              <a:rPr lang="en-US" altLang="zh-TW" dirty="0" smtClean="0"/>
              <a:t>Class 3</a:t>
            </a:r>
            <a:endParaRPr lang="zh-TW" altLang="en-US" dirty="0"/>
          </a:p>
        </p:txBody>
      </p:sp>
      <p:sp>
        <p:nvSpPr>
          <p:cNvPr id="4" name="日期版面配置區 3"/>
          <p:cNvSpPr>
            <a:spLocks noGrp="1"/>
          </p:cNvSpPr>
          <p:nvPr>
            <p:ph type="dt" sz="half" idx="10"/>
          </p:nvPr>
        </p:nvSpPr>
        <p:spPr/>
        <p:txBody>
          <a:bodyPr/>
          <a:lstStyle/>
          <a:p>
            <a:fld id="{F03AA182-D9A3-47D8-BAD1-F4006E1192F1}"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pPr/>
              <a:t>1</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
        <p:nvSpPr>
          <p:cNvPr id="7" name="文字方塊 6"/>
          <p:cNvSpPr txBox="1"/>
          <p:nvPr/>
        </p:nvSpPr>
        <p:spPr>
          <a:xfrm>
            <a:off x="4283968" y="5085184"/>
            <a:ext cx="4698722" cy="1077218"/>
          </a:xfrm>
          <a:prstGeom prst="rect">
            <a:avLst/>
          </a:prstGeom>
          <a:noFill/>
        </p:spPr>
        <p:txBody>
          <a:bodyPr wrap="none" rtlCol="0">
            <a:spAutoFit/>
          </a:bodyPr>
          <a:lstStyle/>
          <a:p>
            <a:r>
              <a:rPr lang="zh-TW" altLang="en-US" sz="3200" dirty="0" smtClean="0">
                <a:solidFill>
                  <a:srgbClr val="92D050"/>
                </a:solidFill>
              </a:rPr>
              <a:t>健行科技大學工業管理系</a:t>
            </a:r>
            <a:endParaRPr lang="en-US" altLang="zh-TW" sz="3200" dirty="0" smtClean="0">
              <a:solidFill>
                <a:srgbClr val="92D050"/>
              </a:solidFill>
            </a:endParaRPr>
          </a:p>
          <a:p>
            <a:r>
              <a:rPr lang="zh-TW" altLang="en-US" sz="3200" dirty="0">
                <a:solidFill>
                  <a:srgbClr val="92D050"/>
                </a:solidFill>
              </a:rPr>
              <a:t>助理</a:t>
            </a:r>
            <a:r>
              <a:rPr lang="zh-TW" altLang="en-US" sz="3200" dirty="0" smtClean="0">
                <a:solidFill>
                  <a:srgbClr val="92D050"/>
                </a:solidFill>
              </a:rPr>
              <a:t>教授 李水彬</a:t>
            </a:r>
            <a:endParaRPr lang="zh-TW" altLang="en-US" sz="3200" dirty="0">
              <a:solidFill>
                <a:srgbClr val="92D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rPr>
              <a:t>減少不必要的調整</a:t>
            </a:r>
            <a:endParaRPr lang="zh-TW" altLang="en-US" dirty="0"/>
          </a:p>
        </p:txBody>
      </p:sp>
      <p:sp>
        <p:nvSpPr>
          <p:cNvPr id="3" name="內容版面配置區 2"/>
          <p:cNvSpPr>
            <a:spLocks noGrp="1"/>
          </p:cNvSpPr>
          <p:nvPr>
            <p:ph idx="1"/>
          </p:nvPr>
        </p:nvSpPr>
        <p:spPr/>
        <p:txBody>
          <a:bodyPr/>
          <a:lstStyle/>
          <a:p>
            <a:r>
              <a:rPr lang="zh-TW" altLang="en-US" dirty="0" smtClean="0"/>
              <a:t>戴明漏斗實驗</a:t>
            </a:r>
            <a:r>
              <a:rPr lang="en-US" altLang="zh-TW" dirty="0" smtClean="0"/>
              <a:t>:</a:t>
            </a:r>
            <a:r>
              <a:rPr lang="zh-TW" altLang="en-US" dirty="0" smtClean="0"/>
              <a:t> 不必要的調整將提高產品的變異</a:t>
            </a:r>
            <a:r>
              <a:rPr lang="en-US" altLang="zh-TW" dirty="0" smtClean="0"/>
              <a:t>,</a:t>
            </a:r>
            <a:r>
              <a:rPr lang="zh-TW" altLang="en-US" dirty="0" smtClean="0"/>
              <a:t> 使製程能力下降。</a:t>
            </a:r>
            <a:endParaRPr lang="zh-TW" altLang="en-US" dirty="0"/>
          </a:p>
        </p:txBody>
      </p:sp>
      <p:sp>
        <p:nvSpPr>
          <p:cNvPr id="4" name="日期版面配置區 3"/>
          <p:cNvSpPr>
            <a:spLocks noGrp="1"/>
          </p:cNvSpPr>
          <p:nvPr>
            <p:ph type="dt" sz="half" idx="10"/>
          </p:nvPr>
        </p:nvSpPr>
        <p:spPr/>
        <p:txBody>
          <a:bodyPr/>
          <a:lstStyle/>
          <a:p>
            <a:fld id="{44F34F19-EA2A-497F-88EA-73C29F18B149}"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10</a:t>
            </a:fld>
            <a:endParaRPr lang="zh-TW" altLang="en-US"/>
          </a:p>
        </p:txBody>
      </p:sp>
      <p:pic>
        <p:nvPicPr>
          <p:cNvPr id="8" name="圖片 7"/>
          <p:cNvPicPr/>
          <p:nvPr/>
        </p:nvPicPr>
        <p:blipFill>
          <a:blip r:embed="rId2" cstate="print"/>
          <a:srcRect/>
          <a:stretch>
            <a:fillRect/>
          </a:stretch>
        </p:blipFill>
        <p:spPr bwMode="auto">
          <a:xfrm>
            <a:off x="467544" y="2708921"/>
            <a:ext cx="3456384" cy="2016224"/>
          </a:xfrm>
          <a:prstGeom prst="rect">
            <a:avLst/>
          </a:prstGeom>
          <a:noFill/>
          <a:ln w="9525">
            <a:noFill/>
            <a:miter lim="800000"/>
            <a:headEnd/>
            <a:tailEnd/>
          </a:ln>
        </p:spPr>
      </p:pic>
      <p:pic>
        <p:nvPicPr>
          <p:cNvPr id="9" name="圖片 8"/>
          <p:cNvPicPr/>
          <p:nvPr/>
        </p:nvPicPr>
        <p:blipFill>
          <a:blip r:embed="rId3" cstate="print"/>
          <a:srcRect/>
          <a:stretch>
            <a:fillRect/>
          </a:stretch>
        </p:blipFill>
        <p:spPr bwMode="auto">
          <a:xfrm>
            <a:off x="4283968" y="2852936"/>
            <a:ext cx="2880320" cy="1940049"/>
          </a:xfrm>
          <a:prstGeom prst="rect">
            <a:avLst/>
          </a:prstGeom>
          <a:noFill/>
          <a:ln w="9525">
            <a:noFill/>
            <a:miter lim="800000"/>
            <a:headEnd/>
            <a:tailEnd/>
          </a:ln>
        </p:spPr>
      </p:pic>
      <p:sp>
        <p:nvSpPr>
          <p:cNvPr id="11" name="文字方塊 10"/>
          <p:cNvSpPr txBox="1"/>
          <p:nvPr/>
        </p:nvSpPr>
        <p:spPr>
          <a:xfrm>
            <a:off x="539552" y="4869160"/>
            <a:ext cx="3570208" cy="369332"/>
          </a:xfrm>
          <a:prstGeom prst="rect">
            <a:avLst/>
          </a:prstGeom>
          <a:noFill/>
        </p:spPr>
        <p:txBody>
          <a:bodyPr wrap="none" rtlCol="0">
            <a:spAutoFit/>
          </a:bodyPr>
          <a:lstStyle/>
          <a:p>
            <a:r>
              <a:rPr lang="zh-TW" altLang="en-US" dirty="0" smtClean="0"/>
              <a:t>有管制下的調整</a:t>
            </a:r>
            <a:r>
              <a:rPr lang="en-US" altLang="zh-TW" dirty="0" smtClean="0"/>
              <a:t>,</a:t>
            </a:r>
            <a:r>
              <a:rPr lang="zh-TW" altLang="en-US" dirty="0" smtClean="0"/>
              <a:t> 鋼珠的落點散佈</a:t>
            </a:r>
            <a:endParaRPr lang="zh-TW" altLang="en-US" dirty="0"/>
          </a:p>
        </p:txBody>
      </p:sp>
      <p:sp>
        <p:nvSpPr>
          <p:cNvPr id="12" name="文字方塊 11"/>
          <p:cNvSpPr txBox="1"/>
          <p:nvPr/>
        </p:nvSpPr>
        <p:spPr>
          <a:xfrm>
            <a:off x="4139952" y="4869160"/>
            <a:ext cx="3339376" cy="369332"/>
          </a:xfrm>
          <a:prstGeom prst="rect">
            <a:avLst/>
          </a:prstGeom>
          <a:noFill/>
        </p:spPr>
        <p:txBody>
          <a:bodyPr wrap="none" rtlCol="0">
            <a:spAutoFit/>
          </a:bodyPr>
          <a:lstStyle/>
          <a:p>
            <a:r>
              <a:rPr lang="zh-TW" altLang="en-US" dirty="0" smtClean="0"/>
              <a:t>不必要的調整</a:t>
            </a:r>
            <a:r>
              <a:rPr lang="en-US" altLang="zh-TW" dirty="0" smtClean="0"/>
              <a:t>,</a:t>
            </a:r>
            <a:r>
              <a:rPr lang="zh-TW" altLang="en-US" dirty="0" smtClean="0"/>
              <a:t> 鋼珠的落點散佈</a:t>
            </a:r>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Rule1:</a:t>
            </a:r>
            <a:r>
              <a:rPr lang="zh-TW" altLang="en-US" dirty="0" smtClean="0"/>
              <a:t>補償前期偏移量</a:t>
            </a:r>
            <a:endParaRPr lang="zh-TW" altLang="en-US" dirty="0"/>
          </a:p>
        </p:txBody>
      </p:sp>
      <p:sp>
        <p:nvSpPr>
          <p:cNvPr id="4" name="日期版面配置區 3"/>
          <p:cNvSpPr>
            <a:spLocks noGrp="1"/>
          </p:cNvSpPr>
          <p:nvPr>
            <p:ph type="dt" sz="half" idx="10"/>
          </p:nvPr>
        </p:nvSpPr>
        <p:spPr/>
        <p:txBody>
          <a:bodyPr/>
          <a:lstStyle/>
          <a:p>
            <a:fld id="{480F0F8B-D42E-42AD-AABB-AC40531C588A}"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11</a:t>
            </a:fld>
            <a:endParaRPr lang="zh-TW" alt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634937" y="1609725"/>
            <a:ext cx="6883526" cy="48466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rPr>
              <a:t>協助判斷製程異常的原因</a:t>
            </a:r>
            <a:endParaRPr lang="zh-TW" altLang="en-US" dirty="0"/>
          </a:p>
        </p:txBody>
      </p:sp>
      <p:sp>
        <p:nvSpPr>
          <p:cNvPr id="3" name="內容版面配置區 2"/>
          <p:cNvSpPr>
            <a:spLocks noGrp="1"/>
          </p:cNvSpPr>
          <p:nvPr>
            <p:ph idx="1"/>
          </p:nvPr>
        </p:nvSpPr>
        <p:spPr/>
        <p:txBody>
          <a:bodyPr/>
          <a:lstStyle/>
          <a:p>
            <a:r>
              <a:rPr lang="zh-TW" altLang="en-US" dirty="0" smtClean="0"/>
              <a:t>製程異常是一種具有方向性的改變</a:t>
            </a:r>
            <a:r>
              <a:rPr lang="en-US" altLang="zh-TW" dirty="0" smtClean="0"/>
              <a:t>,</a:t>
            </a:r>
            <a:r>
              <a:rPr lang="zh-TW" altLang="en-US" dirty="0" smtClean="0"/>
              <a:t> 並非隨機性的行為變化。這種改變可能表現出</a:t>
            </a:r>
            <a:r>
              <a:rPr lang="zh-TW" altLang="en-US" b="1" dirty="0" smtClean="0"/>
              <a:t>製程中心位置</a:t>
            </a:r>
            <a:r>
              <a:rPr lang="zh-TW" altLang="en-US" dirty="0" smtClean="0"/>
              <a:t>上的變化</a:t>
            </a:r>
            <a:r>
              <a:rPr lang="en-US" altLang="zh-TW" dirty="0" smtClean="0"/>
              <a:t>,</a:t>
            </a:r>
            <a:r>
              <a:rPr lang="zh-TW" altLang="en-US" dirty="0" smtClean="0"/>
              <a:t> 也可能呈現</a:t>
            </a:r>
            <a:r>
              <a:rPr lang="zh-TW" altLang="en-US" b="1" dirty="0" smtClean="0"/>
              <a:t>變異放大</a:t>
            </a:r>
            <a:r>
              <a:rPr lang="zh-TW" altLang="en-US" dirty="0" smtClean="0"/>
              <a:t>的現象</a:t>
            </a:r>
            <a:r>
              <a:rPr lang="en-US" altLang="zh-TW" dirty="0" smtClean="0"/>
              <a:t>,</a:t>
            </a:r>
            <a:r>
              <a:rPr lang="zh-TW" altLang="en-US" dirty="0" smtClean="0"/>
              <a:t> 都是具有結構性的。</a:t>
            </a:r>
            <a:endParaRPr lang="zh-TW" altLang="en-US" dirty="0"/>
          </a:p>
        </p:txBody>
      </p:sp>
      <p:sp>
        <p:nvSpPr>
          <p:cNvPr id="4" name="日期版面配置區 3"/>
          <p:cNvSpPr>
            <a:spLocks noGrp="1"/>
          </p:cNvSpPr>
          <p:nvPr>
            <p:ph type="dt" sz="half" idx="10"/>
          </p:nvPr>
        </p:nvSpPr>
        <p:spPr/>
        <p:txBody>
          <a:bodyPr/>
          <a:lstStyle/>
          <a:p>
            <a:fld id="{C9C52DFC-D14F-47CE-882E-7A44CFFADF87}"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12</a:t>
            </a:fld>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827584" y="3501008"/>
            <a:ext cx="6046010" cy="305980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rPr>
              <a:t>計算製程能力指標</a:t>
            </a:r>
            <a:endParaRPr lang="zh-TW" altLang="en-US" dirty="0"/>
          </a:p>
        </p:txBody>
      </p:sp>
      <p:sp>
        <p:nvSpPr>
          <p:cNvPr id="4" name="日期版面配置區 3"/>
          <p:cNvSpPr>
            <a:spLocks noGrp="1"/>
          </p:cNvSpPr>
          <p:nvPr>
            <p:ph type="dt" sz="half" idx="10"/>
          </p:nvPr>
        </p:nvSpPr>
        <p:spPr/>
        <p:txBody>
          <a:bodyPr/>
          <a:lstStyle/>
          <a:p>
            <a:fld id="{EE1FF535-0BEC-45CC-8D0D-E103144D1F02}"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13</a:t>
            </a:fld>
            <a:endParaRPr lang="zh-TW" alt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2201262"/>
            <a:ext cx="7239000" cy="3663563"/>
          </a:xfrm>
          <a:prstGeom prst="rect">
            <a:avLst/>
          </a:prstGeom>
          <a:noFill/>
          <a:ln w="9525">
            <a:noFill/>
            <a:miter lim="800000"/>
            <a:headEnd/>
            <a:tailEnd/>
          </a:ln>
        </p:spPr>
      </p:pic>
      <p:sp>
        <p:nvSpPr>
          <p:cNvPr id="8" name="文字方塊 7"/>
          <p:cNvSpPr txBox="1"/>
          <p:nvPr/>
        </p:nvSpPr>
        <p:spPr>
          <a:xfrm>
            <a:off x="611560" y="1628800"/>
            <a:ext cx="6170279" cy="400110"/>
          </a:xfrm>
          <a:prstGeom prst="rect">
            <a:avLst/>
          </a:prstGeom>
          <a:noFill/>
        </p:spPr>
        <p:txBody>
          <a:bodyPr wrap="none" rtlCol="0">
            <a:spAutoFit/>
          </a:bodyPr>
          <a:lstStyle/>
          <a:p>
            <a:r>
              <a:rPr lang="zh-TW" altLang="en-US" sz="2000" dirty="0" smtClean="0"/>
              <a:t>影響製程能力的參數</a:t>
            </a:r>
            <a:r>
              <a:rPr lang="en-US" altLang="zh-TW" sz="2000" dirty="0" smtClean="0"/>
              <a:t>:</a:t>
            </a:r>
            <a:r>
              <a:rPr lang="zh-TW" altLang="en-US" sz="2000" dirty="0" smtClean="0"/>
              <a:t> 製程平均值</a:t>
            </a:r>
            <a:r>
              <a:rPr lang="en-US" altLang="zh-TW" sz="2000" dirty="0" smtClean="0"/>
              <a:t>, </a:t>
            </a:r>
            <a:r>
              <a:rPr lang="zh-TW" altLang="en-US" sz="2000" dirty="0" smtClean="0"/>
              <a:t>製程變異數與偏態</a:t>
            </a:r>
            <a:endParaRPr lang="zh-TW"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rPr>
              <a:t>評估預防保養的時機</a:t>
            </a:r>
            <a:endParaRPr lang="zh-TW" altLang="en-US" dirty="0"/>
          </a:p>
        </p:txBody>
      </p:sp>
      <p:sp>
        <p:nvSpPr>
          <p:cNvPr id="4" name="日期版面配置區 3"/>
          <p:cNvSpPr>
            <a:spLocks noGrp="1"/>
          </p:cNvSpPr>
          <p:nvPr>
            <p:ph type="dt" sz="half" idx="10"/>
          </p:nvPr>
        </p:nvSpPr>
        <p:spPr/>
        <p:txBody>
          <a:bodyPr/>
          <a:lstStyle/>
          <a:p>
            <a:fld id="{AD116C89-BBAF-4CA9-AB33-89AB4EA0EEEB}"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14</a:t>
            </a:fld>
            <a:endParaRPr lang="zh-TW" alt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2056897"/>
            <a:ext cx="7239000" cy="395229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管制圖的實施步驟</a:t>
            </a:r>
            <a:endParaRPr lang="zh-TW" altLang="en-US" dirty="0"/>
          </a:p>
        </p:txBody>
      </p:sp>
      <p:sp>
        <p:nvSpPr>
          <p:cNvPr id="3" name="內容版面配置區 2"/>
          <p:cNvSpPr>
            <a:spLocks noGrp="1"/>
          </p:cNvSpPr>
          <p:nvPr>
            <p:ph idx="1"/>
          </p:nvPr>
        </p:nvSpPr>
        <p:spPr/>
        <p:txBody>
          <a:bodyPr/>
          <a:lstStyle/>
          <a:p>
            <a:r>
              <a:rPr lang="en-US" altLang="zh-TW" b="1" dirty="0" smtClean="0">
                <a:solidFill>
                  <a:srgbClr val="7030A0"/>
                </a:solidFill>
              </a:rPr>
              <a:t>Phase I </a:t>
            </a:r>
            <a:r>
              <a:rPr lang="zh-TW" altLang="en-US" b="1" dirty="0" smtClean="0">
                <a:solidFill>
                  <a:srgbClr val="7030A0"/>
                </a:solidFill>
              </a:rPr>
              <a:t>解析用管制圖</a:t>
            </a:r>
            <a:r>
              <a:rPr lang="en-US" altLang="zh-TW" b="1" dirty="0" smtClean="0">
                <a:solidFill>
                  <a:srgbClr val="7030A0"/>
                </a:solidFill>
              </a:rPr>
              <a:t>:</a:t>
            </a:r>
            <a:r>
              <a:rPr lang="zh-TW" altLang="en-US" dirty="0" smtClean="0"/>
              <a:t>管制圖的 </a:t>
            </a:r>
            <a:r>
              <a:rPr lang="en-US" altLang="zh-TW" dirty="0" smtClean="0"/>
              <a:t>Phase I </a:t>
            </a:r>
            <a:r>
              <a:rPr lang="zh-TW" altLang="en-US" dirty="0" smtClean="0"/>
              <a:t>建構解析用管制圖</a:t>
            </a:r>
            <a:r>
              <a:rPr lang="en-US" altLang="zh-TW" dirty="0" smtClean="0"/>
              <a:t>, </a:t>
            </a:r>
            <a:r>
              <a:rPr lang="zh-TW" altLang="en-US" dirty="0" smtClean="0"/>
              <a:t>用來了解現在的製程狀況</a:t>
            </a:r>
            <a:r>
              <a:rPr lang="en-US" altLang="zh-TW" dirty="0" smtClean="0"/>
              <a:t>, </a:t>
            </a:r>
            <a:r>
              <a:rPr lang="zh-TW" altLang="en-US" dirty="0" smtClean="0"/>
              <a:t>並且評估製程能力。</a:t>
            </a:r>
            <a:endParaRPr lang="en-US" altLang="zh-TW" dirty="0" smtClean="0"/>
          </a:p>
          <a:p>
            <a:r>
              <a:rPr lang="en-US" altLang="zh-TW" b="1" dirty="0" smtClean="0">
                <a:solidFill>
                  <a:srgbClr val="7030A0"/>
                </a:solidFill>
              </a:rPr>
              <a:t>Phase II </a:t>
            </a:r>
            <a:r>
              <a:rPr lang="zh-TW" altLang="en-US" b="1" dirty="0" smtClean="0">
                <a:solidFill>
                  <a:srgbClr val="7030A0"/>
                </a:solidFill>
              </a:rPr>
              <a:t>管制用管制圖</a:t>
            </a:r>
            <a:r>
              <a:rPr lang="en-US" altLang="zh-TW" b="1" dirty="0" smtClean="0">
                <a:solidFill>
                  <a:srgbClr val="7030A0"/>
                </a:solidFill>
              </a:rPr>
              <a:t>:</a:t>
            </a:r>
            <a:r>
              <a:rPr lang="zh-TW" altLang="en-US" dirty="0" smtClean="0"/>
              <a:t>假設 </a:t>
            </a:r>
            <a:r>
              <a:rPr lang="en-US" altLang="zh-TW" dirty="0" smtClean="0"/>
              <a:t>Phase I </a:t>
            </a:r>
            <a:r>
              <a:rPr lang="zh-TW" altLang="en-US" dirty="0" smtClean="0"/>
              <a:t>的製程能力指標符合顧客的期望</a:t>
            </a:r>
            <a:r>
              <a:rPr lang="en-US" altLang="zh-TW" dirty="0" smtClean="0"/>
              <a:t>, </a:t>
            </a:r>
            <a:r>
              <a:rPr lang="zh-TW" altLang="en-US" dirty="0" smtClean="0"/>
              <a:t>生產線可以進入量產</a:t>
            </a:r>
            <a:r>
              <a:rPr lang="en-US" altLang="zh-TW" dirty="0" smtClean="0"/>
              <a:t>, </a:t>
            </a:r>
            <a:r>
              <a:rPr lang="zh-TW" altLang="en-US" dirty="0" smtClean="0"/>
              <a:t>此一階段管制圖用於監控製程是否維持管制狀態</a:t>
            </a:r>
            <a:r>
              <a:rPr lang="en-US" altLang="zh-TW" dirty="0" smtClean="0"/>
              <a:t>,</a:t>
            </a:r>
            <a:r>
              <a:rPr lang="zh-TW" altLang="en-US" dirty="0" smtClean="0"/>
              <a:t> 發現是否有偶發事件造成品質異常。</a:t>
            </a:r>
            <a:endParaRPr lang="zh-TW" altLang="en-US" dirty="0"/>
          </a:p>
        </p:txBody>
      </p:sp>
      <p:sp>
        <p:nvSpPr>
          <p:cNvPr id="4" name="日期版面配置區 3"/>
          <p:cNvSpPr>
            <a:spLocks noGrp="1"/>
          </p:cNvSpPr>
          <p:nvPr>
            <p:ph type="dt" sz="half" idx="10"/>
          </p:nvPr>
        </p:nvSpPr>
        <p:spPr/>
        <p:txBody>
          <a:bodyPr/>
          <a:lstStyle/>
          <a:p>
            <a:fld id="{6A09CA11-5553-430E-AABA-6C85232DCCC6}"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15</a:t>
            </a:fld>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Phase I </a:t>
            </a:r>
            <a:r>
              <a:rPr lang="zh-TW" altLang="en-US" dirty="0" smtClean="0"/>
              <a:t>解析用管制圖</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選定產品的品質特性。</a:t>
            </a:r>
            <a:endParaRPr lang="en-US" altLang="zh-TW" dirty="0" smtClean="0"/>
          </a:p>
          <a:p>
            <a:pPr lvl="1"/>
            <a:r>
              <a:rPr lang="zh-TW" altLang="en-US" dirty="0" smtClean="0"/>
              <a:t>產品品質特性包含硬度</a:t>
            </a:r>
            <a:r>
              <a:rPr lang="en-US" altLang="zh-TW" dirty="0" smtClean="0"/>
              <a:t>, </a:t>
            </a:r>
            <a:r>
              <a:rPr lang="zh-TW" altLang="en-US" dirty="0" smtClean="0"/>
              <a:t>厚度</a:t>
            </a:r>
            <a:r>
              <a:rPr lang="en-US" altLang="zh-TW" dirty="0" smtClean="0"/>
              <a:t>, </a:t>
            </a:r>
            <a:r>
              <a:rPr lang="zh-TW" altLang="en-US" dirty="0" smtClean="0"/>
              <a:t>重量</a:t>
            </a:r>
            <a:r>
              <a:rPr lang="en-US" altLang="zh-TW" dirty="0" smtClean="0"/>
              <a:t>, </a:t>
            </a:r>
            <a:r>
              <a:rPr lang="zh-TW" altLang="en-US" dirty="0" smtClean="0"/>
              <a:t>合金比例等等。例如，裝填罐裝飲料的製程，我們可以測量飲料的重量，容量或是飲料裝填後的高度等等。</a:t>
            </a:r>
            <a:endParaRPr lang="en-US" altLang="zh-TW" dirty="0" smtClean="0"/>
          </a:p>
          <a:p>
            <a:pPr lvl="1"/>
            <a:r>
              <a:rPr lang="zh-TW" altLang="en-US" dirty="0" smtClean="0"/>
              <a:t>選定何種品質特性變數必須考慮測量系統是否提供可靠的量測結果</a:t>
            </a:r>
            <a:r>
              <a:rPr lang="en-US" altLang="zh-TW" dirty="0" smtClean="0"/>
              <a:t>, </a:t>
            </a:r>
            <a:r>
              <a:rPr lang="zh-TW" altLang="en-US" dirty="0" smtClean="0"/>
              <a:t>也必須考慮所需的測量時間等問題。</a:t>
            </a:r>
            <a:endParaRPr lang="en-US" altLang="zh-TW" dirty="0" smtClean="0"/>
          </a:p>
          <a:p>
            <a:r>
              <a:rPr lang="zh-TW" altLang="en-US" dirty="0" smtClean="0"/>
              <a:t>蒐集製程相關資訊。</a:t>
            </a:r>
            <a:endParaRPr lang="en-US" altLang="zh-TW" dirty="0" smtClean="0"/>
          </a:p>
          <a:p>
            <a:pPr lvl="1"/>
            <a:r>
              <a:rPr lang="zh-TW" altLang="en-US" dirty="0" smtClean="0"/>
              <a:t>每張管制圖宜填寫時間、製程名稱、品質特性、量測方法、量測單位、規格、製造號碼、機器號碼、作業人員、抽樣方法等基本事項。</a:t>
            </a:r>
            <a:endParaRPr lang="en-US" altLang="zh-TW" dirty="0" smtClean="0"/>
          </a:p>
          <a:p>
            <a:pPr lvl="1"/>
            <a:r>
              <a:rPr lang="zh-TW" altLang="en-US" dirty="0" smtClean="0"/>
              <a:t>利用這些資訊，並輔助使用電腦軟題，</a:t>
            </a:r>
            <a:r>
              <a:rPr lang="zh-TW" altLang="en-US" b="1" dirty="0" smtClean="0">
                <a:solidFill>
                  <a:srgbClr val="7030A0"/>
                </a:solidFill>
              </a:rPr>
              <a:t>有助於即時分析造成製程變異的原因，減少停機檢查的時程</a:t>
            </a:r>
            <a:r>
              <a:rPr lang="zh-TW" altLang="en-US" dirty="0" smtClean="0"/>
              <a:t>。</a:t>
            </a:r>
            <a:endParaRPr lang="zh-TW" altLang="en-US" dirty="0"/>
          </a:p>
        </p:txBody>
      </p:sp>
      <p:sp>
        <p:nvSpPr>
          <p:cNvPr id="4" name="日期版面配置區 3"/>
          <p:cNvSpPr>
            <a:spLocks noGrp="1"/>
          </p:cNvSpPr>
          <p:nvPr>
            <p:ph type="dt" sz="half" idx="10"/>
          </p:nvPr>
        </p:nvSpPr>
        <p:spPr/>
        <p:txBody>
          <a:bodyPr/>
          <a:lstStyle/>
          <a:p>
            <a:fld id="{7B990A95-6118-47BB-88FC-FB07F1FB6D88}"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16</a:t>
            </a:fld>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Phase I </a:t>
            </a:r>
            <a:r>
              <a:rPr lang="zh-TW" altLang="en-US" dirty="0" smtClean="0"/>
              <a:t>解析用管制圖</a:t>
            </a:r>
            <a:endParaRPr lang="zh-TW" altLang="en-US" dirty="0"/>
          </a:p>
        </p:txBody>
      </p:sp>
      <p:sp>
        <p:nvSpPr>
          <p:cNvPr id="3" name="內容版面配置區 2"/>
          <p:cNvSpPr>
            <a:spLocks noGrp="1"/>
          </p:cNvSpPr>
          <p:nvPr>
            <p:ph idx="1"/>
          </p:nvPr>
        </p:nvSpPr>
        <p:spPr/>
        <p:txBody>
          <a:bodyPr/>
          <a:lstStyle/>
          <a:p>
            <a:r>
              <a:rPr lang="zh-TW" altLang="en-US" b="1" dirty="0" smtClean="0"/>
              <a:t>擇適當管制圖類型。</a:t>
            </a:r>
            <a:endParaRPr lang="en-US" altLang="zh-TW" b="1" dirty="0" smtClean="0"/>
          </a:p>
          <a:p>
            <a:pPr lvl="1"/>
            <a:r>
              <a:rPr lang="zh-TW" altLang="en-US" dirty="0" smtClean="0">
                <a:solidFill>
                  <a:schemeClr val="tx1"/>
                </a:solidFill>
              </a:rPr>
              <a:t>根據品質變數的測量與記錄方式</a:t>
            </a:r>
            <a:r>
              <a:rPr lang="en-US" altLang="zh-TW" dirty="0" smtClean="0">
                <a:solidFill>
                  <a:schemeClr val="tx1"/>
                </a:solidFill>
              </a:rPr>
              <a:t>,</a:t>
            </a:r>
            <a:r>
              <a:rPr lang="zh-TW" altLang="en-US" dirty="0" smtClean="0">
                <a:solidFill>
                  <a:schemeClr val="tx1"/>
                </a:solidFill>
              </a:rPr>
              <a:t> 管制圖分成</a:t>
            </a:r>
            <a:r>
              <a:rPr lang="zh-TW" altLang="en-US" b="1" dirty="0" smtClean="0">
                <a:solidFill>
                  <a:schemeClr val="tx1"/>
                </a:solidFill>
              </a:rPr>
              <a:t>計量型</a:t>
            </a:r>
            <a:r>
              <a:rPr lang="zh-TW" altLang="en-US" dirty="0" smtClean="0">
                <a:solidFill>
                  <a:schemeClr val="tx1"/>
                </a:solidFill>
              </a:rPr>
              <a:t>與</a:t>
            </a:r>
            <a:r>
              <a:rPr lang="zh-TW" altLang="en-US" b="1" dirty="0" smtClean="0">
                <a:solidFill>
                  <a:schemeClr val="tx1"/>
                </a:solidFill>
              </a:rPr>
              <a:t>計數型管制圖</a:t>
            </a:r>
            <a:r>
              <a:rPr lang="zh-TW" altLang="en-US" dirty="0" smtClean="0">
                <a:solidFill>
                  <a:schemeClr val="tx1"/>
                </a:solidFill>
              </a:rPr>
              <a:t>。</a:t>
            </a:r>
            <a:endParaRPr lang="en-US" altLang="zh-TW" dirty="0" smtClean="0">
              <a:solidFill>
                <a:schemeClr val="tx1"/>
              </a:solidFill>
            </a:endParaRPr>
          </a:p>
          <a:p>
            <a:pPr lvl="1"/>
            <a:r>
              <a:rPr lang="zh-TW" altLang="en-US" dirty="0" smtClean="0">
                <a:solidFill>
                  <a:schemeClr val="tx1"/>
                </a:solidFill>
              </a:rPr>
              <a:t>若是記錄變數擁有多寡大小</a:t>
            </a:r>
            <a:r>
              <a:rPr lang="en-US" altLang="zh-TW" dirty="0" smtClean="0">
                <a:solidFill>
                  <a:schemeClr val="tx1"/>
                </a:solidFill>
              </a:rPr>
              <a:t>, </a:t>
            </a:r>
            <a:r>
              <a:rPr lang="zh-TW" altLang="en-US" dirty="0" smtClean="0">
                <a:solidFill>
                  <a:schemeClr val="tx1"/>
                </a:solidFill>
              </a:rPr>
              <a:t>此種稱為計量型</a:t>
            </a:r>
            <a:r>
              <a:rPr lang="en-US" altLang="zh-TW" dirty="0" smtClean="0">
                <a:solidFill>
                  <a:schemeClr val="tx1"/>
                </a:solidFill>
              </a:rPr>
              <a:t>, </a:t>
            </a:r>
            <a:r>
              <a:rPr lang="zh-TW" altLang="en-US" dirty="0" smtClean="0">
                <a:solidFill>
                  <a:schemeClr val="tx1"/>
                </a:solidFill>
              </a:rPr>
              <a:t>例如重量</a:t>
            </a:r>
            <a:r>
              <a:rPr lang="en-US" altLang="zh-TW" dirty="0" smtClean="0">
                <a:solidFill>
                  <a:schemeClr val="tx1"/>
                </a:solidFill>
              </a:rPr>
              <a:t>, </a:t>
            </a:r>
            <a:r>
              <a:rPr lang="zh-TW" altLang="en-US" dirty="0" smtClean="0">
                <a:solidFill>
                  <a:schemeClr val="tx1"/>
                </a:solidFill>
              </a:rPr>
              <a:t>長度等變數</a:t>
            </a:r>
            <a:r>
              <a:rPr lang="en-US" altLang="zh-TW" dirty="0" smtClean="0">
                <a:solidFill>
                  <a:schemeClr val="tx1"/>
                </a:solidFill>
              </a:rPr>
              <a:t>;</a:t>
            </a:r>
          </a:p>
          <a:p>
            <a:pPr lvl="1"/>
            <a:r>
              <a:rPr lang="zh-TW" altLang="en-US" dirty="0" smtClean="0">
                <a:solidFill>
                  <a:schemeClr val="tx1"/>
                </a:solidFill>
              </a:rPr>
              <a:t>若是記錄某種屬性特質出現的數量</a:t>
            </a:r>
            <a:r>
              <a:rPr lang="en-US" altLang="zh-TW" dirty="0" smtClean="0">
                <a:solidFill>
                  <a:schemeClr val="tx1"/>
                </a:solidFill>
              </a:rPr>
              <a:t>, </a:t>
            </a:r>
            <a:r>
              <a:rPr lang="zh-TW" altLang="en-US" dirty="0" smtClean="0">
                <a:solidFill>
                  <a:schemeClr val="tx1"/>
                </a:solidFill>
              </a:rPr>
              <a:t>次數</a:t>
            </a:r>
            <a:r>
              <a:rPr lang="en-US" altLang="zh-TW" dirty="0" smtClean="0">
                <a:solidFill>
                  <a:schemeClr val="tx1"/>
                </a:solidFill>
              </a:rPr>
              <a:t>, </a:t>
            </a:r>
            <a:r>
              <a:rPr lang="zh-TW" altLang="en-US" dirty="0" smtClean="0">
                <a:solidFill>
                  <a:schemeClr val="tx1"/>
                </a:solidFill>
              </a:rPr>
              <a:t>此種稱為計數型</a:t>
            </a:r>
            <a:r>
              <a:rPr lang="en-US" altLang="zh-TW" dirty="0" smtClean="0">
                <a:solidFill>
                  <a:schemeClr val="tx1"/>
                </a:solidFill>
              </a:rPr>
              <a:t>, </a:t>
            </a:r>
            <a:r>
              <a:rPr lang="zh-TW" altLang="en-US" dirty="0" smtClean="0">
                <a:solidFill>
                  <a:schemeClr val="tx1"/>
                </a:solidFill>
              </a:rPr>
              <a:t>例如有種缺失出現的次數</a:t>
            </a:r>
            <a:r>
              <a:rPr lang="en-US" altLang="zh-TW" dirty="0" smtClean="0">
                <a:solidFill>
                  <a:schemeClr val="tx1"/>
                </a:solidFill>
              </a:rPr>
              <a:t>, </a:t>
            </a:r>
            <a:r>
              <a:rPr lang="zh-TW" altLang="en-US" dirty="0" smtClean="0">
                <a:solidFill>
                  <a:schemeClr val="tx1"/>
                </a:solidFill>
              </a:rPr>
              <a:t>發現不良品的次數等等。</a:t>
            </a:r>
          </a:p>
        </p:txBody>
      </p:sp>
      <p:sp>
        <p:nvSpPr>
          <p:cNvPr id="4" name="日期版面配置區 3"/>
          <p:cNvSpPr>
            <a:spLocks noGrp="1"/>
          </p:cNvSpPr>
          <p:nvPr>
            <p:ph type="dt" sz="half" idx="10"/>
          </p:nvPr>
        </p:nvSpPr>
        <p:spPr/>
        <p:txBody>
          <a:bodyPr/>
          <a:lstStyle/>
          <a:p>
            <a:fld id="{2886173F-9878-4B19-8BC5-28126A9C2141}"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17</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2483768" y="4293096"/>
            <a:ext cx="4201000"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Phase I </a:t>
            </a:r>
            <a:r>
              <a:rPr lang="zh-TW" altLang="en-US" dirty="0" smtClean="0"/>
              <a:t>解析用管制圖</a:t>
            </a:r>
            <a:endParaRPr lang="zh-TW" altLang="en-US" dirty="0"/>
          </a:p>
        </p:txBody>
      </p:sp>
      <p:sp>
        <p:nvSpPr>
          <p:cNvPr id="3" name="內容版面配置區 2"/>
          <p:cNvSpPr>
            <a:spLocks noGrp="1"/>
          </p:cNvSpPr>
          <p:nvPr>
            <p:ph idx="1"/>
          </p:nvPr>
        </p:nvSpPr>
        <p:spPr/>
        <p:txBody>
          <a:bodyPr/>
          <a:lstStyle/>
          <a:p>
            <a:r>
              <a:rPr lang="zh-TW" altLang="en-US" dirty="0" smtClean="0"/>
              <a:t>決定抽樣頻率 </a:t>
            </a:r>
            <a:r>
              <a:rPr lang="en-US" altLang="zh-TW" dirty="0" smtClean="0"/>
              <a:t>(h), </a:t>
            </a:r>
            <a:r>
              <a:rPr lang="zh-TW" altLang="en-US" dirty="0" smtClean="0"/>
              <a:t>選擇樣本大小 </a:t>
            </a:r>
            <a:r>
              <a:rPr lang="en-US" altLang="zh-TW" dirty="0" smtClean="0"/>
              <a:t>(n) </a:t>
            </a:r>
            <a:r>
              <a:rPr lang="zh-TW" altLang="en-US" dirty="0" smtClean="0"/>
              <a:t>及樣組 </a:t>
            </a:r>
            <a:r>
              <a:rPr lang="en-US" altLang="zh-TW" dirty="0" smtClean="0"/>
              <a:t>(k)</a:t>
            </a:r>
          </a:p>
          <a:p>
            <a:pPr lvl="1"/>
            <a:r>
              <a:rPr lang="zh-TW" altLang="en-US" dirty="0" smtClean="0">
                <a:solidFill>
                  <a:schemeClr val="tx1"/>
                </a:solidFill>
              </a:rPr>
              <a:t>管制圖的統計理論假設在一個樣點內的資料分配是相同的</a:t>
            </a:r>
            <a:r>
              <a:rPr lang="en-US" altLang="zh-TW" dirty="0" smtClean="0">
                <a:solidFill>
                  <a:schemeClr val="tx1"/>
                </a:solidFill>
              </a:rPr>
              <a:t>,</a:t>
            </a:r>
            <a:r>
              <a:rPr lang="zh-TW" altLang="en-US" dirty="0" smtClean="0">
                <a:solidFill>
                  <a:schemeClr val="tx1"/>
                </a:solidFill>
              </a:rPr>
              <a:t>一組樣本內樣本觀察值都</a:t>
            </a:r>
            <a:r>
              <a:rPr lang="zh-TW" altLang="en-US" b="1" dirty="0" smtClean="0">
                <a:solidFill>
                  <a:schemeClr val="tx1"/>
                </a:solidFill>
              </a:rPr>
              <a:t>來自同一個分配</a:t>
            </a:r>
            <a:r>
              <a:rPr lang="en-US" altLang="zh-TW" dirty="0" smtClean="0">
                <a:solidFill>
                  <a:schemeClr val="tx1"/>
                </a:solidFill>
              </a:rPr>
              <a:t>, </a:t>
            </a:r>
            <a:r>
              <a:rPr lang="zh-TW" altLang="en-US" dirty="0" smtClean="0">
                <a:solidFill>
                  <a:schemeClr val="tx1"/>
                </a:solidFill>
              </a:rPr>
              <a:t>換句話說</a:t>
            </a:r>
            <a:r>
              <a:rPr lang="en-US" altLang="zh-TW" dirty="0" smtClean="0">
                <a:solidFill>
                  <a:schemeClr val="tx1"/>
                </a:solidFill>
              </a:rPr>
              <a:t>, </a:t>
            </a:r>
            <a:r>
              <a:rPr lang="zh-TW" altLang="en-US" dirty="0" smtClean="0">
                <a:solidFill>
                  <a:schemeClr val="tx1"/>
                </a:solidFill>
              </a:rPr>
              <a:t>在這個</a:t>
            </a:r>
            <a:r>
              <a:rPr lang="zh-TW" altLang="en-US" b="1" dirty="0" smtClean="0">
                <a:solidFill>
                  <a:schemeClr val="tx1"/>
                </a:solidFill>
              </a:rPr>
              <a:t>抽樣時間內</a:t>
            </a:r>
            <a:r>
              <a:rPr lang="en-US" altLang="zh-TW" b="1" dirty="0" smtClean="0">
                <a:solidFill>
                  <a:schemeClr val="tx1"/>
                </a:solidFill>
              </a:rPr>
              <a:t>, </a:t>
            </a:r>
            <a:r>
              <a:rPr lang="zh-TW" altLang="en-US" b="1" dirty="0" smtClean="0">
                <a:solidFill>
                  <a:schemeClr val="tx1"/>
                </a:solidFill>
              </a:rPr>
              <a:t>製造系統並沒有發生任何變化導致分配改變</a:t>
            </a:r>
            <a:r>
              <a:rPr lang="zh-TW" altLang="en-US" dirty="0" smtClean="0">
                <a:solidFill>
                  <a:schemeClr val="tx1"/>
                </a:solidFill>
              </a:rPr>
              <a:t>。</a:t>
            </a:r>
            <a:endParaRPr lang="en-US" altLang="zh-TW" dirty="0" smtClean="0">
              <a:solidFill>
                <a:schemeClr val="tx1"/>
              </a:solidFill>
            </a:endParaRPr>
          </a:p>
          <a:p>
            <a:pPr lvl="1"/>
            <a:r>
              <a:rPr lang="zh-TW" altLang="en-US" dirty="0" smtClean="0">
                <a:solidFill>
                  <a:schemeClr val="tx1"/>
                </a:solidFill>
              </a:rPr>
              <a:t>實務上</a:t>
            </a:r>
            <a:r>
              <a:rPr lang="en-US" altLang="zh-TW" dirty="0" smtClean="0">
                <a:solidFill>
                  <a:schemeClr val="tx1"/>
                </a:solidFill>
              </a:rPr>
              <a:t>, </a:t>
            </a:r>
            <a:r>
              <a:rPr lang="zh-TW" altLang="en-US" dirty="0" smtClean="0">
                <a:solidFill>
                  <a:schemeClr val="tx1"/>
                </a:solidFill>
              </a:rPr>
              <a:t>為了確保這個條件符合</a:t>
            </a:r>
            <a:r>
              <a:rPr lang="en-US" altLang="zh-TW" dirty="0" smtClean="0">
                <a:solidFill>
                  <a:schemeClr val="tx1"/>
                </a:solidFill>
              </a:rPr>
              <a:t>, </a:t>
            </a:r>
            <a:r>
              <a:rPr lang="zh-TW" altLang="en-US" dirty="0" smtClean="0">
                <a:solidFill>
                  <a:schemeClr val="tx1"/>
                </a:solidFill>
              </a:rPr>
              <a:t>通常要求在一個短暫時間內得到一組樣本</a:t>
            </a:r>
            <a:r>
              <a:rPr lang="en-US" altLang="zh-TW" dirty="0" smtClean="0">
                <a:solidFill>
                  <a:schemeClr val="tx1"/>
                </a:solidFill>
              </a:rPr>
              <a:t>, </a:t>
            </a:r>
            <a:r>
              <a:rPr lang="zh-TW" altLang="en-US" dirty="0" smtClean="0">
                <a:solidFill>
                  <a:schemeClr val="tx1"/>
                </a:solidFill>
              </a:rPr>
              <a:t>因為抽樣的</a:t>
            </a:r>
            <a:r>
              <a:rPr lang="zh-TW" altLang="en-US" b="1" dirty="0" smtClean="0">
                <a:solidFill>
                  <a:schemeClr val="tx1"/>
                </a:solidFill>
              </a:rPr>
              <a:t>時間很短</a:t>
            </a:r>
            <a:r>
              <a:rPr lang="zh-TW" altLang="en-US" dirty="0" smtClean="0">
                <a:solidFill>
                  <a:schemeClr val="tx1"/>
                </a:solidFill>
              </a:rPr>
              <a:t>所以分配應該沒有變化。</a:t>
            </a:r>
            <a:endParaRPr lang="zh-TW" altLang="en-US" dirty="0">
              <a:solidFill>
                <a:schemeClr val="tx1"/>
              </a:solidFill>
            </a:endParaRPr>
          </a:p>
        </p:txBody>
      </p:sp>
      <p:sp>
        <p:nvSpPr>
          <p:cNvPr id="4" name="日期版面配置區 3"/>
          <p:cNvSpPr>
            <a:spLocks noGrp="1"/>
          </p:cNvSpPr>
          <p:nvPr>
            <p:ph type="dt" sz="half" idx="10"/>
          </p:nvPr>
        </p:nvSpPr>
        <p:spPr/>
        <p:txBody>
          <a:bodyPr/>
          <a:lstStyle/>
          <a:p>
            <a:fld id="{83C60F12-CAD2-4E72-9461-09B945F10B31}"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18</a:t>
            </a:fld>
            <a:endParaRPr lang="zh-TW" altLang="en-US"/>
          </a:p>
        </p:txBody>
      </p:sp>
      <p:pic>
        <p:nvPicPr>
          <p:cNvPr id="5123" name="Picture 3"/>
          <p:cNvPicPr>
            <a:picLocks noChangeAspect="1" noChangeArrowheads="1"/>
          </p:cNvPicPr>
          <p:nvPr/>
        </p:nvPicPr>
        <p:blipFill>
          <a:blip r:embed="rId2" cstate="print"/>
          <a:srcRect/>
          <a:stretch>
            <a:fillRect/>
          </a:stretch>
        </p:blipFill>
        <p:spPr bwMode="auto">
          <a:xfrm>
            <a:off x="1115616" y="4797152"/>
            <a:ext cx="6840760" cy="12355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合理的子群 </a:t>
            </a:r>
            <a:r>
              <a:rPr lang="en-US" altLang="zh-TW" dirty="0" smtClean="0"/>
              <a:t>(</a:t>
            </a:r>
            <a:r>
              <a:rPr lang="en-US" altLang="zh-TW" cap="none" dirty="0" smtClean="0"/>
              <a:t>rational subgroups</a:t>
            </a:r>
            <a:r>
              <a:rPr lang="en-US" altLang="zh-TW" dirty="0" smtClean="0"/>
              <a:t>)</a:t>
            </a:r>
            <a:endParaRPr lang="zh-TW" altLang="en-US" dirty="0"/>
          </a:p>
        </p:txBody>
      </p:sp>
      <p:sp>
        <p:nvSpPr>
          <p:cNvPr id="3" name="內容版面配置區 2"/>
          <p:cNvSpPr>
            <a:spLocks noGrp="1"/>
          </p:cNvSpPr>
          <p:nvPr>
            <p:ph idx="1"/>
          </p:nvPr>
        </p:nvSpPr>
        <p:spPr/>
        <p:txBody>
          <a:bodyPr/>
          <a:lstStyle/>
          <a:p>
            <a:r>
              <a:rPr lang="en-US" altLang="zh-TW" dirty="0" smtClean="0"/>
              <a:t>Nelson (1988) “a sample in which all of the items are produced under conditions in which </a:t>
            </a:r>
            <a:r>
              <a:rPr lang="en-US" altLang="zh-TW" b="1" dirty="0" smtClean="0">
                <a:solidFill>
                  <a:srgbClr val="FF0000"/>
                </a:solidFill>
              </a:rPr>
              <a:t>only random effects </a:t>
            </a:r>
            <a:r>
              <a:rPr lang="en-US" altLang="zh-TW" dirty="0" smtClean="0"/>
              <a:t>are responsible for the observed variation” presented in JQT</a:t>
            </a:r>
          </a:p>
          <a:p>
            <a:r>
              <a:rPr lang="en-US" altLang="zh-TW" dirty="0" smtClean="0"/>
              <a:t>Random effects? Fix effects?</a:t>
            </a:r>
            <a:endParaRPr lang="zh-TW" altLang="en-US" dirty="0"/>
          </a:p>
        </p:txBody>
      </p:sp>
      <p:sp>
        <p:nvSpPr>
          <p:cNvPr id="4" name="日期版面配置區 3"/>
          <p:cNvSpPr>
            <a:spLocks noGrp="1"/>
          </p:cNvSpPr>
          <p:nvPr>
            <p:ph type="dt" sz="half" idx="10"/>
          </p:nvPr>
        </p:nvSpPr>
        <p:spPr/>
        <p:txBody>
          <a:bodyPr/>
          <a:lstStyle/>
          <a:p>
            <a:fld id="{012CC625-25EA-49CF-A164-8D34489BEC52}"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19</a:t>
            </a:fld>
            <a:endParaRPr lang="zh-TW" altLang="en-US"/>
          </a:p>
        </p:txBody>
      </p:sp>
      <p:pic>
        <p:nvPicPr>
          <p:cNvPr id="5123" name="Picture 3"/>
          <p:cNvPicPr>
            <a:picLocks noChangeAspect="1" noChangeArrowheads="1"/>
          </p:cNvPicPr>
          <p:nvPr/>
        </p:nvPicPr>
        <p:blipFill>
          <a:blip r:embed="rId2" cstate="print"/>
          <a:srcRect/>
          <a:stretch>
            <a:fillRect/>
          </a:stretch>
        </p:blipFill>
        <p:spPr bwMode="auto">
          <a:xfrm>
            <a:off x="0" y="4005064"/>
            <a:ext cx="8568952" cy="2447276"/>
          </a:xfrm>
          <a:prstGeom prst="rect">
            <a:avLst/>
          </a:prstGeom>
          <a:noFill/>
          <a:ln w="9525">
            <a:noFill/>
            <a:miter lim="800000"/>
            <a:headEnd/>
            <a:tailEnd/>
          </a:ln>
        </p:spPr>
      </p:pic>
      <p:sp>
        <p:nvSpPr>
          <p:cNvPr id="9" name="橢圓 8"/>
          <p:cNvSpPr/>
          <p:nvPr/>
        </p:nvSpPr>
        <p:spPr>
          <a:xfrm rot="21430289">
            <a:off x="4741526" y="4482598"/>
            <a:ext cx="1870221"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管制圖簡介</a:t>
            </a:r>
            <a:endParaRPr lang="zh-TW" altLang="en-US" dirty="0"/>
          </a:p>
        </p:txBody>
      </p:sp>
      <p:sp>
        <p:nvSpPr>
          <p:cNvPr id="3" name="內容版面配置區 2"/>
          <p:cNvSpPr>
            <a:spLocks noGrp="1"/>
          </p:cNvSpPr>
          <p:nvPr>
            <p:ph idx="1"/>
          </p:nvPr>
        </p:nvSpPr>
        <p:spPr/>
        <p:txBody>
          <a:bodyPr/>
          <a:lstStyle/>
          <a:p>
            <a:r>
              <a:rPr lang="zh-TW" altLang="en-US" dirty="0" smtClean="0"/>
              <a:t>管制圖概論</a:t>
            </a:r>
            <a:endParaRPr lang="en-US" altLang="zh-TW" dirty="0" smtClean="0"/>
          </a:p>
          <a:p>
            <a:r>
              <a:rPr lang="zh-TW" altLang="en-US" dirty="0" smtClean="0"/>
              <a:t>管制圖的實施步驟</a:t>
            </a:r>
            <a:endParaRPr lang="en-US" altLang="zh-TW" dirty="0" smtClean="0"/>
          </a:p>
          <a:p>
            <a:r>
              <a:rPr lang="zh-TW" altLang="en-US" dirty="0" smtClean="0"/>
              <a:t>製程異常判定</a:t>
            </a:r>
            <a:endParaRPr lang="en-US" altLang="zh-TW" dirty="0" smtClean="0"/>
          </a:p>
          <a:p>
            <a:r>
              <a:rPr lang="zh-TW" altLang="en-US" dirty="0" smtClean="0"/>
              <a:t>平均連串長度</a:t>
            </a:r>
            <a:endParaRPr lang="en-US" altLang="zh-TW" dirty="0" smtClean="0"/>
          </a:p>
        </p:txBody>
      </p:sp>
      <p:sp>
        <p:nvSpPr>
          <p:cNvPr id="4" name="日期版面配置區 3"/>
          <p:cNvSpPr>
            <a:spLocks noGrp="1"/>
          </p:cNvSpPr>
          <p:nvPr>
            <p:ph type="dt" sz="half" idx="10"/>
          </p:nvPr>
        </p:nvSpPr>
        <p:spPr/>
        <p:txBody>
          <a:bodyPr/>
          <a:lstStyle/>
          <a:p>
            <a:fld id="{B41FAB8F-2411-4E05-97A0-0A2B5C8BEC4A}" type="datetime1">
              <a:rPr lang="zh-TW" altLang="en-US" smtClean="0"/>
              <a:t>2018/3/20</a:t>
            </a:fld>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pPr/>
              <a:t>2</a:t>
            </a:fld>
            <a:endParaRPr lang="zh-TW" altLang="en-US"/>
          </a:p>
        </p:txBody>
      </p:sp>
      <p:sp>
        <p:nvSpPr>
          <p:cNvPr id="6" name="頁尾版面配置區 5"/>
          <p:cNvSpPr>
            <a:spLocks noGrp="1"/>
          </p:cNvSpPr>
          <p:nvPr>
            <p:ph type="ftr" sz="quarter" idx="11"/>
          </p:nvPr>
        </p:nvSpPr>
        <p:spPr/>
        <p:txBody>
          <a:bodyPr/>
          <a:lstStyle/>
          <a:p>
            <a:r>
              <a:rPr lang="zh-TW" altLang="en-US" smtClean="0"/>
              <a:t>健行科技大學工業管理系</a:t>
            </a:r>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Phase I </a:t>
            </a:r>
            <a:r>
              <a:rPr lang="zh-TW" altLang="en-US" dirty="0" smtClean="0"/>
              <a:t>解析用管制圖</a:t>
            </a:r>
            <a:endParaRPr lang="zh-TW" altLang="en-US" dirty="0"/>
          </a:p>
        </p:txBody>
      </p:sp>
      <p:sp>
        <p:nvSpPr>
          <p:cNvPr id="3" name="內容版面配置區 2"/>
          <p:cNvSpPr>
            <a:spLocks noGrp="1"/>
          </p:cNvSpPr>
          <p:nvPr>
            <p:ph idx="1"/>
          </p:nvPr>
        </p:nvSpPr>
        <p:spPr/>
        <p:txBody>
          <a:bodyPr/>
          <a:lstStyle/>
          <a:p>
            <a:r>
              <a:rPr lang="zh-TW" altLang="en-US" dirty="0" smtClean="0"/>
              <a:t>蒐集數據。</a:t>
            </a:r>
          </a:p>
          <a:p>
            <a:pPr lvl="1"/>
            <a:r>
              <a:rPr lang="zh-TW" altLang="en-US" dirty="0" smtClean="0">
                <a:solidFill>
                  <a:schemeClr val="tx1"/>
                </a:solidFill>
              </a:rPr>
              <a:t>蒐集數據前</a:t>
            </a:r>
            <a:r>
              <a:rPr lang="en-US" altLang="zh-TW" dirty="0" smtClean="0">
                <a:solidFill>
                  <a:schemeClr val="tx1"/>
                </a:solidFill>
              </a:rPr>
              <a:t>, </a:t>
            </a:r>
            <a:r>
              <a:rPr lang="zh-TW" altLang="en-US" dirty="0" smtClean="0">
                <a:solidFill>
                  <a:schemeClr val="tx1"/>
                </a:solidFill>
              </a:rPr>
              <a:t>必須評估量具和測量系統之能力。</a:t>
            </a:r>
            <a:endParaRPr lang="en-US" altLang="zh-TW" dirty="0" smtClean="0">
              <a:solidFill>
                <a:schemeClr val="tx1"/>
              </a:solidFill>
            </a:endParaRPr>
          </a:p>
          <a:p>
            <a:pPr lvl="1"/>
            <a:endParaRPr lang="en-US" altLang="zh-TW" dirty="0" smtClean="0">
              <a:solidFill>
                <a:schemeClr val="tx1"/>
              </a:solidFill>
            </a:endParaRPr>
          </a:p>
          <a:p>
            <a:pPr lvl="1"/>
            <a:endParaRPr lang="en-US" altLang="zh-TW" dirty="0" smtClean="0">
              <a:solidFill>
                <a:schemeClr val="tx1"/>
              </a:solidFill>
            </a:endParaRPr>
          </a:p>
          <a:p>
            <a:pPr lvl="1"/>
            <a:endParaRPr lang="en-US" altLang="zh-TW" dirty="0" smtClean="0">
              <a:solidFill>
                <a:schemeClr val="tx1"/>
              </a:solidFill>
            </a:endParaRPr>
          </a:p>
          <a:p>
            <a:pPr lvl="1"/>
            <a:r>
              <a:rPr lang="zh-TW" altLang="en-US" dirty="0" smtClean="0">
                <a:solidFill>
                  <a:schemeClr val="tx1"/>
                </a:solidFill>
              </a:rPr>
              <a:t>量時的誤差所產生的成分變異</a:t>
            </a:r>
            <a:r>
              <a:rPr lang="en-US" altLang="zh-TW" dirty="0" smtClean="0">
                <a:solidFill>
                  <a:schemeClr val="tx1"/>
                </a:solidFill>
              </a:rPr>
              <a:t>, </a:t>
            </a:r>
            <a:r>
              <a:rPr lang="zh-TW" altLang="en-US" dirty="0" smtClean="0">
                <a:solidFill>
                  <a:schemeClr val="tx1"/>
                </a:solidFill>
              </a:rPr>
              <a:t>包含量具和操作人員的貢獻</a:t>
            </a:r>
            <a:endParaRPr lang="en-US" altLang="zh-TW" dirty="0" smtClean="0">
              <a:solidFill>
                <a:schemeClr val="tx1"/>
              </a:solidFill>
            </a:endParaRPr>
          </a:p>
          <a:p>
            <a:pPr lvl="1"/>
            <a:r>
              <a:rPr lang="zh-TW" altLang="en-US" dirty="0" smtClean="0">
                <a:solidFill>
                  <a:schemeClr val="tx1"/>
                </a:solidFill>
              </a:rPr>
              <a:t>蒐集數據時應要求操作人員按照標準作業流程實施</a:t>
            </a:r>
            <a:endParaRPr lang="zh-TW" altLang="en-US" dirty="0">
              <a:solidFill>
                <a:schemeClr val="tx1"/>
              </a:solidFill>
            </a:endParaRPr>
          </a:p>
        </p:txBody>
      </p:sp>
      <p:sp>
        <p:nvSpPr>
          <p:cNvPr id="4" name="日期版面配置區 3"/>
          <p:cNvSpPr>
            <a:spLocks noGrp="1"/>
          </p:cNvSpPr>
          <p:nvPr>
            <p:ph type="dt" sz="half" idx="10"/>
          </p:nvPr>
        </p:nvSpPr>
        <p:spPr/>
        <p:txBody>
          <a:bodyPr/>
          <a:lstStyle/>
          <a:p>
            <a:fld id="{55AC2FB3-3A62-4049-987E-0170F2BE741E}"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20</a:t>
            </a:fld>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1115616" y="2780928"/>
            <a:ext cx="5968528" cy="6851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Phase I </a:t>
            </a:r>
            <a:r>
              <a:rPr lang="zh-TW" altLang="en-US" dirty="0" smtClean="0"/>
              <a:t>解析用管制圖</a:t>
            </a:r>
            <a:endParaRPr lang="zh-TW" altLang="en-US" dirty="0"/>
          </a:p>
        </p:txBody>
      </p:sp>
      <p:sp>
        <p:nvSpPr>
          <p:cNvPr id="3" name="內容版面配置區 2"/>
          <p:cNvSpPr>
            <a:spLocks noGrp="1"/>
          </p:cNvSpPr>
          <p:nvPr>
            <p:ph idx="1"/>
          </p:nvPr>
        </p:nvSpPr>
        <p:spPr/>
        <p:txBody>
          <a:bodyPr>
            <a:normAutofit/>
          </a:bodyPr>
          <a:lstStyle/>
          <a:p>
            <a:r>
              <a:rPr lang="zh-TW" altLang="en-US" dirty="0" smtClean="0"/>
              <a:t>計算每樣組管制用的統計量數</a:t>
            </a:r>
            <a:endParaRPr lang="en-US" altLang="zh-TW" dirty="0" smtClean="0"/>
          </a:p>
          <a:p>
            <a:pPr lvl="1"/>
            <a:r>
              <a:rPr lang="zh-TW" altLang="en-US" dirty="0" smtClean="0"/>
              <a:t>連續型的品質特性通常計算各樣組的平均數</a:t>
            </a:r>
            <a:r>
              <a:rPr lang="en-US" altLang="zh-TW" dirty="0" smtClean="0"/>
              <a:t>, </a:t>
            </a:r>
            <a:r>
              <a:rPr lang="zh-TW" altLang="en-US" dirty="0" smtClean="0"/>
              <a:t>全距和標準差</a:t>
            </a:r>
            <a:r>
              <a:rPr lang="en-US" altLang="zh-TW" dirty="0" smtClean="0"/>
              <a:t>;</a:t>
            </a:r>
          </a:p>
          <a:p>
            <a:pPr lvl="1"/>
            <a:r>
              <a:rPr lang="zh-TW" altLang="en-US" dirty="0" smtClean="0"/>
              <a:t>離散型的品質特性則統計不良數</a:t>
            </a:r>
            <a:r>
              <a:rPr lang="en-US" altLang="zh-TW" dirty="0" smtClean="0"/>
              <a:t>, </a:t>
            </a:r>
            <a:r>
              <a:rPr lang="zh-TW" altLang="en-US" dirty="0" smtClean="0"/>
              <a:t>不良率</a:t>
            </a:r>
            <a:r>
              <a:rPr lang="en-US" altLang="zh-TW" dirty="0" smtClean="0"/>
              <a:t>, </a:t>
            </a:r>
            <a:r>
              <a:rPr lang="zh-TW" altLang="en-US" dirty="0" smtClean="0"/>
              <a:t>缺點數或單位缺點數等。</a:t>
            </a:r>
            <a:endParaRPr lang="en-US" altLang="zh-TW" dirty="0" smtClean="0"/>
          </a:p>
          <a:p>
            <a:r>
              <a:rPr lang="zh-TW" altLang="en-US" dirty="0" smtClean="0"/>
              <a:t>計算管制界線</a:t>
            </a:r>
            <a:r>
              <a:rPr lang="en-US" altLang="zh-TW" dirty="0" smtClean="0"/>
              <a:t>:</a:t>
            </a:r>
            <a:r>
              <a:rPr lang="zh-TW" altLang="en-US" dirty="0" smtClean="0"/>
              <a:t> 管制界線的基本型</a:t>
            </a:r>
            <a:endParaRPr lang="en-US" altLang="zh-TW" dirty="0" smtClean="0"/>
          </a:p>
          <a:p>
            <a:pPr>
              <a:buNone/>
            </a:pPr>
            <a:endParaRPr lang="en-US" altLang="zh-TW" dirty="0" smtClean="0"/>
          </a:p>
          <a:p>
            <a:pPr>
              <a:buNone/>
            </a:pPr>
            <a:endParaRPr lang="en-US" altLang="zh-TW" dirty="0" smtClean="0"/>
          </a:p>
          <a:p>
            <a:pPr>
              <a:buNone/>
            </a:pPr>
            <a:endParaRPr lang="en-US" altLang="zh-TW" dirty="0" smtClean="0"/>
          </a:p>
        </p:txBody>
      </p:sp>
      <p:sp>
        <p:nvSpPr>
          <p:cNvPr id="4" name="日期版面配置區 3"/>
          <p:cNvSpPr>
            <a:spLocks noGrp="1"/>
          </p:cNvSpPr>
          <p:nvPr>
            <p:ph type="dt" sz="half" idx="10"/>
          </p:nvPr>
        </p:nvSpPr>
        <p:spPr/>
        <p:txBody>
          <a:bodyPr/>
          <a:lstStyle/>
          <a:p>
            <a:fld id="{4665C9FF-88A0-4ECF-AC30-34B252506C6D}"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21</a:t>
            </a:fld>
            <a:endParaRPr lang="zh-TW" altLang="en-US"/>
          </a:p>
        </p:txBody>
      </p:sp>
      <p:pic>
        <p:nvPicPr>
          <p:cNvPr id="1027" name="Picture 3"/>
          <p:cNvPicPr>
            <a:picLocks noChangeAspect="1" noChangeArrowheads="1"/>
          </p:cNvPicPr>
          <p:nvPr/>
        </p:nvPicPr>
        <p:blipFill>
          <a:blip r:embed="rId2" cstate="print"/>
          <a:srcRect/>
          <a:stretch>
            <a:fillRect/>
          </a:stretch>
        </p:blipFill>
        <p:spPr bwMode="auto">
          <a:xfrm>
            <a:off x="2267744" y="4365104"/>
            <a:ext cx="3333750" cy="952500"/>
          </a:xfrm>
          <a:prstGeom prst="rect">
            <a:avLst/>
          </a:prstGeom>
          <a:ln>
            <a:headEnd/>
            <a:tailEnd/>
          </a:ln>
        </p:spPr>
        <p:style>
          <a:lnRef idx="1">
            <a:schemeClr val="accent3"/>
          </a:lnRef>
          <a:fillRef idx="3">
            <a:schemeClr val="accent3"/>
          </a:fillRef>
          <a:effectRef idx="2">
            <a:schemeClr val="accent3"/>
          </a:effectRef>
          <a:fontRef idx="minor">
            <a:schemeClr val="lt1"/>
          </a:fontRef>
        </p:style>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Phase I </a:t>
            </a:r>
            <a:r>
              <a:rPr lang="zh-TW" altLang="en-US" dirty="0" smtClean="0"/>
              <a:t>解析用管制圖</a:t>
            </a:r>
            <a:endParaRPr lang="zh-TW" altLang="en-US" dirty="0"/>
          </a:p>
        </p:txBody>
      </p:sp>
      <p:sp>
        <p:nvSpPr>
          <p:cNvPr id="3" name="內容版面配置區 2"/>
          <p:cNvSpPr>
            <a:spLocks noGrp="1"/>
          </p:cNvSpPr>
          <p:nvPr>
            <p:ph idx="1"/>
          </p:nvPr>
        </p:nvSpPr>
        <p:spPr/>
        <p:txBody>
          <a:bodyPr/>
          <a:lstStyle/>
          <a:p>
            <a:r>
              <a:rPr lang="zh-TW" altLang="en-US" dirty="0" smtClean="0"/>
              <a:t>根據選用的統計量數</a:t>
            </a:r>
            <a:r>
              <a:rPr lang="en-US" altLang="zh-TW" dirty="0" smtClean="0"/>
              <a:t>, </a:t>
            </a:r>
            <a:r>
              <a:rPr lang="zh-TW" altLang="en-US" dirty="0" smtClean="0"/>
              <a:t>在管制圖上依時間推移順序標示樣本點子。</a:t>
            </a:r>
            <a:endParaRPr lang="en-US" altLang="zh-TW" dirty="0" smtClean="0"/>
          </a:p>
          <a:p>
            <a:r>
              <a:rPr lang="zh-TW" altLang="en-US" dirty="0" smtClean="0"/>
              <a:t>去除異常點</a:t>
            </a:r>
            <a:endParaRPr lang="en-US" altLang="zh-TW" dirty="0" smtClean="0"/>
          </a:p>
          <a:p>
            <a:r>
              <a:rPr lang="zh-TW" altLang="en-US" dirty="0" smtClean="0"/>
              <a:t>計算製程能力指標</a:t>
            </a:r>
          </a:p>
          <a:p>
            <a:endParaRPr lang="zh-TW" altLang="en-US" dirty="0"/>
          </a:p>
        </p:txBody>
      </p:sp>
      <p:sp>
        <p:nvSpPr>
          <p:cNvPr id="4" name="日期版面配置區 3"/>
          <p:cNvSpPr>
            <a:spLocks noGrp="1"/>
          </p:cNvSpPr>
          <p:nvPr>
            <p:ph type="dt" sz="half" idx="10"/>
          </p:nvPr>
        </p:nvSpPr>
        <p:spPr/>
        <p:txBody>
          <a:bodyPr/>
          <a:lstStyle/>
          <a:p>
            <a:fld id="{AFF78B30-4FD9-4839-BC5A-33370258D529}"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22</a:t>
            </a:fld>
            <a:endParaRPr lang="zh-TW"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Phase I</a:t>
            </a:r>
            <a:r>
              <a:rPr lang="zh-TW" altLang="en-US" dirty="0" smtClean="0"/>
              <a:t>解析用管制圖的目的</a:t>
            </a:r>
            <a:endParaRPr lang="zh-TW" altLang="en-US" dirty="0"/>
          </a:p>
        </p:txBody>
      </p:sp>
      <p:sp>
        <p:nvSpPr>
          <p:cNvPr id="3" name="內容版面配置區 2"/>
          <p:cNvSpPr>
            <a:spLocks noGrp="1"/>
          </p:cNvSpPr>
          <p:nvPr>
            <p:ph idx="1"/>
          </p:nvPr>
        </p:nvSpPr>
        <p:spPr/>
        <p:txBody>
          <a:bodyPr/>
          <a:lstStyle/>
          <a:p>
            <a:r>
              <a:rPr lang="zh-TW" altLang="en-US" dirty="0" smtClean="0"/>
              <a:t>上述步驟說明 </a:t>
            </a:r>
            <a:r>
              <a:rPr lang="en-US" altLang="zh-TW" dirty="0" smtClean="0"/>
              <a:t>Phase I </a:t>
            </a:r>
            <a:r>
              <a:rPr lang="zh-TW" altLang="en-US" dirty="0" smtClean="0"/>
              <a:t>解析用管制圖的目的是協助工程師分析製程狀態</a:t>
            </a:r>
            <a:r>
              <a:rPr lang="en-US" altLang="zh-TW" dirty="0" smtClean="0"/>
              <a:t>, </a:t>
            </a:r>
            <a:r>
              <a:rPr lang="zh-TW" altLang="en-US" b="1" dirty="0" smtClean="0"/>
              <a:t>瞭解品質特性的的分配與製程能力</a:t>
            </a:r>
            <a:r>
              <a:rPr lang="en-US" altLang="zh-TW" b="1" dirty="0" smtClean="0"/>
              <a:t>,</a:t>
            </a:r>
          </a:p>
          <a:p>
            <a:r>
              <a:rPr lang="zh-TW" altLang="en-US" dirty="0" smtClean="0"/>
              <a:t>提出改善方案企圖找出影響產品品質的原因</a:t>
            </a:r>
            <a:r>
              <a:rPr lang="en-US" altLang="zh-TW" dirty="0" smtClean="0"/>
              <a:t>, </a:t>
            </a:r>
            <a:r>
              <a:rPr lang="zh-TW" altLang="en-US" dirty="0" smtClean="0"/>
              <a:t>提升製程能力</a:t>
            </a:r>
            <a:r>
              <a:rPr lang="zh-TW" altLang="en-US" b="1" dirty="0" smtClean="0"/>
              <a:t>降低不良率以符合顧客的期望</a:t>
            </a:r>
            <a:r>
              <a:rPr lang="zh-TW" altLang="en-US" dirty="0" smtClean="0"/>
              <a:t>。</a:t>
            </a:r>
            <a:endParaRPr lang="en-US" altLang="zh-TW" dirty="0" smtClean="0"/>
          </a:p>
          <a:p>
            <a:r>
              <a:rPr lang="zh-TW" altLang="en-US" dirty="0" smtClean="0"/>
              <a:t>結合其他工具</a:t>
            </a:r>
            <a:endParaRPr lang="en-US" altLang="zh-TW" dirty="0" smtClean="0"/>
          </a:p>
          <a:p>
            <a:pPr lvl="1"/>
            <a:r>
              <a:rPr lang="zh-TW" altLang="en-US" dirty="0" smtClean="0">
                <a:solidFill>
                  <a:srgbClr val="FF0000"/>
                </a:solidFill>
              </a:rPr>
              <a:t>量測系統分析 </a:t>
            </a:r>
            <a:r>
              <a:rPr lang="en-US" altLang="zh-TW" dirty="0" smtClean="0">
                <a:solidFill>
                  <a:srgbClr val="FF0000"/>
                </a:solidFill>
              </a:rPr>
              <a:t>measurement system analysis</a:t>
            </a:r>
          </a:p>
          <a:p>
            <a:pPr lvl="1"/>
            <a:r>
              <a:rPr lang="zh-TW" altLang="en-US" dirty="0" smtClean="0">
                <a:solidFill>
                  <a:srgbClr val="FF0000"/>
                </a:solidFill>
              </a:rPr>
              <a:t>特性要因圖</a:t>
            </a:r>
            <a:endParaRPr lang="en-US" altLang="zh-TW" dirty="0" smtClean="0">
              <a:solidFill>
                <a:srgbClr val="FF0000"/>
              </a:solidFill>
            </a:endParaRPr>
          </a:p>
          <a:p>
            <a:pPr lvl="1"/>
            <a:r>
              <a:rPr lang="zh-TW" altLang="en-US" dirty="0" smtClean="0">
                <a:solidFill>
                  <a:srgbClr val="FF0000"/>
                </a:solidFill>
              </a:rPr>
              <a:t>直方圖</a:t>
            </a:r>
            <a:endParaRPr lang="zh-TW" altLang="en-US" dirty="0">
              <a:solidFill>
                <a:srgbClr val="FF0000"/>
              </a:solidFill>
            </a:endParaRPr>
          </a:p>
        </p:txBody>
      </p:sp>
      <p:sp>
        <p:nvSpPr>
          <p:cNvPr id="4" name="日期版面配置區 3"/>
          <p:cNvSpPr>
            <a:spLocks noGrp="1"/>
          </p:cNvSpPr>
          <p:nvPr>
            <p:ph type="dt" sz="half" idx="10"/>
          </p:nvPr>
        </p:nvSpPr>
        <p:spPr/>
        <p:txBody>
          <a:bodyPr/>
          <a:lstStyle/>
          <a:p>
            <a:fld id="{1462B715-1719-44AC-BB7E-75505DAF3FA7}"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23</a:t>
            </a:fld>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Phase II </a:t>
            </a:r>
            <a:r>
              <a:rPr lang="zh-TW" altLang="en-US" dirty="0" smtClean="0"/>
              <a:t>管制用管制圖</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以 </a:t>
            </a:r>
            <a:r>
              <a:rPr lang="en-US" altLang="zh-TW" dirty="0" smtClean="0"/>
              <a:t>Phase I </a:t>
            </a:r>
            <a:r>
              <a:rPr lang="zh-TW" altLang="en-US" dirty="0" smtClean="0"/>
              <a:t>解析用管制圖的中心線及管制界限作為監控製程的判定準則。</a:t>
            </a:r>
          </a:p>
          <a:p>
            <a:r>
              <a:rPr lang="zh-TW" altLang="en-US" b="1" dirty="0" smtClean="0">
                <a:solidFill>
                  <a:srgbClr val="7030A0"/>
                </a:solidFill>
              </a:rPr>
              <a:t>固定 </a:t>
            </a:r>
            <a:r>
              <a:rPr lang="en-US" altLang="zh-TW" b="1" dirty="0" smtClean="0">
                <a:solidFill>
                  <a:srgbClr val="7030A0"/>
                </a:solidFill>
              </a:rPr>
              <a:t>(</a:t>
            </a:r>
            <a:r>
              <a:rPr lang="zh-TW" altLang="en-US" b="1" dirty="0" smtClean="0">
                <a:solidFill>
                  <a:srgbClr val="7030A0"/>
                </a:solidFill>
              </a:rPr>
              <a:t>規定</a:t>
            </a:r>
            <a:r>
              <a:rPr lang="en-US" altLang="zh-TW" b="1" dirty="0" smtClean="0">
                <a:solidFill>
                  <a:srgbClr val="7030A0"/>
                </a:solidFill>
              </a:rPr>
              <a:t>) </a:t>
            </a:r>
            <a:r>
              <a:rPr lang="zh-TW" altLang="en-US" b="1" dirty="0" smtClean="0">
                <a:solidFill>
                  <a:srgbClr val="7030A0"/>
                </a:solidFill>
              </a:rPr>
              <a:t>時間間隔抽取樣本大小 </a:t>
            </a:r>
            <a:r>
              <a:rPr lang="en-US" altLang="zh-TW" b="1" dirty="0" smtClean="0">
                <a:solidFill>
                  <a:srgbClr val="7030A0"/>
                </a:solidFill>
              </a:rPr>
              <a:t>(n) </a:t>
            </a:r>
            <a:r>
              <a:rPr lang="zh-TW" altLang="en-US" b="1" dirty="0" smtClean="0">
                <a:solidFill>
                  <a:srgbClr val="7030A0"/>
                </a:solidFill>
              </a:rPr>
              <a:t>的新樣組</a:t>
            </a:r>
            <a:r>
              <a:rPr lang="zh-TW" altLang="en-US" dirty="0" smtClean="0"/>
              <a:t>。樣本大小與 </a:t>
            </a:r>
            <a:r>
              <a:rPr lang="en-US" altLang="zh-TW" dirty="0" smtClean="0"/>
              <a:t>Phase I </a:t>
            </a:r>
            <a:r>
              <a:rPr lang="zh-TW" altLang="en-US" dirty="0" smtClean="0"/>
              <a:t>的取樣相同。</a:t>
            </a:r>
          </a:p>
          <a:p>
            <a:r>
              <a:rPr lang="zh-TW" altLang="en-US" b="1" dirty="0" smtClean="0">
                <a:solidFill>
                  <a:srgbClr val="7030A0"/>
                </a:solidFill>
              </a:rPr>
              <a:t>計算新統計量值</a:t>
            </a:r>
            <a:r>
              <a:rPr lang="en-US" altLang="zh-TW" dirty="0" smtClean="0"/>
              <a:t>: </a:t>
            </a:r>
            <a:r>
              <a:rPr lang="zh-TW" altLang="en-US" dirty="0" smtClean="0"/>
              <a:t>以 </a:t>
            </a:r>
            <a:r>
              <a:rPr lang="en-US" altLang="zh-TW" dirty="0" smtClean="0"/>
              <a:t>Phase I </a:t>
            </a:r>
            <a:r>
              <a:rPr lang="zh-TW" altLang="en-US" dirty="0" smtClean="0"/>
              <a:t>方式計算每次取樣的統計量</a:t>
            </a:r>
            <a:r>
              <a:rPr lang="en-US" altLang="zh-TW" dirty="0" smtClean="0"/>
              <a:t>, </a:t>
            </a:r>
            <a:r>
              <a:rPr lang="zh-TW" altLang="en-US" dirty="0" smtClean="0"/>
              <a:t>如平均數</a:t>
            </a:r>
            <a:r>
              <a:rPr lang="en-US" altLang="zh-TW" dirty="0" smtClean="0"/>
              <a:t>, </a:t>
            </a:r>
            <a:r>
              <a:rPr lang="zh-TW" altLang="en-US" dirty="0" smtClean="0"/>
              <a:t>標準差</a:t>
            </a:r>
            <a:r>
              <a:rPr lang="en-US" altLang="zh-TW" dirty="0" smtClean="0"/>
              <a:t>, </a:t>
            </a:r>
            <a:r>
              <a:rPr lang="zh-TW" altLang="en-US" dirty="0" smtClean="0"/>
              <a:t>不良率或缺點數等。按時間推移順序</a:t>
            </a:r>
            <a:r>
              <a:rPr lang="en-US" altLang="zh-TW" dirty="0" smtClean="0"/>
              <a:t>, </a:t>
            </a:r>
            <a:r>
              <a:rPr lang="zh-TW" altLang="en-US" dirty="0" smtClean="0"/>
              <a:t>將統計量標記於管制圖中</a:t>
            </a:r>
            <a:r>
              <a:rPr lang="en-US" altLang="zh-TW" dirty="0" smtClean="0"/>
              <a:t>, </a:t>
            </a:r>
            <a:r>
              <a:rPr lang="zh-TW" altLang="en-US" dirty="0" smtClean="0"/>
              <a:t>並與前一統計量連接 </a:t>
            </a:r>
            <a:r>
              <a:rPr lang="en-US" altLang="zh-TW" dirty="0" smtClean="0"/>
              <a:t>(</a:t>
            </a:r>
            <a:r>
              <a:rPr lang="zh-TW" altLang="en-US" b="1" dirty="0" smtClean="0"/>
              <a:t>這些事情都可以用電腦自動化完成</a:t>
            </a:r>
            <a:r>
              <a:rPr lang="en-US" altLang="zh-TW" dirty="0" smtClean="0"/>
              <a:t>)</a:t>
            </a:r>
            <a:r>
              <a:rPr lang="zh-TW" altLang="en-US" dirty="0" smtClean="0"/>
              <a:t>。</a:t>
            </a:r>
          </a:p>
          <a:p>
            <a:r>
              <a:rPr lang="zh-TW" altLang="en-US" b="1" dirty="0" smtClean="0">
                <a:solidFill>
                  <a:srgbClr val="7030A0"/>
                </a:solidFill>
              </a:rPr>
              <a:t>按設定準則判定製程是否異常</a:t>
            </a:r>
            <a:r>
              <a:rPr lang="zh-TW" altLang="en-US" dirty="0" smtClean="0"/>
              <a:t>。倘若管制圖偵測到製程有異常的情形發生</a:t>
            </a:r>
            <a:r>
              <a:rPr lang="en-US" altLang="zh-TW" dirty="0" smtClean="0"/>
              <a:t>, </a:t>
            </a:r>
            <a:r>
              <a:rPr lang="zh-TW" altLang="en-US" dirty="0" smtClean="0"/>
              <a:t>應立即停機檢查找出異常原因</a:t>
            </a:r>
            <a:r>
              <a:rPr lang="en-US" altLang="zh-TW" dirty="0" smtClean="0"/>
              <a:t>, </a:t>
            </a:r>
            <a:r>
              <a:rPr lang="zh-TW" altLang="en-US" dirty="0" smtClean="0"/>
              <a:t>消除這些因素後</a:t>
            </a:r>
            <a:r>
              <a:rPr lang="en-US" altLang="zh-TW" dirty="0" smtClean="0"/>
              <a:t>,</a:t>
            </a:r>
            <a:r>
              <a:rPr lang="zh-TW" altLang="en-US" dirty="0" smtClean="0"/>
              <a:t>方可繼續生產。</a:t>
            </a:r>
          </a:p>
          <a:p>
            <a:r>
              <a:rPr lang="zh-TW" altLang="en-US" dirty="0" smtClean="0"/>
              <a:t>將以上</a:t>
            </a:r>
            <a:r>
              <a:rPr lang="zh-TW" altLang="en-US" b="1" dirty="0" smtClean="0"/>
              <a:t>流程標準化</a:t>
            </a:r>
            <a:r>
              <a:rPr lang="zh-TW" altLang="en-US" dirty="0" smtClean="0"/>
              <a:t>。</a:t>
            </a:r>
            <a:endParaRPr lang="zh-TW" altLang="en-US" dirty="0"/>
          </a:p>
        </p:txBody>
      </p:sp>
      <p:sp>
        <p:nvSpPr>
          <p:cNvPr id="4" name="日期版面配置區 3"/>
          <p:cNvSpPr>
            <a:spLocks noGrp="1"/>
          </p:cNvSpPr>
          <p:nvPr>
            <p:ph type="dt" sz="half" idx="10"/>
          </p:nvPr>
        </p:nvSpPr>
        <p:spPr/>
        <p:txBody>
          <a:bodyPr/>
          <a:lstStyle/>
          <a:p>
            <a:fld id="{425AD377-0283-4878-9790-55B7C68B1E3E}"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24</a:t>
            </a:fld>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製程異常判定</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管制圖的主要目的監控製程是否處於管制狀態中 </a:t>
            </a:r>
            <a:r>
              <a:rPr lang="en-US" altLang="zh-TW" dirty="0" smtClean="0"/>
              <a:t>(in-control), </a:t>
            </a:r>
            <a:r>
              <a:rPr lang="zh-TW" altLang="en-US" dirty="0" smtClean="0"/>
              <a:t>以維持製程穩定確保產品的品質。</a:t>
            </a:r>
          </a:p>
          <a:p>
            <a:r>
              <a:rPr lang="zh-TW" altLang="en-US" dirty="0" smtClean="0"/>
              <a:t>舒華特管制圖以單一點是否落在管制界線之外的依據</a:t>
            </a:r>
            <a:endParaRPr lang="en-US" altLang="zh-TW" dirty="0" smtClean="0"/>
          </a:p>
          <a:p>
            <a:endParaRPr lang="zh-TW" altLang="en-US" dirty="0"/>
          </a:p>
        </p:txBody>
      </p:sp>
      <p:sp>
        <p:nvSpPr>
          <p:cNvPr id="4" name="日期版面配置區 3"/>
          <p:cNvSpPr>
            <a:spLocks noGrp="1"/>
          </p:cNvSpPr>
          <p:nvPr>
            <p:ph type="dt" sz="half" idx="10"/>
          </p:nvPr>
        </p:nvSpPr>
        <p:spPr/>
        <p:txBody>
          <a:bodyPr/>
          <a:lstStyle/>
          <a:p>
            <a:fld id="{660E2175-1672-4DD9-8F4B-8E6C91C6C2D4}"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25</a:t>
            </a:fld>
            <a:endParaRPr lang="zh-TW" altLang="en-US"/>
          </a:p>
        </p:txBody>
      </p:sp>
      <p:pic>
        <p:nvPicPr>
          <p:cNvPr id="7170" name="Picture 2"/>
          <p:cNvPicPr>
            <a:picLocks noChangeAspect="1" noChangeArrowheads="1"/>
          </p:cNvPicPr>
          <p:nvPr/>
        </p:nvPicPr>
        <p:blipFill>
          <a:blip r:embed="rId2" cstate="print"/>
          <a:srcRect/>
          <a:stretch>
            <a:fillRect/>
          </a:stretch>
        </p:blipFill>
        <p:spPr bwMode="auto">
          <a:xfrm>
            <a:off x="1979712" y="3356992"/>
            <a:ext cx="5548486" cy="29881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製程異常判定</a:t>
            </a:r>
            <a:endParaRPr lang="zh-TW" altLang="en-US" dirty="0"/>
          </a:p>
        </p:txBody>
      </p:sp>
      <p:sp>
        <p:nvSpPr>
          <p:cNvPr id="3" name="內容版面配置區 2"/>
          <p:cNvSpPr>
            <a:spLocks noGrp="1"/>
          </p:cNvSpPr>
          <p:nvPr>
            <p:ph idx="1"/>
          </p:nvPr>
        </p:nvSpPr>
        <p:spPr/>
        <p:txBody>
          <a:bodyPr/>
          <a:lstStyle/>
          <a:p>
            <a:r>
              <a:rPr lang="zh-TW" altLang="en-US" dirty="0" smtClean="0"/>
              <a:t>實際上製程平均值或變異數可能只有微服變動</a:t>
            </a:r>
            <a:r>
              <a:rPr lang="en-US" altLang="zh-TW" dirty="0" smtClean="0"/>
              <a:t>, </a:t>
            </a:r>
            <a:r>
              <a:rPr lang="zh-TW" altLang="en-US" dirty="0" smtClean="0"/>
              <a:t>這些微量的偏離足以使產品品質明顯下降</a:t>
            </a:r>
            <a:r>
              <a:rPr lang="en-US" altLang="zh-TW" dirty="0" smtClean="0"/>
              <a:t>, </a:t>
            </a:r>
            <a:r>
              <a:rPr lang="zh-TW" altLang="en-US" dirty="0" smtClean="0"/>
              <a:t>製程能力指標降低</a:t>
            </a:r>
            <a:r>
              <a:rPr lang="en-US" altLang="zh-TW" dirty="0" smtClean="0"/>
              <a:t>,</a:t>
            </a:r>
            <a:r>
              <a:rPr lang="zh-TW" altLang="en-US" dirty="0" smtClean="0"/>
              <a:t> </a:t>
            </a:r>
            <a:r>
              <a:rPr lang="zh-TW" altLang="en-US" b="1" dirty="0" smtClean="0"/>
              <a:t>但舒華特管制圖的判別方式卻無法快速發現這些異常</a:t>
            </a:r>
            <a:r>
              <a:rPr lang="en-US" altLang="zh-TW" dirty="0" smtClean="0"/>
              <a:t>, </a:t>
            </a:r>
            <a:r>
              <a:rPr lang="zh-TW" altLang="en-US" dirty="0" smtClean="0"/>
              <a:t>往往會持續 </a:t>
            </a:r>
            <a:r>
              <a:rPr lang="en-US" altLang="zh-TW" dirty="0" smtClean="0"/>
              <a:t>20 </a:t>
            </a:r>
            <a:r>
              <a:rPr lang="zh-TW" altLang="en-US" dirty="0" smtClean="0"/>
              <a:t>個以上的連串長度 </a:t>
            </a:r>
            <a:r>
              <a:rPr lang="en-US" altLang="zh-TW" dirty="0" smtClean="0"/>
              <a:t>(run length)</a:t>
            </a:r>
            <a:r>
              <a:rPr lang="zh-TW" altLang="en-US" dirty="0" smtClean="0"/>
              <a:t>。</a:t>
            </a:r>
            <a:endParaRPr lang="en-US" altLang="zh-TW" dirty="0" smtClean="0"/>
          </a:p>
          <a:p>
            <a:r>
              <a:rPr lang="zh-TW" altLang="en-US" dirty="0" smtClean="0"/>
              <a:t>西方電器公司 </a:t>
            </a:r>
            <a:r>
              <a:rPr lang="en-US" altLang="zh-TW" dirty="0" smtClean="0"/>
              <a:t>(Western Electronic Corp.) </a:t>
            </a:r>
            <a:r>
              <a:rPr lang="zh-TW" altLang="en-US" dirty="0" smtClean="0"/>
              <a:t>於 </a:t>
            </a:r>
            <a:r>
              <a:rPr lang="en-US" altLang="zh-TW" dirty="0" smtClean="0"/>
              <a:t>1958 </a:t>
            </a:r>
            <a:r>
              <a:rPr lang="zh-TW" altLang="en-US" dirty="0" smtClean="0"/>
              <a:t>提出以區域檢定 </a:t>
            </a:r>
            <a:r>
              <a:rPr lang="en-US" altLang="zh-TW" dirty="0" smtClean="0"/>
              <a:t>(zone tests) </a:t>
            </a:r>
            <a:r>
              <a:rPr lang="zh-TW" altLang="en-US" dirty="0" smtClean="0"/>
              <a:t>輔助判定製程是否處於異常狀態</a:t>
            </a:r>
            <a:r>
              <a:rPr lang="en-US" altLang="zh-TW" dirty="0" smtClean="0"/>
              <a:t>,</a:t>
            </a:r>
            <a:r>
              <a:rPr lang="zh-TW" altLang="en-US" dirty="0" smtClean="0"/>
              <a:t> 利用管制圖上的點子趨勢是否呈現非隨機性作為依據</a:t>
            </a:r>
            <a:r>
              <a:rPr lang="en-US" altLang="zh-TW" dirty="0" smtClean="0"/>
              <a:t>, </a:t>
            </a:r>
            <a:r>
              <a:rPr lang="zh-TW" altLang="en-US" dirty="0" smtClean="0"/>
              <a:t>企圖提升管制圖偵測製程是否異常的敏感度。</a:t>
            </a:r>
            <a:endParaRPr lang="zh-TW" altLang="en-US" dirty="0"/>
          </a:p>
        </p:txBody>
      </p:sp>
      <p:sp>
        <p:nvSpPr>
          <p:cNvPr id="4" name="日期版面配置區 3"/>
          <p:cNvSpPr>
            <a:spLocks noGrp="1"/>
          </p:cNvSpPr>
          <p:nvPr>
            <p:ph type="dt" sz="half" idx="10"/>
          </p:nvPr>
        </p:nvSpPr>
        <p:spPr/>
        <p:txBody>
          <a:bodyPr/>
          <a:lstStyle/>
          <a:p>
            <a:fld id="{096C66DF-3C9B-4344-B462-AC07B6617FE5}"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26</a:t>
            </a:fld>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區域檢定法</a:t>
            </a:r>
            <a:endParaRPr lang="zh-TW" altLang="en-US" dirty="0"/>
          </a:p>
        </p:txBody>
      </p:sp>
      <p:sp>
        <p:nvSpPr>
          <p:cNvPr id="4" name="日期版面配置區 3"/>
          <p:cNvSpPr>
            <a:spLocks noGrp="1"/>
          </p:cNvSpPr>
          <p:nvPr>
            <p:ph type="dt" sz="half" idx="10"/>
          </p:nvPr>
        </p:nvSpPr>
        <p:spPr/>
        <p:txBody>
          <a:bodyPr/>
          <a:lstStyle/>
          <a:p>
            <a:fld id="{48CF4F31-33E9-42C7-BB74-FF515F6BAE88}"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27</a:t>
            </a:fld>
            <a:endParaRPr lang="zh-TW" alt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2083784"/>
            <a:ext cx="7239000" cy="3898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cap="none" dirty="0" smtClean="0"/>
              <a:t>Small Shifts</a:t>
            </a:r>
            <a:endParaRPr lang="zh-TW" altLang="en-US" cap="none" dirty="0"/>
          </a:p>
        </p:txBody>
      </p:sp>
      <p:sp>
        <p:nvSpPr>
          <p:cNvPr id="3" name="內容版面配置區 2"/>
          <p:cNvSpPr>
            <a:spLocks noGrp="1"/>
          </p:cNvSpPr>
          <p:nvPr>
            <p:ph idx="1"/>
          </p:nvPr>
        </p:nvSpPr>
        <p:spPr/>
        <p:txBody>
          <a:bodyPr/>
          <a:lstStyle/>
          <a:p>
            <a:r>
              <a:rPr lang="zh-TW" altLang="en-US" dirty="0" smtClean="0"/>
              <a:t>當製程平均值或變異數偏移量不是很大</a:t>
            </a:r>
            <a:r>
              <a:rPr lang="en-US" altLang="zh-TW" dirty="0" smtClean="0"/>
              <a:t>, </a:t>
            </a:r>
            <a:r>
              <a:rPr lang="zh-TW" altLang="en-US" dirty="0" smtClean="0"/>
              <a:t>輔以以下兩種區域檢定判別方式</a:t>
            </a:r>
            <a:r>
              <a:rPr lang="en-US" altLang="zh-TW" dirty="0" smtClean="0"/>
              <a:t>, </a:t>
            </a:r>
            <a:r>
              <a:rPr lang="zh-TW" altLang="en-US" dirty="0" smtClean="0"/>
              <a:t>可以增加管制圖偵測製程異常的績效。</a:t>
            </a:r>
            <a:endParaRPr lang="en-US" altLang="zh-TW" dirty="0" smtClean="0"/>
          </a:p>
          <a:p>
            <a:pPr lvl="1"/>
            <a:r>
              <a:rPr lang="en-US" altLang="zh-TW" dirty="0" smtClean="0">
                <a:solidFill>
                  <a:schemeClr val="tx1"/>
                </a:solidFill>
              </a:rPr>
              <a:t>3-2</a:t>
            </a:r>
            <a:r>
              <a:rPr lang="zh-TW" altLang="en-US" dirty="0" smtClean="0">
                <a:solidFill>
                  <a:schemeClr val="tx1"/>
                </a:solidFill>
              </a:rPr>
              <a:t> 法則</a:t>
            </a:r>
            <a:r>
              <a:rPr lang="en-US" altLang="zh-TW" dirty="0" smtClean="0">
                <a:solidFill>
                  <a:schemeClr val="tx1"/>
                </a:solidFill>
              </a:rPr>
              <a:t>:</a:t>
            </a:r>
            <a:r>
              <a:rPr lang="zh-TW" altLang="en-US" dirty="0" smtClean="0">
                <a:solidFill>
                  <a:schemeClr val="tx1"/>
                </a:solidFill>
              </a:rPr>
              <a:t>連續 </a:t>
            </a:r>
            <a:r>
              <a:rPr lang="en-US" altLang="zh-TW" dirty="0" smtClean="0">
                <a:solidFill>
                  <a:schemeClr val="tx1"/>
                </a:solidFill>
              </a:rPr>
              <a:t>3 </a:t>
            </a:r>
            <a:r>
              <a:rPr lang="zh-TW" altLang="en-US" dirty="0" smtClean="0">
                <a:solidFill>
                  <a:schemeClr val="tx1"/>
                </a:solidFill>
              </a:rPr>
              <a:t>個點中有 </a:t>
            </a:r>
            <a:r>
              <a:rPr lang="en-US" altLang="zh-TW" dirty="0" smtClean="0">
                <a:solidFill>
                  <a:schemeClr val="tx1"/>
                </a:solidFill>
              </a:rPr>
              <a:t>2 </a:t>
            </a:r>
            <a:r>
              <a:rPr lang="zh-TW" altLang="en-US" dirty="0" smtClean="0">
                <a:solidFill>
                  <a:schemeClr val="tx1"/>
                </a:solidFill>
              </a:rPr>
              <a:t>點超出同一側的 </a:t>
            </a:r>
            <a:r>
              <a:rPr lang="en-US" altLang="zh-TW" dirty="0" smtClean="0">
                <a:solidFill>
                  <a:schemeClr val="tx1"/>
                </a:solidFill>
              </a:rPr>
              <a:t>A </a:t>
            </a:r>
            <a:r>
              <a:rPr lang="zh-TW" altLang="en-US" dirty="0" smtClean="0">
                <a:solidFill>
                  <a:schemeClr val="tx1"/>
                </a:solidFill>
              </a:rPr>
              <a:t>區</a:t>
            </a:r>
            <a:endParaRPr lang="en-US" altLang="zh-TW" dirty="0" smtClean="0">
              <a:solidFill>
                <a:schemeClr val="tx1"/>
              </a:solidFill>
            </a:endParaRPr>
          </a:p>
          <a:p>
            <a:pPr lvl="1"/>
            <a:r>
              <a:rPr lang="en-US" altLang="zh-TW" dirty="0" smtClean="0">
                <a:solidFill>
                  <a:schemeClr val="tx1"/>
                </a:solidFill>
              </a:rPr>
              <a:t>5-4</a:t>
            </a:r>
            <a:r>
              <a:rPr lang="zh-TW" altLang="en-US" dirty="0" smtClean="0">
                <a:solidFill>
                  <a:schemeClr val="tx1"/>
                </a:solidFill>
              </a:rPr>
              <a:t> 法則</a:t>
            </a:r>
            <a:r>
              <a:rPr lang="en-US" altLang="zh-TW" dirty="0" smtClean="0">
                <a:solidFill>
                  <a:schemeClr val="tx1"/>
                </a:solidFill>
              </a:rPr>
              <a:t>:</a:t>
            </a:r>
            <a:r>
              <a:rPr lang="zh-TW" altLang="en-US" dirty="0" smtClean="0">
                <a:solidFill>
                  <a:schemeClr val="tx1"/>
                </a:solidFill>
              </a:rPr>
              <a:t>連續 </a:t>
            </a:r>
            <a:r>
              <a:rPr lang="en-US" altLang="zh-TW" dirty="0" smtClean="0">
                <a:solidFill>
                  <a:schemeClr val="tx1"/>
                </a:solidFill>
              </a:rPr>
              <a:t>5 </a:t>
            </a:r>
            <a:r>
              <a:rPr lang="zh-TW" altLang="en-US" dirty="0" smtClean="0">
                <a:solidFill>
                  <a:schemeClr val="tx1"/>
                </a:solidFill>
              </a:rPr>
              <a:t>個點中有 </a:t>
            </a:r>
            <a:r>
              <a:rPr lang="en-US" altLang="zh-TW" dirty="0" smtClean="0">
                <a:solidFill>
                  <a:schemeClr val="tx1"/>
                </a:solidFill>
              </a:rPr>
              <a:t>4 </a:t>
            </a:r>
            <a:r>
              <a:rPr lang="zh-TW" altLang="en-US" dirty="0" smtClean="0">
                <a:solidFill>
                  <a:schemeClr val="tx1"/>
                </a:solidFill>
              </a:rPr>
              <a:t>點超出同一側的 </a:t>
            </a:r>
            <a:r>
              <a:rPr lang="en-US" altLang="zh-TW" dirty="0" smtClean="0">
                <a:solidFill>
                  <a:schemeClr val="tx1"/>
                </a:solidFill>
              </a:rPr>
              <a:t>B </a:t>
            </a:r>
            <a:r>
              <a:rPr lang="zh-TW" altLang="en-US" dirty="0" smtClean="0">
                <a:solidFill>
                  <a:schemeClr val="tx1"/>
                </a:solidFill>
              </a:rPr>
              <a:t>區</a:t>
            </a:r>
            <a:endParaRPr lang="en-US" altLang="zh-TW" dirty="0" smtClean="0">
              <a:solidFill>
                <a:schemeClr val="tx1"/>
              </a:solidFill>
            </a:endParaRPr>
          </a:p>
          <a:p>
            <a:pPr lvl="1"/>
            <a:endParaRPr lang="zh-TW" altLang="en-US" dirty="0"/>
          </a:p>
        </p:txBody>
      </p:sp>
      <p:sp>
        <p:nvSpPr>
          <p:cNvPr id="4" name="日期版面配置區 3"/>
          <p:cNvSpPr>
            <a:spLocks noGrp="1"/>
          </p:cNvSpPr>
          <p:nvPr>
            <p:ph type="dt" sz="half" idx="10"/>
          </p:nvPr>
        </p:nvSpPr>
        <p:spPr/>
        <p:txBody>
          <a:bodyPr/>
          <a:lstStyle/>
          <a:p>
            <a:fld id="{FDA4A992-C198-4418-9F8A-C1FC151FFCA3}"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28</a:t>
            </a:fld>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3-2 </a:t>
            </a:r>
            <a:r>
              <a:rPr lang="zh-TW" altLang="en-US" dirty="0" smtClean="0"/>
              <a:t>法則</a:t>
            </a:r>
            <a:r>
              <a:rPr lang="en-US" altLang="zh-TW" dirty="0" smtClean="0"/>
              <a:t>:</a:t>
            </a:r>
            <a:r>
              <a:rPr lang="zh-TW" altLang="en-US" dirty="0" smtClean="0"/>
              <a:t> 連續 </a:t>
            </a:r>
            <a:r>
              <a:rPr lang="en-US" altLang="zh-TW" dirty="0" smtClean="0"/>
              <a:t>3 </a:t>
            </a:r>
            <a:r>
              <a:rPr lang="zh-TW" altLang="en-US" dirty="0" smtClean="0"/>
              <a:t>個點中有 </a:t>
            </a:r>
            <a:r>
              <a:rPr lang="en-US" altLang="zh-TW" dirty="0" smtClean="0"/>
              <a:t>2 </a:t>
            </a:r>
            <a:r>
              <a:rPr lang="zh-TW" altLang="en-US" dirty="0" smtClean="0"/>
              <a:t>點超出同一側的 </a:t>
            </a:r>
            <a:r>
              <a:rPr lang="en-US" altLang="zh-TW" dirty="0" smtClean="0"/>
              <a:t>A </a:t>
            </a:r>
            <a:r>
              <a:rPr lang="zh-TW" altLang="en-US" dirty="0" smtClean="0"/>
              <a:t>區</a:t>
            </a:r>
            <a:endParaRPr lang="zh-TW" altLang="en-US" dirty="0"/>
          </a:p>
        </p:txBody>
      </p:sp>
      <p:sp>
        <p:nvSpPr>
          <p:cNvPr id="4" name="日期版面配置區 3"/>
          <p:cNvSpPr>
            <a:spLocks noGrp="1"/>
          </p:cNvSpPr>
          <p:nvPr>
            <p:ph type="dt" sz="half" idx="10"/>
          </p:nvPr>
        </p:nvSpPr>
        <p:spPr/>
        <p:txBody>
          <a:bodyPr/>
          <a:lstStyle/>
          <a:p>
            <a:fld id="{944DA95A-CD6E-452D-9C4D-5CA334428BFF}"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29</a:t>
            </a:fld>
            <a:endParaRPr lang="zh-TW" alt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457200" y="2083784"/>
            <a:ext cx="7239000" cy="3898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管制圖的歷史</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修華特博士</a:t>
            </a:r>
            <a:r>
              <a:rPr lang="en-US" altLang="zh-TW" dirty="0" smtClean="0"/>
              <a:t>( </a:t>
            </a:r>
            <a:r>
              <a:rPr lang="en-US" altLang="zh-TW" dirty="0" err="1" smtClean="0"/>
              <a:t>Dr.W.A.Shewhart</a:t>
            </a:r>
            <a:r>
              <a:rPr lang="en-US" altLang="zh-TW" dirty="0" smtClean="0"/>
              <a:t> )</a:t>
            </a:r>
            <a:r>
              <a:rPr lang="zh-TW" altLang="en-US" dirty="0" smtClean="0"/>
              <a:t>於</a:t>
            </a:r>
            <a:r>
              <a:rPr lang="en-US" altLang="zh-TW" dirty="0" smtClean="0"/>
              <a:t>1924</a:t>
            </a:r>
            <a:r>
              <a:rPr lang="zh-TW" altLang="en-US" dirty="0" smtClean="0"/>
              <a:t>年在</a:t>
            </a:r>
            <a:r>
              <a:rPr lang="zh-TW" altLang="en-US" b="1" dirty="0" smtClean="0"/>
              <a:t>美國貝爾實驗室</a:t>
            </a:r>
            <a:r>
              <a:rPr lang="zh-TW" altLang="en-US" dirty="0" smtClean="0"/>
              <a:t>針對產品品質特性之次數分配進行研究，提出以管制圖監控製程品質的概念</a:t>
            </a:r>
            <a:r>
              <a:rPr lang="en-US" altLang="zh-TW" dirty="0" smtClean="0"/>
              <a:t>, </a:t>
            </a:r>
            <a:r>
              <a:rPr lang="zh-TW" altLang="en-US" dirty="0" smtClean="0"/>
              <a:t>而繪製出第一張管制圖</a:t>
            </a:r>
            <a:r>
              <a:rPr lang="en-US" altLang="zh-TW" dirty="0" smtClean="0"/>
              <a:t>,</a:t>
            </a:r>
          </a:p>
          <a:p>
            <a:r>
              <a:rPr lang="zh-TW" altLang="en-US" dirty="0" smtClean="0"/>
              <a:t>並於</a:t>
            </a:r>
            <a:r>
              <a:rPr lang="en-US" altLang="zh-TW" dirty="0" smtClean="0"/>
              <a:t>1931</a:t>
            </a:r>
            <a:r>
              <a:rPr lang="zh-TW" altLang="en-US" dirty="0" smtClean="0"/>
              <a:t>年提出 </a:t>
            </a:r>
            <a:r>
              <a:rPr lang="en-US" altLang="zh-TW" dirty="0" smtClean="0"/>
              <a:t>“</a:t>
            </a:r>
            <a:r>
              <a:rPr lang="zh-TW" altLang="en-US" b="1" dirty="0" smtClean="0"/>
              <a:t>產品品質之經濟管制</a:t>
            </a:r>
            <a:r>
              <a:rPr lang="en-US" altLang="zh-TW" dirty="0" smtClean="0"/>
              <a:t>”</a:t>
            </a:r>
            <a:r>
              <a:rPr lang="zh-TW" altLang="en-US" dirty="0" smtClean="0"/>
              <a:t> </a:t>
            </a:r>
            <a:r>
              <a:rPr lang="en-US" altLang="zh-TW" dirty="0" smtClean="0"/>
              <a:t>(Economic Control of Manufactured Product)"</a:t>
            </a:r>
            <a:r>
              <a:rPr lang="zh-TW" altLang="en-US" dirty="0" smtClean="0"/>
              <a:t>，成為現今品質管制之理論基礎</a:t>
            </a:r>
            <a:r>
              <a:rPr lang="en-US" altLang="zh-TW" dirty="0" smtClean="0"/>
              <a:t>,</a:t>
            </a:r>
            <a:r>
              <a:rPr lang="zh-TW" altLang="en-US" dirty="0" smtClean="0"/>
              <a:t>從此管制圖成為工業界監控製程品質的必要工具。</a:t>
            </a:r>
          </a:p>
          <a:p>
            <a:r>
              <a:rPr lang="zh-TW" altLang="en-US" dirty="0" smtClean="0"/>
              <a:t>雖然產業發展趨勢不斷改變，但管制圖的重要性並沒有因而改變，反而隨著不同產業的產生，管制圖也擴大它的應用範圍，包含高科技產業，醫療健康產業，金融服務業，環境保護和教育品質監控等。</a:t>
            </a:r>
            <a:endParaRPr lang="zh-TW" altLang="en-US" dirty="0"/>
          </a:p>
        </p:txBody>
      </p:sp>
      <p:sp>
        <p:nvSpPr>
          <p:cNvPr id="4" name="日期版面配置區 3"/>
          <p:cNvSpPr>
            <a:spLocks noGrp="1"/>
          </p:cNvSpPr>
          <p:nvPr>
            <p:ph type="dt" sz="half" idx="10"/>
          </p:nvPr>
        </p:nvSpPr>
        <p:spPr/>
        <p:txBody>
          <a:bodyPr/>
          <a:lstStyle/>
          <a:p>
            <a:fld id="{9BF199D5-58EC-4398-B759-E8F797229510}"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5-4 </a:t>
            </a:r>
            <a:r>
              <a:rPr lang="zh-TW" altLang="en-US" dirty="0" smtClean="0"/>
              <a:t>法則</a:t>
            </a:r>
            <a:r>
              <a:rPr lang="en-US" altLang="zh-TW" dirty="0" smtClean="0"/>
              <a:t>:</a:t>
            </a:r>
            <a:r>
              <a:rPr lang="zh-TW" altLang="en-US" dirty="0" smtClean="0"/>
              <a:t>連續 </a:t>
            </a:r>
            <a:r>
              <a:rPr lang="en-US" altLang="zh-TW" dirty="0" smtClean="0"/>
              <a:t>5 </a:t>
            </a:r>
            <a:r>
              <a:rPr lang="zh-TW" altLang="en-US" dirty="0" smtClean="0"/>
              <a:t>個點中有 </a:t>
            </a:r>
            <a:r>
              <a:rPr lang="en-US" altLang="zh-TW" dirty="0" smtClean="0"/>
              <a:t>4 </a:t>
            </a:r>
            <a:r>
              <a:rPr lang="zh-TW" altLang="en-US" dirty="0" smtClean="0"/>
              <a:t>點超出同一側的 </a:t>
            </a:r>
            <a:r>
              <a:rPr lang="en-US" altLang="zh-TW" dirty="0" smtClean="0"/>
              <a:t>B </a:t>
            </a:r>
            <a:r>
              <a:rPr lang="zh-TW" altLang="en-US" dirty="0" smtClean="0"/>
              <a:t>區</a:t>
            </a:r>
            <a:endParaRPr lang="zh-TW" altLang="en-US" dirty="0"/>
          </a:p>
        </p:txBody>
      </p:sp>
      <p:sp>
        <p:nvSpPr>
          <p:cNvPr id="4" name="日期版面配置區 3"/>
          <p:cNvSpPr>
            <a:spLocks noGrp="1"/>
          </p:cNvSpPr>
          <p:nvPr>
            <p:ph type="dt" sz="half" idx="10"/>
          </p:nvPr>
        </p:nvSpPr>
        <p:spPr/>
        <p:txBody>
          <a:bodyPr/>
          <a:lstStyle/>
          <a:p>
            <a:fld id="{62136695-7839-45BE-B081-5F803A9B47B8}"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30</a:t>
            </a:fld>
            <a:endParaRPr lang="zh-TW" alt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457200" y="2083784"/>
            <a:ext cx="7239000" cy="3898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連續 </a:t>
            </a:r>
            <a:r>
              <a:rPr lang="en-US" altLang="zh-TW" dirty="0" smtClean="0"/>
              <a:t>9 </a:t>
            </a:r>
            <a:r>
              <a:rPr lang="zh-TW" altLang="en-US" dirty="0" smtClean="0"/>
              <a:t>個點都落在同一側</a:t>
            </a:r>
            <a:endParaRPr lang="zh-TW" altLang="en-US" dirty="0"/>
          </a:p>
        </p:txBody>
      </p:sp>
      <p:sp>
        <p:nvSpPr>
          <p:cNvPr id="4" name="日期版面配置區 3"/>
          <p:cNvSpPr>
            <a:spLocks noGrp="1"/>
          </p:cNvSpPr>
          <p:nvPr>
            <p:ph type="dt" sz="half" idx="10"/>
          </p:nvPr>
        </p:nvSpPr>
        <p:spPr/>
        <p:txBody>
          <a:bodyPr/>
          <a:lstStyle/>
          <a:p>
            <a:fld id="{C821299E-F886-4C6A-8EB2-2DB01A2DA6C9}"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31</a:t>
            </a:fld>
            <a:endParaRPr lang="zh-TW" alt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2083784"/>
            <a:ext cx="7239000" cy="3898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a:t>
            </a:r>
            <a:endParaRPr lang="zh-TW" altLang="en-US" dirty="0"/>
          </a:p>
        </p:txBody>
      </p:sp>
      <p:sp>
        <p:nvSpPr>
          <p:cNvPr id="3" name="內容版面配置區 2"/>
          <p:cNvSpPr>
            <a:spLocks noGrp="1"/>
          </p:cNvSpPr>
          <p:nvPr>
            <p:ph idx="1"/>
          </p:nvPr>
        </p:nvSpPr>
        <p:spPr/>
        <p:txBody>
          <a:bodyPr/>
          <a:lstStyle/>
          <a:p>
            <a:r>
              <a:rPr lang="zh-TW" altLang="en-US" dirty="0" smtClean="0"/>
              <a:t>統計量連接線圖非隨機散佈</a:t>
            </a:r>
            <a:r>
              <a:rPr lang="en-US" altLang="zh-TW" dirty="0" smtClean="0"/>
              <a:t>, </a:t>
            </a:r>
            <a:r>
              <a:rPr lang="zh-TW" altLang="en-US" dirty="0" smtClean="0"/>
              <a:t>具有結構性</a:t>
            </a:r>
            <a:r>
              <a:rPr lang="en-US" altLang="zh-TW" dirty="0" smtClean="0"/>
              <a:t>, </a:t>
            </a:r>
            <a:r>
              <a:rPr lang="zh-TW" altLang="en-US" dirty="0" smtClean="0"/>
              <a:t>選用的準則都是控制錯誤警告率在 </a:t>
            </a:r>
            <a:r>
              <a:rPr lang="en-US" altLang="zh-TW" dirty="0" smtClean="0"/>
              <a:t>0.3% </a:t>
            </a:r>
            <a:r>
              <a:rPr lang="zh-TW" altLang="en-US" dirty="0" smtClean="0"/>
              <a:t>左右。</a:t>
            </a:r>
            <a:endParaRPr lang="en-US" altLang="zh-TW" dirty="0" smtClean="0"/>
          </a:p>
          <a:p>
            <a:r>
              <a:rPr lang="zh-TW" altLang="en-US" dirty="0" smtClean="0"/>
              <a:t>這種現象稱為平均值偏移</a:t>
            </a:r>
            <a:r>
              <a:rPr lang="en-US" altLang="zh-TW" dirty="0" smtClean="0"/>
              <a:t>, </a:t>
            </a:r>
            <a:r>
              <a:rPr lang="zh-TW" altLang="en-US" dirty="0" smtClean="0"/>
              <a:t>可能是任用新人造成測量偏差</a:t>
            </a:r>
            <a:r>
              <a:rPr lang="en-US" altLang="zh-TW" dirty="0" smtClean="0"/>
              <a:t>, </a:t>
            </a:r>
            <a:r>
              <a:rPr lang="zh-TW" altLang="en-US" dirty="0" smtClean="0"/>
              <a:t>而產品變異並無改變</a:t>
            </a:r>
            <a:r>
              <a:rPr lang="en-US" altLang="zh-TW" dirty="0" smtClean="0"/>
              <a:t>, </a:t>
            </a:r>
            <a:r>
              <a:rPr lang="zh-TW" altLang="en-US" dirty="0" smtClean="0"/>
              <a:t>也可能是改用新的物料或供應商的物料品質改變等因素造成。</a:t>
            </a:r>
            <a:endParaRPr lang="zh-TW" altLang="en-US" dirty="0"/>
          </a:p>
        </p:txBody>
      </p:sp>
      <p:sp>
        <p:nvSpPr>
          <p:cNvPr id="4" name="日期版面配置區 3"/>
          <p:cNvSpPr>
            <a:spLocks noGrp="1"/>
          </p:cNvSpPr>
          <p:nvPr>
            <p:ph type="dt" sz="half" idx="10"/>
          </p:nvPr>
        </p:nvSpPr>
        <p:spPr/>
        <p:txBody>
          <a:bodyPr/>
          <a:lstStyle/>
          <a:p>
            <a:fld id="{96842EA0-7177-41FB-A006-807FE35546E0}"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32</a:t>
            </a:fld>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連續 </a:t>
            </a:r>
            <a:r>
              <a:rPr lang="en-US" altLang="zh-TW" dirty="0" smtClean="0"/>
              <a:t>6 </a:t>
            </a:r>
            <a:r>
              <a:rPr lang="zh-TW" altLang="en-US" dirty="0" smtClean="0"/>
              <a:t>點上升或下降</a:t>
            </a:r>
            <a:endParaRPr lang="zh-TW" altLang="en-US" dirty="0"/>
          </a:p>
        </p:txBody>
      </p:sp>
      <p:sp>
        <p:nvSpPr>
          <p:cNvPr id="4" name="日期版面配置區 3"/>
          <p:cNvSpPr>
            <a:spLocks noGrp="1"/>
          </p:cNvSpPr>
          <p:nvPr>
            <p:ph type="dt" sz="half" idx="10"/>
          </p:nvPr>
        </p:nvSpPr>
        <p:spPr/>
        <p:txBody>
          <a:bodyPr/>
          <a:lstStyle/>
          <a:p>
            <a:fld id="{B4EF59D0-CEDE-4D1B-AA29-EBD660102A5B}"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33</a:t>
            </a:fld>
            <a:endParaRPr lang="zh-TW" alt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457200" y="2083784"/>
            <a:ext cx="7239000" cy="3898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b="1" dirty="0" smtClean="0"/>
              <a:t>趨勢變化</a:t>
            </a:r>
            <a:r>
              <a:rPr lang="en-US" altLang="zh-TW" dirty="0" smtClean="0"/>
              <a:t>, </a:t>
            </a:r>
            <a:r>
              <a:rPr lang="zh-TW" altLang="en-US" dirty="0" smtClean="0"/>
              <a:t>顯示一種持續性遞增或遞減現象</a:t>
            </a:r>
            <a:r>
              <a:rPr lang="en-US" altLang="zh-TW" dirty="0" smtClean="0"/>
              <a:t>, </a:t>
            </a:r>
            <a:r>
              <a:rPr lang="zh-TW" altLang="en-US" dirty="0" smtClean="0"/>
              <a:t>代表機器或使用工具接近 </a:t>
            </a:r>
            <a:r>
              <a:rPr lang="en-US" altLang="zh-TW" dirty="0" smtClean="0"/>
              <a:t>PM </a:t>
            </a:r>
            <a:r>
              <a:rPr lang="zh-TW" altLang="en-US" dirty="0" smtClean="0"/>
              <a:t>週期呈現逐漸老化。也可能是現場環境因素突然巨變</a:t>
            </a:r>
            <a:r>
              <a:rPr lang="en-US" altLang="zh-TW" dirty="0" smtClean="0"/>
              <a:t>,</a:t>
            </a:r>
            <a:r>
              <a:rPr lang="zh-TW" altLang="en-US" dirty="0" smtClean="0"/>
              <a:t>氣溫逐漸升高或下降等。</a:t>
            </a:r>
            <a:endParaRPr lang="zh-TW" altLang="en-US" dirty="0"/>
          </a:p>
        </p:txBody>
      </p:sp>
      <p:sp>
        <p:nvSpPr>
          <p:cNvPr id="4" name="日期版面配置區 3"/>
          <p:cNvSpPr>
            <a:spLocks noGrp="1"/>
          </p:cNvSpPr>
          <p:nvPr>
            <p:ph type="dt" sz="half" idx="10"/>
          </p:nvPr>
        </p:nvSpPr>
        <p:spPr/>
        <p:txBody>
          <a:bodyPr/>
          <a:lstStyle/>
          <a:p>
            <a:fld id="{F78B3469-1272-4E19-919E-7803983B6749}"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34</a:t>
            </a:fld>
            <a:endParaRPr lang="zh-TW"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連續 </a:t>
            </a:r>
            <a:r>
              <a:rPr lang="en-US" altLang="zh-TW" dirty="0" smtClean="0"/>
              <a:t>14 </a:t>
            </a:r>
            <a:r>
              <a:rPr lang="zh-TW" altLang="en-US" dirty="0" smtClean="0"/>
              <a:t>個點於管制中心線上下交互出現</a:t>
            </a:r>
            <a:endParaRPr lang="zh-TW" altLang="en-US" dirty="0"/>
          </a:p>
        </p:txBody>
      </p:sp>
      <p:sp>
        <p:nvSpPr>
          <p:cNvPr id="4" name="日期版面配置區 3"/>
          <p:cNvSpPr>
            <a:spLocks noGrp="1"/>
          </p:cNvSpPr>
          <p:nvPr>
            <p:ph type="dt" sz="half" idx="10"/>
          </p:nvPr>
        </p:nvSpPr>
        <p:spPr/>
        <p:txBody>
          <a:bodyPr/>
          <a:lstStyle/>
          <a:p>
            <a:fld id="{676C94D0-31D7-4753-8B08-7096E765008A}"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35</a:t>
            </a:fld>
            <a:endParaRPr lang="zh-TW" alt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457200" y="2083784"/>
            <a:ext cx="7239000" cy="3898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管制圖上的點子呈現規則性的跳動</a:t>
            </a:r>
            <a:r>
              <a:rPr lang="en-US" altLang="zh-TW" dirty="0" smtClean="0"/>
              <a:t>, </a:t>
            </a:r>
            <a:r>
              <a:rPr lang="zh-TW" altLang="en-US" dirty="0" smtClean="0"/>
              <a:t>可能是因為一個生產製程有多台機器使用同一個管制圖的結果。</a:t>
            </a:r>
            <a:endParaRPr lang="en-US" altLang="zh-TW" dirty="0" smtClean="0"/>
          </a:p>
          <a:p>
            <a:r>
              <a:rPr lang="zh-TW" altLang="en-US" dirty="0" smtClean="0"/>
              <a:t>在抽樣上</a:t>
            </a:r>
            <a:r>
              <a:rPr lang="en-US" altLang="zh-TW" dirty="0" smtClean="0"/>
              <a:t>,</a:t>
            </a:r>
            <a:r>
              <a:rPr lang="zh-TW" altLang="en-US" dirty="0" smtClean="0"/>
              <a:t>有規則性週期性的挑選其中兩台機器的產品檢測的結果</a:t>
            </a:r>
            <a:r>
              <a:rPr lang="en-US" altLang="zh-TW" dirty="0" smtClean="0"/>
              <a:t>, </a:t>
            </a:r>
            <a:r>
              <a:rPr lang="zh-TW" altLang="en-US" dirty="0" smtClean="0"/>
              <a:t>上方點來自同一台機器 </a:t>
            </a:r>
            <a:r>
              <a:rPr lang="en-US" altLang="zh-TW" dirty="0" smtClean="0"/>
              <a:t>A, </a:t>
            </a:r>
            <a:r>
              <a:rPr lang="zh-TW" altLang="en-US" dirty="0" smtClean="0"/>
              <a:t>下方點來自另一台機器 </a:t>
            </a:r>
            <a:r>
              <a:rPr lang="en-US" altLang="zh-TW" dirty="0" smtClean="0"/>
              <a:t>B</a:t>
            </a:r>
            <a:r>
              <a:rPr lang="zh-TW" altLang="en-US" dirty="0" smtClean="0"/>
              <a:t>。此種現象為層別效應</a:t>
            </a:r>
            <a:r>
              <a:rPr lang="en-US" altLang="zh-TW" dirty="0" smtClean="0"/>
              <a:t>, </a:t>
            </a:r>
            <a:r>
              <a:rPr lang="zh-TW" altLang="en-US" dirty="0" smtClean="0"/>
              <a:t>兩台機器的製程平均值並不相同所造成的結果。</a:t>
            </a:r>
            <a:endParaRPr lang="en-US" altLang="zh-TW" dirty="0" smtClean="0"/>
          </a:p>
          <a:p>
            <a:r>
              <a:rPr lang="zh-TW" altLang="en-US" dirty="0" smtClean="0"/>
              <a:t>製程工程師應該設法均一化同一個生產線上不同機器的品質特性變數之分配</a:t>
            </a:r>
            <a:r>
              <a:rPr lang="en-US" altLang="zh-TW" dirty="0" smtClean="0"/>
              <a:t>, </a:t>
            </a:r>
            <a:r>
              <a:rPr lang="zh-TW" altLang="en-US" dirty="0" smtClean="0"/>
              <a:t>才能整體的製程能力提高。</a:t>
            </a:r>
          </a:p>
          <a:p>
            <a:r>
              <a:rPr lang="zh-TW" altLang="en-US" dirty="0" smtClean="0"/>
              <a:t>或者讓每一台機器都有專屬的管制圖以監控製程是否異常。</a:t>
            </a:r>
            <a:endParaRPr lang="zh-TW" altLang="en-US" dirty="0"/>
          </a:p>
        </p:txBody>
      </p:sp>
      <p:sp>
        <p:nvSpPr>
          <p:cNvPr id="4" name="日期版面配置區 3"/>
          <p:cNvSpPr>
            <a:spLocks noGrp="1"/>
          </p:cNvSpPr>
          <p:nvPr>
            <p:ph type="dt" sz="half" idx="10"/>
          </p:nvPr>
        </p:nvSpPr>
        <p:spPr/>
        <p:txBody>
          <a:bodyPr/>
          <a:lstStyle/>
          <a:p>
            <a:fld id="{3C2C33EB-E49D-4A6D-B9EF-4BD5C1772895}"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36</a:t>
            </a:fld>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連續 </a:t>
            </a:r>
            <a:r>
              <a:rPr lang="en-US" altLang="zh-TW" dirty="0" smtClean="0"/>
              <a:t>15 </a:t>
            </a:r>
            <a:r>
              <a:rPr lang="zh-TW" altLang="en-US" dirty="0" smtClean="0"/>
              <a:t>點在 </a:t>
            </a:r>
            <a:r>
              <a:rPr lang="en-US" altLang="zh-TW" dirty="0" smtClean="0"/>
              <a:t>C </a:t>
            </a:r>
            <a:r>
              <a:rPr lang="zh-TW" altLang="en-US" dirty="0" smtClean="0"/>
              <a:t>區內</a:t>
            </a:r>
            <a:endParaRPr lang="zh-TW" altLang="en-US" dirty="0"/>
          </a:p>
        </p:txBody>
      </p:sp>
      <p:sp>
        <p:nvSpPr>
          <p:cNvPr id="4" name="日期版面配置區 3"/>
          <p:cNvSpPr>
            <a:spLocks noGrp="1"/>
          </p:cNvSpPr>
          <p:nvPr>
            <p:ph type="dt" sz="half" idx="10"/>
          </p:nvPr>
        </p:nvSpPr>
        <p:spPr/>
        <p:txBody>
          <a:bodyPr/>
          <a:lstStyle/>
          <a:p>
            <a:fld id="{1F6751ED-F819-4F78-884E-E7D35BC48DEE}"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37</a:t>
            </a:fld>
            <a:endParaRPr lang="zh-TW" alt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457200" y="2083784"/>
            <a:ext cx="7239000" cy="3898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a:t>
            </a:r>
            <a:endParaRPr lang="zh-TW" altLang="en-US" dirty="0"/>
          </a:p>
        </p:txBody>
      </p:sp>
      <p:sp>
        <p:nvSpPr>
          <p:cNvPr id="3" name="內容版面配置區 2"/>
          <p:cNvSpPr>
            <a:spLocks noGrp="1"/>
          </p:cNvSpPr>
          <p:nvPr>
            <p:ph idx="1"/>
          </p:nvPr>
        </p:nvSpPr>
        <p:spPr/>
        <p:txBody>
          <a:bodyPr/>
          <a:lstStyle/>
          <a:p>
            <a:r>
              <a:rPr lang="zh-TW" altLang="en-US" dirty="0" smtClean="0"/>
              <a:t>點子都散佈在製程中心附近</a:t>
            </a:r>
            <a:r>
              <a:rPr lang="en-US" altLang="zh-TW" dirty="0" smtClean="0"/>
              <a:t>, </a:t>
            </a:r>
            <a:r>
              <a:rPr lang="zh-TW" altLang="en-US" dirty="0" smtClean="0"/>
              <a:t>似乎製程品質非常穩定而無變化</a:t>
            </a:r>
            <a:r>
              <a:rPr lang="en-US" altLang="zh-TW" dirty="0" smtClean="0"/>
              <a:t>, </a:t>
            </a:r>
            <a:r>
              <a:rPr lang="zh-TW" altLang="en-US" dirty="0" smtClean="0"/>
              <a:t>其原因可能是</a:t>
            </a:r>
            <a:r>
              <a:rPr lang="zh-TW" altLang="en-US" b="1" dirty="0" smtClean="0"/>
              <a:t>在 </a:t>
            </a:r>
            <a:r>
              <a:rPr lang="en-US" altLang="zh-TW" b="1" dirty="0" smtClean="0"/>
              <a:t>Phase I </a:t>
            </a:r>
            <a:r>
              <a:rPr lang="zh-TW" altLang="en-US" b="1" dirty="0" smtClean="0"/>
              <a:t>蒐集混雜到許多具有層別效應的數據</a:t>
            </a:r>
            <a:r>
              <a:rPr lang="en-US" altLang="zh-TW" dirty="0" smtClean="0"/>
              <a:t>, </a:t>
            </a:r>
            <a:r>
              <a:rPr lang="zh-TW" altLang="en-US" dirty="0" smtClean="0"/>
              <a:t>將層別效應看成機遇原因</a:t>
            </a:r>
            <a:r>
              <a:rPr lang="en-US" altLang="zh-TW" dirty="0" smtClean="0"/>
              <a:t>, </a:t>
            </a:r>
            <a:r>
              <a:rPr lang="zh-TW" altLang="en-US" dirty="0" smtClean="0"/>
              <a:t>使得</a:t>
            </a:r>
            <a:r>
              <a:rPr lang="zh-TW" altLang="en-US" b="1" dirty="0" smtClean="0"/>
              <a:t>高估製程變異</a:t>
            </a:r>
            <a:r>
              <a:rPr lang="zh-TW" altLang="en-US" dirty="0" smtClean="0"/>
              <a:t>而得到較寬的管制界線</a:t>
            </a:r>
            <a:r>
              <a:rPr lang="en-US" altLang="zh-TW" dirty="0" smtClean="0"/>
              <a:t>,</a:t>
            </a:r>
          </a:p>
          <a:p>
            <a:r>
              <a:rPr lang="zh-TW" altLang="en-US" dirty="0" smtClean="0"/>
              <a:t>而在 </a:t>
            </a:r>
            <a:r>
              <a:rPr lang="en-US" altLang="zh-TW" dirty="0" smtClean="0"/>
              <a:t>Phase II </a:t>
            </a:r>
            <a:r>
              <a:rPr lang="zh-TW" altLang="en-US" dirty="0" smtClean="0"/>
              <a:t>時</a:t>
            </a:r>
            <a:r>
              <a:rPr lang="en-US" altLang="zh-TW" dirty="0" smtClean="0"/>
              <a:t>, </a:t>
            </a:r>
            <a:r>
              <a:rPr lang="zh-TW" altLang="en-US" dirty="0" smtClean="0"/>
              <a:t>因為有些機台正在維修保養階段</a:t>
            </a:r>
            <a:r>
              <a:rPr lang="en-US" altLang="zh-TW" dirty="0" smtClean="0"/>
              <a:t>, </a:t>
            </a:r>
            <a:r>
              <a:rPr lang="zh-TW" altLang="en-US" dirty="0" smtClean="0"/>
              <a:t>或者訂單減少使得只開啟一台機器</a:t>
            </a:r>
            <a:r>
              <a:rPr lang="en-US" altLang="zh-TW" dirty="0" smtClean="0"/>
              <a:t>, </a:t>
            </a:r>
            <a:r>
              <a:rPr lang="zh-TW" altLang="en-US" dirty="0" smtClean="0"/>
              <a:t>故僅蒐集到單一機台的數據</a:t>
            </a:r>
            <a:r>
              <a:rPr lang="en-US" altLang="zh-TW" dirty="0" smtClean="0"/>
              <a:t>, </a:t>
            </a:r>
            <a:r>
              <a:rPr lang="zh-TW" altLang="en-US" dirty="0" smtClean="0"/>
              <a:t>導致管制具有這樣的現象。</a:t>
            </a:r>
            <a:endParaRPr lang="zh-TW" altLang="en-US" dirty="0"/>
          </a:p>
        </p:txBody>
      </p:sp>
      <p:sp>
        <p:nvSpPr>
          <p:cNvPr id="4" name="日期版面配置區 3"/>
          <p:cNvSpPr>
            <a:spLocks noGrp="1"/>
          </p:cNvSpPr>
          <p:nvPr>
            <p:ph type="dt" sz="half" idx="10"/>
          </p:nvPr>
        </p:nvSpPr>
        <p:spPr/>
        <p:txBody>
          <a:bodyPr/>
          <a:lstStyle/>
          <a:p>
            <a:fld id="{240CA4C6-5768-471D-88E2-C90E5BF168BE}"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38</a:t>
            </a:fld>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連續 </a:t>
            </a:r>
            <a:r>
              <a:rPr lang="en-US" altLang="zh-TW" dirty="0" smtClean="0"/>
              <a:t>8 </a:t>
            </a:r>
            <a:r>
              <a:rPr lang="zh-TW" altLang="en-US" dirty="0" smtClean="0"/>
              <a:t>點在 </a:t>
            </a:r>
            <a:r>
              <a:rPr lang="en-US" altLang="zh-TW" dirty="0" smtClean="0"/>
              <a:t>C </a:t>
            </a:r>
            <a:r>
              <a:rPr lang="zh-TW" altLang="en-US" dirty="0" smtClean="0"/>
              <a:t>區外</a:t>
            </a:r>
            <a:endParaRPr lang="zh-TW" altLang="en-US" dirty="0"/>
          </a:p>
        </p:txBody>
      </p:sp>
      <p:sp>
        <p:nvSpPr>
          <p:cNvPr id="4" name="日期版面配置區 3"/>
          <p:cNvSpPr>
            <a:spLocks noGrp="1"/>
          </p:cNvSpPr>
          <p:nvPr>
            <p:ph type="dt" sz="half" idx="10"/>
          </p:nvPr>
        </p:nvSpPr>
        <p:spPr/>
        <p:txBody>
          <a:bodyPr/>
          <a:lstStyle/>
          <a:p>
            <a:fld id="{12573FD5-DECC-4AE8-BECF-276A03B94696}"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39</a:t>
            </a:fld>
            <a:endParaRPr lang="zh-TW" alt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457200" y="2083784"/>
            <a:ext cx="7239000" cy="3898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品質變異分類</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戴明博士將造成品質特性變異的原因分為</a:t>
            </a:r>
            <a:r>
              <a:rPr lang="zh-TW" altLang="en-US" b="1" dirty="0" smtClean="0">
                <a:solidFill>
                  <a:srgbClr val="FF0000"/>
                </a:solidFill>
              </a:rPr>
              <a:t>共同原因 </a:t>
            </a:r>
            <a:r>
              <a:rPr lang="en-US" altLang="zh-TW" b="1" dirty="0" smtClean="0">
                <a:solidFill>
                  <a:srgbClr val="FF0000"/>
                </a:solidFill>
              </a:rPr>
              <a:t>(common causes) </a:t>
            </a:r>
            <a:r>
              <a:rPr lang="zh-TW" altLang="en-US" b="1" dirty="0" smtClean="0">
                <a:solidFill>
                  <a:srgbClr val="FF0000"/>
                </a:solidFill>
              </a:rPr>
              <a:t>和可歸屬原因 </a:t>
            </a:r>
            <a:r>
              <a:rPr lang="en-US" altLang="zh-TW" b="1" dirty="0" smtClean="0">
                <a:solidFill>
                  <a:srgbClr val="FF0000"/>
                </a:solidFill>
              </a:rPr>
              <a:t>(assignable causes) </a:t>
            </a:r>
            <a:r>
              <a:rPr lang="zh-TW" altLang="en-US" b="1" dirty="0" smtClean="0">
                <a:solidFill>
                  <a:srgbClr val="FF0000"/>
                </a:solidFill>
              </a:rPr>
              <a:t>兩種</a:t>
            </a:r>
            <a:r>
              <a:rPr lang="zh-TW" altLang="en-US" dirty="0" smtClean="0"/>
              <a:t>。</a:t>
            </a:r>
          </a:p>
          <a:p>
            <a:r>
              <a:rPr lang="zh-TW" altLang="en-US" b="1" dirty="0" smtClean="0">
                <a:solidFill>
                  <a:srgbClr val="7030A0"/>
                </a:solidFill>
              </a:rPr>
              <a:t>共同原因</a:t>
            </a:r>
            <a:r>
              <a:rPr lang="en-US" altLang="zh-TW" b="1" dirty="0" smtClean="0">
                <a:solidFill>
                  <a:srgbClr val="7030A0"/>
                </a:solidFill>
              </a:rPr>
              <a:t>:</a:t>
            </a:r>
            <a:r>
              <a:rPr lang="zh-TW" altLang="en-US" dirty="0" smtClean="0"/>
              <a:t>一直存在於製程的機遇原因</a:t>
            </a:r>
            <a:r>
              <a:rPr lang="en-US" altLang="zh-TW" dirty="0" smtClean="0"/>
              <a:t>, </a:t>
            </a:r>
            <a:r>
              <a:rPr lang="zh-TW" altLang="en-US" dirty="0" smtClean="0"/>
              <a:t>例如環境溫度和濕度的經常性變化</a:t>
            </a:r>
            <a:r>
              <a:rPr lang="en-US" altLang="zh-TW" dirty="0" smtClean="0"/>
              <a:t>,</a:t>
            </a:r>
            <a:r>
              <a:rPr lang="zh-TW" altLang="en-US" dirty="0" smtClean="0"/>
              <a:t>這時的製程狀態是穩定的</a:t>
            </a:r>
            <a:r>
              <a:rPr lang="en-US" altLang="zh-TW" dirty="0" smtClean="0"/>
              <a:t>,</a:t>
            </a:r>
            <a:r>
              <a:rPr lang="zh-TW" altLang="en-US" dirty="0" smtClean="0"/>
              <a:t> 當製程處於</a:t>
            </a:r>
            <a:r>
              <a:rPr lang="zh-TW" altLang="en-US" b="1" dirty="0" smtClean="0">
                <a:solidFill>
                  <a:srgbClr val="FF0000"/>
                </a:solidFill>
              </a:rPr>
              <a:t>穩定的狀態</a:t>
            </a:r>
            <a:r>
              <a:rPr lang="zh-TW" altLang="en-US" dirty="0" smtClean="0"/>
              <a:t>之下</a:t>
            </a:r>
            <a:r>
              <a:rPr lang="en-US" altLang="zh-TW" dirty="0" smtClean="0"/>
              <a:t>, </a:t>
            </a:r>
            <a:r>
              <a:rPr lang="zh-TW" altLang="en-US" dirty="0" smtClean="0"/>
              <a:t>僅具有共同原因存在</a:t>
            </a:r>
            <a:r>
              <a:rPr lang="en-US" altLang="zh-TW" dirty="0" smtClean="0"/>
              <a:t>, </a:t>
            </a:r>
            <a:r>
              <a:rPr lang="zh-TW" altLang="en-US" dirty="0" smtClean="0"/>
              <a:t>對於產品品質特性變異的影響是微幅的但是持續的。</a:t>
            </a:r>
          </a:p>
          <a:p>
            <a:r>
              <a:rPr lang="zh-TW" altLang="en-US" b="1" dirty="0" smtClean="0">
                <a:solidFill>
                  <a:srgbClr val="7030A0"/>
                </a:solidFill>
              </a:rPr>
              <a:t>可歸屬原因</a:t>
            </a:r>
            <a:r>
              <a:rPr lang="en-US" altLang="zh-TW" b="1" dirty="0" smtClean="0">
                <a:solidFill>
                  <a:srgbClr val="7030A0"/>
                </a:solidFill>
              </a:rPr>
              <a:t>:</a:t>
            </a:r>
            <a:r>
              <a:rPr lang="zh-TW" altLang="en-US" b="1" dirty="0" smtClean="0">
                <a:solidFill>
                  <a:srgbClr val="7030A0"/>
                </a:solidFill>
              </a:rPr>
              <a:t> </a:t>
            </a:r>
            <a:r>
              <a:rPr lang="zh-TW" altLang="en-US" dirty="0" smtClean="0"/>
              <a:t>當有些偶發狀況使得製程處於</a:t>
            </a:r>
            <a:r>
              <a:rPr lang="zh-TW" altLang="en-US" b="1" dirty="0" smtClean="0">
                <a:solidFill>
                  <a:srgbClr val="FF0000"/>
                </a:solidFill>
              </a:rPr>
              <a:t>不穩定的狀態</a:t>
            </a:r>
            <a:r>
              <a:rPr lang="zh-TW" altLang="en-US" dirty="0" smtClean="0"/>
              <a:t>之下</a:t>
            </a:r>
            <a:r>
              <a:rPr lang="en-US" altLang="zh-TW" dirty="0" smtClean="0"/>
              <a:t>, </a:t>
            </a:r>
            <a:r>
              <a:rPr lang="zh-TW" altLang="en-US" dirty="0" smtClean="0"/>
              <a:t>例如採用不同的原物料</a:t>
            </a:r>
            <a:r>
              <a:rPr lang="en-US" altLang="zh-TW" dirty="0" smtClean="0"/>
              <a:t>, </a:t>
            </a:r>
            <a:r>
              <a:rPr lang="zh-TW" altLang="en-US" dirty="0" smtClean="0"/>
              <a:t>原物料品質立即造成製程生產狀態改變</a:t>
            </a:r>
            <a:r>
              <a:rPr lang="en-US" altLang="zh-TW" dirty="0" smtClean="0"/>
              <a:t>, </a:t>
            </a:r>
            <a:r>
              <a:rPr lang="zh-TW" altLang="en-US" dirty="0" smtClean="0"/>
              <a:t>引發產品品質特性的劇烈變化</a:t>
            </a:r>
            <a:r>
              <a:rPr lang="en-US" altLang="zh-TW" dirty="0" smtClean="0"/>
              <a:t>, </a:t>
            </a:r>
            <a:r>
              <a:rPr lang="zh-TW" altLang="en-US" dirty="0" smtClean="0"/>
              <a:t>這時我們可說製程參數變化到另一種狀態。</a:t>
            </a:r>
            <a:endParaRPr lang="zh-TW" altLang="en-US" dirty="0"/>
          </a:p>
        </p:txBody>
      </p:sp>
      <p:sp>
        <p:nvSpPr>
          <p:cNvPr id="4" name="日期版面配置區 3"/>
          <p:cNvSpPr>
            <a:spLocks noGrp="1"/>
          </p:cNvSpPr>
          <p:nvPr>
            <p:ph type="dt" sz="half" idx="10"/>
          </p:nvPr>
        </p:nvSpPr>
        <p:spPr/>
        <p:txBody>
          <a:bodyPr/>
          <a:lstStyle/>
          <a:p>
            <a:fld id="{BD9416EC-ABF2-47E3-A023-0AAC99374755}"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4</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a:t>
            </a:r>
            <a:endParaRPr lang="zh-TW" altLang="en-US" dirty="0"/>
          </a:p>
        </p:txBody>
      </p:sp>
      <p:sp>
        <p:nvSpPr>
          <p:cNvPr id="3" name="內容版面配置區 2"/>
          <p:cNvSpPr>
            <a:spLocks noGrp="1"/>
          </p:cNvSpPr>
          <p:nvPr>
            <p:ph idx="1"/>
          </p:nvPr>
        </p:nvSpPr>
        <p:spPr/>
        <p:txBody>
          <a:bodyPr/>
          <a:lstStyle/>
          <a:p>
            <a:r>
              <a:rPr lang="zh-TW" altLang="en-US" dirty="0" smtClean="0"/>
              <a:t>若兩台機器的層別效應更為明顯</a:t>
            </a:r>
            <a:r>
              <a:rPr lang="en-US" altLang="zh-TW" dirty="0" smtClean="0"/>
              <a:t>, </a:t>
            </a:r>
            <a:r>
              <a:rPr lang="zh-TW" altLang="en-US" dirty="0" smtClean="0"/>
              <a:t>但每次僅對某台機器抽樣</a:t>
            </a:r>
            <a:r>
              <a:rPr lang="en-US" altLang="zh-TW" dirty="0" smtClean="0"/>
              <a:t>, </a:t>
            </a:r>
            <a:r>
              <a:rPr lang="zh-TW" altLang="en-US" dirty="0" smtClean="0"/>
              <a:t>抽選哪一台機器並無特別規則時</a:t>
            </a:r>
            <a:r>
              <a:rPr lang="en-US" altLang="zh-TW" dirty="0" smtClean="0"/>
              <a:t>, </a:t>
            </a:r>
            <a:r>
              <a:rPr lang="zh-TW" altLang="en-US" dirty="0" smtClean="0"/>
              <a:t>樣本平均值或者標準差會隨者選中機器別而產生上下變化的情形。</a:t>
            </a:r>
            <a:endParaRPr lang="zh-TW" altLang="en-US" dirty="0"/>
          </a:p>
        </p:txBody>
      </p:sp>
      <p:sp>
        <p:nvSpPr>
          <p:cNvPr id="4" name="日期版面配置區 3"/>
          <p:cNvSpPr>
            <a:spLocks noGrp="1"/>
          </p:cNvSpPr>
          <p:nvPr>
            <p:ph type="dt" sz="half" idx="10"/>
          </p:nvPr>
        </p:nvSpPr>
        <p:spPr/>
        <p:txBody>
          <a:bodyPr/>
          <a:lstStyle/>
          <a:p>
            <a:fld id="{E7B7E654-6AAA-4804-9A0E-16566CDF7836}"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40</a:t>
            </a:fld>
            <a:endParaRPr lang="zh-TW"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平均連串長度</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統計檢定稱管制圖之管制上下界之外為拒絕域</a:t>
            </a:r>
            <a:r>
              <a:rPr lang="en-US" altLang="zh-TW" dirty="0" smtClean="0"/>
              <a:t>(rejection region), </a:t>
            </a:r>
            <a:r>
              <a:rPr lang="zh-TW" altLang="en-US" dirty="0" smtClean="0"/>
              <a:t>當樣本點落於界限外</a:t>
            </a:r>
            <a:r>
              <a:rPr lang="en-US" altLang="zh-TW" dirty="0" smtClean="0"/>
              <a:t>, </a:t>
            </a:r>
            <a:r>
              <a:rPr lang="zh-TW" altLang="en-US" dirty="0" smtClean="0"/>
              <a:t>我們判定製程出現異常</a:t>
            </a:r>
            <a:r>
              <a:rPr lang="en-US" altLang="zh-TW" dirty="0" smtClean="0"/>
              <a:t>; </a:t>
            </a:r>
            <a:r>
              <a:rPr lang="zh-TW" altLang="en-US" dirty="0" smtClean="0"/>
              <a:t>反之</a:t>
            </a:r>
            <a:r>
              <a:rPr lang="en-US" altLang="zh-TW" dirty="0" smtClean="0"/>
              <a:t>, </a:t>
            </a:r>
            <a:r>
              <a:rPr lang="zh-TW" altLang="en-US" dirty="0" smtClean="0"/>
              <a:t>則判定製程處於穩定狀態。</a:t>
            </a:r>
          </a:p>
          <a:p>
            <a:r>
              <a:rPr lang="zh-TW" altLang="en-US" dirty="0" smtClean="0"/>
              <a:t>這樣的決策方法</a:t>
            </a:r>
            <a:r>
              <a:rPr lang="en-US" altLang="zh-TW" dirty="0" smtClean="0"/>
              <a:t>, </a:t>
            </a:r>
            <a:r>
              <a:rPr lang="zh-TW" altLang="en-US" dirty="0" smtClean="0"/>
              <a:t>可能出現假設檢定上的型 </a:t>
            </a:r>
            <a:r>
              <a:rPr lang="en-US" altLang="zh-TW" dirty="0" smtClean="0"/>
              <a:t>I </a:t>
            </a:r>
            <a:r>
              <a:rPr lang="zh-TW" altLang="en-US" dirty="0" smtClean="0"/>
              <a:t>與型 </a:t>
            </a:r>
            <a:r>
              <a:rPr lang="en-US" altLang="zh-TW" dirty="0" smtClean="0"/>
              <a:t>II </a:t>
            </a:r>
            <a:r>
              <a:rPr lang="zh-TW" altLang="en-US" dirty="0" smtClean="0"/>
              <a:t>錯誤。統計假設檢定通常以一個檢定的型 </a:t>
            </a:r>
            <a:r>
              <a:rPr lang="en-US" altLang="zh-TW" dirty="0" smtClean="0"/>
              <a:t>I </a:t>
            </a:r>
            <a:r>
              <a:rPr lang="zh-TW" altLang="en-US" dirty="0" smtClean="0"/>
              <a:t>與型 </a:t>
            </a:r>
            <a:r>
              <a:rPr lang="en-US" altLang="zh-TW" dirty="0" smtClean="0"/>
              <a:t>II </a:t>
            </a:r>
            <a:r>
              <a:rPr lang="zh-TW" altLang="en-US" dirty="0" smtClean="0"/>
              <a:t>錯誤的機率評估檢定方法的好壞。</a:t>
            </a:r>
          </a:p>
          <a:p>
            <a:r>
              <a:rPr lang="zh-TW" altLang="en-US" dirty="0" smtClean="0"/>
              <a:t>管制圖用平均連串長度 </a:t>
            </a:r>
            <a:r>
              <a:rPr lang="en-US" altLang="zh-TW" dirty="0" smtClean="0"/>
              <a:t>(Average Run Length</a:t>
            </a:r>
            <a:r>
              <a:rPr lang="zh-TW" altLang="en-US" dirty="0" smtClean="0"/>
              <a:t>， </a:t>
            </a:r>
            <a:r>
              <a:rPr lang="en-US" altLang="zh-TW" dirty="0" smtClean="0"/>
              <a:t>ARL) </a:t>
            </a:r>
            <a:r>
              <a:rPr lang="zh-TW" altLang="en-US" dirty="0" smtClean="0"/>
              <a:t>作為管制圖績效的評估指標。它是型 </a:t>
            </a:r>
            <a:r>
              <a:rPr lang="en-US" altLang="zh-TW" dirty="0" smtClean="0"/>
              <a:t>I </a:t>
            </a:r>
            <a:r>
              <a:rPr lang="zh-TW" altLang="en-US" dirty="0" smtClean="0"/>
              <a:t>與型 </a:t>
            </a:r>
            <a:r>
              <a:rPr lang="en-US" altLang="zh-TW" dirty="0" smtClean="0"/>
              <a:t>II </a:t>
            </a:r>
            <a:r>
              <a:rPr lang="zh-TW" altLang="en-US" dirty="0" smtClean="0"/>
              <a:t>錯誤機率的另一種說法</a:t>
            </a:r>
            <a:r>
              <a:rPr lang="en-US" altLang="zh-TW" dirty="0" smtClean="0"/>
              <a:t>, </a:t>
            </a:r>
            <a:r>
              <a:rPr lang="zh-TW" altLang="en-US" dirty="0" smtClean="0"/>
              <a:t>以事件發生後的持續時間評估管制圖發出異常訊號的能力。</a:t>
            </a:r>
          </a:p>
          <a:p>
            <a:r>
              <a:rPr lang="zh-TW" altLang="en-US" dirty="0" smtClean="0"/>
              <a:t>這就如說銅板出現正面的機率為 </a:t>
            </a:r>
            <a:r>
              <a:rPr lang="en-US" altLang="zh-TW" dirty="0" smtClean="0"/>
              <a:t>0.2, </a:t>
            </a:r>
            <a:r>
              <a:rPr lang="zh-TW" altLang="en-US" dirty="0" smtClean="0"/>
              <a:t>另一種說法則為平均 </a:t>
            </a:r>
            <a:r>
              <a:rPr lang="en-US" altLang="zh-TW" dirty="0" smtClean="0"/>
              <a:t>5 </a:t>
            </a:r>
            <a:r>
              <a:rPr lang="zh-TW" altLang="en-US" dirty="0" smtClean="0"/>
              <a:t>次出現一次正面。</a:t>
            </a:r>
            <a:endParaRPr lang="zh-TW" altLang="en-US" dirty="0"/>
          </a:p>
        </p:txBody>
      </p:sp>
      <p:sp>
        <p:nvSpPr>
          <p:cNvPr id="4" name="日期版面配置區 3"/>
          <p:cNvSpPr>
            <a:spLocks noGrp="1"/>
          </p:cNvSpPr>
          <p:nvPr>
            <p:ph type="dt" sz="half" idx="10"/>
          </p:nvPr>
        </p:nvSpPr>
        <p:spPr/>
        <p:txBody>
          <a:bodyPr/>
          <a:lstStyle/>
          <a:p>
            <a:fld id="{DEC2DC04-F1F1-4BE6-9DF7-F259840C9721}"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41</a:t>
            </a:fld>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平均連串長度</a:t>
            </a:r>
            <a:endParaRPr lang="zh-TW" altLang="en-US" dirty="0"/>
          </a:p>
        </p:txBody>
      </p:sp>
      <p:sp>
        <p:nvSpPr>
          <p:cNvPr id="3" name="內容版面配置區 2"/>
          <p:cNvSpPr>
            <a:spLocks noGrp="1"/>
          </p:cNvSpPr>
          <p:nvPr>
            <p:ph idx="1"/>
          </p:nvPr>
        </p:nvSpPr>
        <p:spPr/>
        <p:txBody>
          <a:bodyPr>
            <a:normAutofit/>
          </a:bodyPr>
          <a:lstStyle/>
          <a:p>
            <a:r>
              <a:rPr lang="en-US" altLang="zh-TW" i="1" dirty="0" smtClean="0"/>
              <a:t>ARL</a:t>
            </a:r>
            <a:r>
              <a:rPr lang="zh-TW" altLang="en-US" dirty="0" smtClean="0"/>
              <a:t> 是指製程平均經過幾個樣本點時會發生溢出管制界限外。區分為管制內和管制外平均連串長度，分別記為 </a:t>
            </a:r>
            <a:r>
              <a:rPr lang="en-US" altLang="zh-TW" i="1" dirty="0" smtClean="0"/>
              <a:t>ARL</a:t>
            </a:r>
            <a:r>
              <a:rPr lang="en-US" altLang="zh-TW" dirty="0" smtClean="0"/>
              <a:t>0 </a:t>
            </a:r>
            <a:r>
              <a:rPr lang="zh-TW" altLang="en-US" dirty="0" smtClean="0"/>
              <a:t>和 </a:t>
            </a:r>
            <a:r>
              <a:rPr lang="en-US" altLang="zh-TW" i="1" dirty="0" smtClean="0"/>
              <a:t>ARL</a:t>
            </a:r>
            <a:r>
              <a:rPr lang="en-US" altLang="zh-TW" dirty="0" smtClean="0"/>
              <a:t>1</a:t>
            </a:r>
            <a:r>
              <a:rPr lang="zh-TW" altLang="en-US" dirty="0" smtClean="0"/>
              <a:t>。</a:t>
            </a:r>
          </a:p>
          <a:p>
            <a:r>
              <a:rPr lang="zh-TW" altLang="en-US" dirty="0" smtClean="0"/>
              <a:t> </a:t>
            </a:r>
            <a:r>
              <a:rPr lang="en-US" altLang="zh-TW" i="1" dirty="0" smtClean="0"/>
              <a:t>ARL</a:t>
            </a:r>
            <a:r>
              <a:rPr lang="en-US" altLang="zh-TW" dirty="0" smtClean="0"/>
              <a:t>0 </a:t>
            </a:r>
            <a:r>
              <a:rPr lang="zh-TW" altLang="en-US" dirty="0" smtClean="0"/>
              <a:t>指當製程為管制狀態內時</a:t>
            </a:r>
            <a:r>
              <a:rPr lang="en-US" altLang="zh-TW" dirty="0" smtClean="0"/>
              <a:t>, </a:t>
            </a:r>
            <a:r>
              <a:rPr lang="zh-TW" altLang="en-US" dirty="0" smtClean="0"/>
              <a:t>平均經過幾個樣本點時會發生溢出管制界限外</a:t>
            </a:r>
            <a:r>
              <a:rPr lang="en-US" altLang="zh-TW" dirty="0" smtClean="0"/>
              <a:t>, </a:t>
            </a:r>
            <a:r>
              <a:rPr lang="zh-TW" altLang="en-US" dirty="0" smtClean="0"/>
              <a:t>亦即發出型 </a:t>
            </a:r>
            <a:r>
              <a:rPr lang="en-US" altLang="zh-TW" dirty="0" smtClean="0"/>
              <a:t>I </a:t>
            </a:r>
            <a:r>
              <a:rPr lang="zh-TW" altLang="en-US" dirty="0" smtClean="0"/>
              <a:t>錯誤警報 </a:t>
            </a:r>
            <a:r>
              <a:rPr lang="en-US" altLang="zh-TW" dirty="0" smtClean="0"/>
              <a:t>(false alarm) </a:t>
            </a:r>
            <a:r>
              <a:rPr lang="zh-TW" altLang="en-US" dirty="0" smtClean="0"/>
              <a:t>平均所需之觀測樣本點數</a:t>
            </a:r>
            <a:r>
              <a:rPr lang="en-US" altLang="zh-TW" dirty="0" smtClean="0"/>
              <a:t>,</a:t>
            </a:r>
            <a:r>
              <a:rPr lang="zh-TW" altLang="en-US" dirty="0" smtClean="0"/>
              <a:t> 其衡量管制圖之</a:t>
            </a:r>
            <a:r>
              <a:rPr lang="zh-TW" altLang="en-US" b="1" dirty="0" smtClean="0">
                <a:solidFill>
                  <a:srgbClr val="FF0000"/>
                </a:solidFill>
              </a:rPr>
              <a:t>穩定度</a:t>
            </a:r>
            <a:r>
              <a:rPr lang="zh-TW" altLang="en-US" dirty="0" smtClean="0"/>
              <a:t>。</a:t>
            </a:r>
            <a:endParaRPr lang="en-US" altLang="zh-TW" dirty="0" smtClean="0"/>
          </a:p>
          <a:p>
            <a:r>
              <a:rPr lang="en-US" altLang="zh-TW" dirty="0" smtClean="0"/>
              <a:t> </a:t>
            </a:r>
            <a:r>
              <a:rPr lang="en-US" altLang="zh-TW" i="1" dirty="0" smtClean="0"/>
              <a:t>ARL</a:t>
            </a:r>
            <a:r>
              <a:rPr lang="en-US" altLang="zh-TW" dirty="0" smtClean="0"/>
              <a:t>1 </a:t>
            </a:r>
            <a:r>
              <a:rPr lang="zh-TW" altLang="en-US" dirty="0" smtClean="0"/>
              <a:t>指製程已發生變異</a:t>
            </a:r>
            <a:r>
              <a:rPr lang="en-US" altLang="zh-TW" dirty="0" smtClean="0"/>
              <a:t>, </a:t>
            </a:r>
            <a:r>
              <a:rPr lang="zh-TW" altLang="en-US" dirty="0" smtClean="0"/>
              <a:t>平均需要經過幾個樣本點時才會發出警報</a:t>
            </a:r>
            <a:r>
              <a:rPr lang="en-US" altLang="zh-TW" dirty="0" smtClean="0"/>
              <a:t>,</a:t>
            </a:r>
            <a:r>
              <a:rPr lang="zh-TW" altLang="en-US" dirty="0" smtClean="0"/>
              <a:t> 其主要在衡量管制圖之</a:t>
            </a:r>
            <a:r>
              <a:rPr lang="zh-TW" altLang="en-US" b="1" dirty="0" smtClean="0">
                <a:solidFill>
                  <a:srgbClr val="FF0000"/>
                </a:solidFill>
              </a:rPr>
              <a:t>敏感度</a:t>
            </a:r>
            <a:r>
              <a:rPr lang="zh-TW" altLang="en-US" dirty="0" smtClean="0"/>
              <a:t>。故當製程在管制外時</a:t>
            </a:r>
            <a:r>
              <a:rPr lang="en-US" altLang="zh-TW" dirty="0" smtClean="0"/>
              <a:t>, </a:t>
            </a:r>
            <a:r>
              <a:rPr lang="en-US" altLang="zh-TW" i="1" dirty="0" smtClean="0"/>
              <a:t>ARL</a:t>
            </a:r>
            <a:r>
              <a:rPr lang="en-US" altLang="zh-TW" dirty="0" smtClean="0"/>
              <a:t>1 </a:t>
            </a:r>
            <a:r>
              <a:rPr lang="zh-TW" altLang="en-US" dirty="0" smtClean="0"/>
              <a:t>愈小愈好。</a:t>
            </a:r>
            <a:endParaRPr lang="zh-TW" altLang="en-US" dirty="0"/>
          </a:p>
        </p:txBody>
      </p:sp>
      <p:sp>
        <p:nvSpPr>
          <p:cNvPr id="4" name="日期版面配置區 3"/>
          <p:cNvSpPr>
            <a:spLocks noGrp="1"/>
          </p:cNvSpPr>
          <p:nvPr>
            <p:ph type="dt" sz="half" idx="10"/>
          </p:nvPr>
        </p:nvSpPr>
        <p:spPr/>
        <p:txBody>
          <a:bodyPr/>
          <a:lstStyle/>
          <a:p>
            <a:fld id="{EA5DBF9F-3E89-4650-AE16-3037658D5BE1}"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42</a:t>
            </a:fld>
            <a:endParaRPr lang="zh-TW"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錯誤機率與連串長度</a:t>
            </a:r>
            <a:endParaRPr lang="zh-TW" altLang="en-US" dirty="0"/>
          </a:p>
        </p:txBody>
      </p:sp>
      <p:sp>
        <p:nvSpPr>
          <p:cNvPr id="4" name="日期版面配置區 3"/>
          <p:cNvSpPr>
            <a:spLocks noGrp="1"/>
          </p:cNvSpPr>
          <p:nvPr>
            <p:ph type="dt" sz="half" idx="10"/>
          </p:nvPr>
        </p:nvSpPr>
        <p:spPr/>
        <p:txBody>
          <a:bodyPr/>
          <a:lstStyle/>
          <a:p>
            <a:fld id="{991CD29F-BE23-4920-B7D8-DA4CB7A09833}"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43</a:t>
            </a:fld>
            <a:endParaRPr lang="zh-TW" altLang="en-US"/>
          </a:p>
        </p:txBody>
      </p:sp>
      <p:pic>
        <p:nvPicPr>
          <p:cNvPr id="16386" name="Picture 2"/>
          <p:cNvPicPr>
            <a:picLocks noChangeAspect="1" noChangeArrowheads="1"/>
          </p:cNvPicPr>
          <p:nvPr/>
        </p:nvPicPr>
        <p:blipFill>
          <a:blip r:embed="rId2" cstate="print"/>
          <a:srcRect/>
          <a:stretch>
            <a:fillRect/>
          </a:stretch>
        </p:blipFill>
        <p:spPr bwMode="auto">
          <a:xfrm>
            <a:off x="0" y="2564904"/>
            <a:ext cx="3168352" cy="1277941"/>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395536" y="1556792"/>
            <a:ext cx="5316636" cy="1043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cap="none" dirty="0" smtClean="0"/>
              <a:t>Example</a:t>
            </a:r>
            <a:endParaRPr lang="zh-TW" altLang="en-US" cap="none" dirty="0"/>
          </a:p>
        </p:txBody>
      </p:sp>
      <p:sp>
        <p:nvSpPr>
          <p:cNvPr id="3" name="內容版面配置區 2"/>
          <p:cNvSpPr>
            <a:spLocks noGrp="1"/>
          </p:cNvSpPr>
          <p:nvPr>
            <p:ph idx="1"/>
          </p:nvPr>
        </p:nvSpPr>
        <p:spPr/>
        <p:txBody>
          <a:bodyPr/>
          <a:lstStyle/>
          <a:p>
            <a:r>
              <a:rPr lang="zh-TW" altLang="en-US" dirty="0" smtClean="0"/>
              <a:t>假設品質特性 </a:t>
            </a:r>
            <a:r>
              <a:rPr lang="en-US" altLang="zh-TW" dirty="0" smtClean="0"/>
              <a:t>X</a:t>
            </a:r>
            <a:r>
              <a:rPr lang="zh-TW" altLang="en-US" dirty="0" smtClean="0"/>
              <a:t> 之分配為 </a:t>
            </a:r>
            <a:r>
              <a:rPr lang="en-US" altLang="zh-TW" dirty="0" smtClean="0"/>
              <a:t>N(20,5</a:t>
            </a:r>
            <a:r>
              <a:rPr lang="en-US" altLang="zh-TW" baseline="30000" dirty="0" smtClean="0"/>
              <a:t>2</a:t>
            </a:r>
            <a:r>
              <a:rPr lang="en-US" altLang="zh-TW" dirty="0" smtClean="0"/>
              <a:t>),</a:t>
            </a:r>
            <a:r>
              <a:rPr lang="zh-TW" altLang="en-US" dirty="0" smtClean="0"/>
              <a:t> </a:t>
            </a:r>
            <a:r>
              <a:rPr lang="en-US" altLang="zh-TW" dirty="0" smtClean="0"/>
              <a:t>LCL=5,</a:t>
            </a:r>
            <a:r>
              <a:rPr lang="zh-TW" altLang="en-US" dirty="0" smtClean="0"/>
              <a:t> </a:t>
            </a:r>
            <a:r>
              <a:rPr lang="en-US" altLang="zh-TW" dirty="0" smtClean="0"/>
              <a:t>UCL=35,</a:t>
            </a:r>
            <a:r>
              <a:rPr lang="zh-TW" altLang="en-US" dirty="0" smtClean="0"/>
              <a:t> 請求型</a:t>
            </a:r>
            <a:r>
              <a:rPr lang="en-US" altLang="zh-TW" dirty="0" smtClean="0"/>
              <a:t>I</a:t>
            </a:r>
            <a:r>
              <a:rPr lang="zh-TW" altLang="en-US" dirty="0" smtClean="0"/>
              <a:t>錯誤的機率和平均連串長度。</a:t>
            </a:r>
            <a:endParaRPr lang="en-US" altLang="zh-TW" dirty="0" smtClean="0"/>
          </a:p>
          <a:p>
            <a:pPr>
              <a:buNone/>
            </a:pPr>
            <a:endParaRPr lang="zh-TW" altLang="en-US" dirty="0"/>
          </a:p>
        </p:txBody>
      </p:sp>
      <p:sp>
        <p:nvSpPr>
          <p:cNvPr id="4" name="日期版面配置區 3"/>
          <p:cNvSpPr>
            <a:spLocks noGrp="1"/>
          </p:cNvSpPr>
          <p:nvPr>
            <p:ph type="dt" sz="half" idx="10"/>
          </p:nvPr>
        </p:nvSpPr>
        <p:spPr/>
        <p:txBody>
          <a:bodyPr/>
          <a:lstStyle/>
          <a:p>
            <a:fld id="{E9DDCE37-107A-4A1E-AEE5-51991985D6EC}"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44</a:t>
            </a:fld>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683568" y="2636912"/>
            <a:ext cx="6552728" cy="381704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4D32CFE-8EA1-45AC-A11A-96A6959B2D06}" type="datetime1">
              <a:rPr lang="zh-TW" altLang="en-US" smtClean="0"/>
              <a:t>2018/3/20</a:t>
            </a:fld>
            <a:endParaRPr lang="zh-TW" altLang="en-US"/>
          </a:p>
        </p:txBody>
      </p:sp>
      <p:sp>
        <p:nvSpPr>
          <p:cNvPr id="3" name="頁尾版面配置區 2"/>
          <p:cNvSpPr>
            <a:spLocks noGrp="1"/>
          </p:cNvSpPr>
          <p:nvPr>
            <p:ph type="ftr" sz="quarter" idx="11"/>
          </p:nvPr>
        </p:nvSpPr>
        <p:spPr/>
        <p:txBody>
          <a:bodyPr/>
          <a:lstStyle/>
          <a:p>
            <a:r>
              <a:rPr lang="zh-TW" altLang="en-US" smtClean="0"/>
              <a:t>健行科技大學工業管理系</a:t>
            </a:r>
            <a:endParaRPr lang="zh-TW" altLang="en-US"/>
          </a:p>
        </p:txBody>
      </p:sp>
      <p:sp>
        <p:nvSpPr>
          <p:cNvPr id="4" name="投影片編號版面配置區 3"/>
          <p:cNvSpPr>
            <a:spLocks noGrp="1"/>
          </p:cNvSpPr>
          <p:nvPr>
            <p:ph type="sldNum" sz="quarter" idx="12"/>
          </p:nvPr>
        </p:nvSpPr>
        <p:spPr/>
        <p:txBody>
          <a:bodyPr/>
          <a:lstStyle/>
          <a:p>
            <a:fld id="{3BCC4E7F-230E-4EF3-95BD-2E1A5154E8E6}" type="slidenum">
              <a:rPr lang="zh-TW" altLang="en-US" smtClean="0"/>
              <a:pPr/>
              <a:t>45</a:t>
            </a:fld>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827583" y="1124744"/>
            <a:ext cx="5692311" cy="108012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cap="none" dirty="0" smtClean="0"/>
              <a:t>Example</a:t>
            </a:r>
            <a:endParaRPr lang="zh-TW" altLang="en-US" cap="none" dirty="0"/>
          </a:p>
        </p:txBody>
      </p:sp>
      <p:sp>
        <p:nvSpPr>
          <p:cNvPr id="3" name="內容版面配置區 2"/>
          <p:cNvSpPr>
            <a:spLocks noGrp="1"/>
          </p:cNvSpPr>
          <p:nvPr>
            <p:ph idx="1"/>
          </p:nvPr>
        </p:nvSpPr>
        <p:spPr/>
        <p:txBody>
          <a:bodyPr/>
          <a:lstStyle/>
          <a:p>
            <a:r>
              <a:rPr lang="zh-TW" altLang="en-US" dirty="0" smtClean="0"/>
              <a:t>接續上題</a:t>
            </a:r>
            <a:r>
              <a:rPr lang="en-US" altLang="zh-TW" dirty="0" smtClean="0"/>
              <a:t>, </a:t>
            </a:r>
            <a:r>
              <a:rPr lang="zh-TW" altLang="en-US" dirty="0" smtClean="0"/>
              <a:t>假設品質特性 </a:t>
            </a:r>
            <a:r>
              <a:rPr lang="en-US" altLang="zh-TW" dirty="0" smtClean="0"/>
              <a:t>X</a:t>
            </a:r>
            <a:r>
              <a:rPr lang="zh-TW" altLang="en-US" dirty="0" smtClean="0"/>
              <a:t> 的平均值偏離至 </a:t>
            </a:r>
            <a:r>
              <a:rPr lang="en-US" altLang="zh-TW" dirty="0" smtClean="0"/>
              <a:t>25,</a:t>
            </a:r>
            <a:r>
              <a:rPr lang="zh-TW" altLang="en-US" dirty="0" smtClean="0"/>
              <a:t> 請求型</a:t>
            </a:r>
            <a:r>
              <a:rPr lang="en-US" altLang="zh-TW" dirty="0" smtClean="0"/>
              <a:t>II</a:t>
            </a:r>
            <a:r>
              <a:rPr lang="zh-TW" altLang="en-US" dirty="0" smtClean="0"/>
              <a:t>錯誤的機率和平均連串長度。</a:t>
            </a:r>
            <a:endParaRPr lang="en-US" altLang="zh-TW" dirty="0" smtClean="0"/>
          </a:p>
          <a:p>
            <a:pPr>
              <a:buNone/>
            </a:pPr>
            <a:endParaRPr lang="zh-TW" altLang="en-US" dirty="0"/>
          </a:p>
        </p:txBody>
      </p:sp>
      <p:sp>
        <p:nvSpPr>
          <p:cNvPr id="4" name="日期版面配置區 3"/>
          <p:cNvSpPr>
            <a:spLocks noGrp="1"/>
          </p:cNvSpPr>
          <p:nvPr>
            <p:ph type="dt" sz="half" idx="10"/>
          </p:nvPr>
        </p:nvSpPr>
        <p:spPr/>
        <p:txBody>
          <a:bodyPr/>
          <a:lstStyle/>
          <a:p>
            <a:fld id="{6AC297BB-2D82-41CE-A016-9BF95001E4A5}"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46</a:t>
            </a:fld>
            <a:endParaRPr lang="zh-TW" altLang="en-US"/>
          </a:p>
        </p:txBody>
      </p:sp>
      <p:pic>
        <p:nvPicPr>
          <p:cNvPr id="4099" name="Picture 3"/>
          <p:cNvPicPr>
            <a:picLocks noChangeAspect="1" noChangeArrowheads="1"/>
          </p:cNvPicPr>
          <p:nvPr/>
        </p:nvPicPr>
        <p:blipFill>
          <a:blip r:embed="rId2" cstate="print"/>
          <a:srcRect b="25062"/>
          <a:stretch>
            <a:fillRect/>
          </a:stretch>
        </p:blipFill>
        <p:spPr bwMode="auto">
          <a:xfrm>
            <a:off x="683568" y="2492896"/>
            <a:ext cx="6480720" cy="387278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78E67CF7-5D62-4533-9A14-90B69A61991F}"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47</a:t>
            </a:fld>
            <a:endParaRPr lang="zh-TW" altLang="en-US"/>
          </a:p>
        </p:txBody>
      </p:sp>
      <p:pic>
        <p:nvPicPr>
          <p:cNvPr id="5122" name="Picture 2"/>
          <p:cNvPicPr>
            <a:picLocks noChangeAspect="1" noChangeArrowheads="1"/>
          </p:cNvPicPr>
          <p:nvPr/>
        </p:nvPicPr>
        <p:blipFill>
          <a:blip r:embed="rId2" cstate="print"/>
          <a:srcRect t="74308"/>
          <a:stretch>
            <a:fillRect/>
          </a:stretch>
        </p:blipFill>
        <p:spPr bwMode="auto">
          <a:xfrm>
            <a:off x="899592" y="764704"/>
            <a:ext cx="5688632" cy="1165456"/>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製程平均值偏移量與</a:t>
            </a:r>
            <a:r>
              <a:rPr lang="en-US" altLang="zh-TW" dirty="0" smtClean="0"/>
              <a:t>ARL</a:t>
            </a:r>
            <a:endParaRPr lang="zh-TW" altLang="en-US" dirty="0"/>
          </a:p>
        </p:txBody>
      </p:sp>
      <p:sp>
        <p:nvSpPr>
          <p:cNvPr id="4" name="日期版面配置區 3"/>
          <p:cNvSpPr>
            <a:spLocks noGrp="1"/>
          </p:cNvSpPr>
          <p:nvPr>
            <p:ph type="dt" sz="half" idx="10"/>
          </p:nvPr>
        </p:nvSpPr>
        <p:spPr/>
        <p:txBody>
          <a:bodyPr/>
          <a:lstStyle/>
          <a:p>
            <a:fld id="{3AAED42B-5A56-46E3-8ED3-07510EB5EBF3}"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48</a:t>
            </a:fld>
            <a:endParaRPr lang="zh-TW" altLang="en-US"/>
          </a:p>
        </p:txBody>
      </p:sp>
      <p:pic>
        <p:nvPicPr>
          <p:cNvPr id="7" name="Picture 2"/>
          <p:cNvPicPr>
            <a:picLocks noChangeAspect="1" noChangeArrowheads="1"/>
          </p:cNvPicPr>
          <p:nvPr/>
        </p:nvPicPr>
        <p:blipFill>
          <a:blip r:embed="rId2" cstate="print"/>
          <a:srcRect t="13708"/>
          <a:stretch>
            <a:fillRect/>
          </a:stretch>
        </p:blipFill>
        <p:spPr bwMode="auto">
          <a:xfrm>
            <a:off x="1547664" y="2060848"/>
            <a:ext cx="4752528" cy="3626171"/>
          </a:xfrm>
          <a:prstGeom prst="rect">
            <a:avLst/>
          </a:prstGeom>
          <a:ln>
            <a:headEnd/>
            <a:tailEnd/>
          </a:ln>
        </p:spPr>
        <p:style>
          <a:lnRef idx="0">
            <a:schemeClr val="accent2"/>
          </a:lnRef>
          <a:fillRef idx="3">
            <a:schemeClr val="accent2"/>
          </a:fillRef>
          <a:effectRef idx="3">
            <a:schemeClr val="accent2"/>
          </a:effectRef>
          <a:fontRef idx="minor">
            <a:schemeClr val="lt1"/>
          </a:fontRef>
        </p:style>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cap="none" dirty="0" smtClean="0"/>
              <a:t>Examples</a:t>
            </a:r>
            <a:endParaRPr lang="zh-TW" altLang="en-US" cap="none" dirty="0"/>
          </a:p>
        </p:txBody>
      </p:sp>
      <p:sp>
        <p:nvSpPr>
          <p:cNvPr id="3" name="日期版面配置區 2"/>
          <p:cNvSpPr>
            <a:spLocks noGrp="1"/>
          </p:cNvSpPr>
          <p:nvPr>
            <p:ph type="dt" sz="half" idx="10"/>
          </p:nvPr>
        </p:nvSpPr>
        <p:spPr/>
        <p:txBody>
          <a:bodyPr/>
          <a:lstStyle/>
          <a:p>
            <a:fld id="{0C3B733B-A013-4EC9-B200-94E9E1CCA2C1}" type="datetime1">
              <a:rPr lang="zh-TW" altLang="en-US" smtClean="0"/>
              <a:t>2018/3/20</a:t>
            </a:fld>
            <a:endParaRPr lang="zh-TW" altLang="en-US"/>
          </a:p>
        </p:txBody>
      </p:sp>
      <p:sp>
        <p:nvSpPr>
          <p:cNvPr id="4" name="頁尾版面配置區 3"/>
          <p:cNvSpPr>
            <a:spLocks noGrp="1"/>
          </p:cNvSpPr>
          <p:nvPr>
            <p:ph type="ftr" sz="quarter" idx="11"/>
          </p:nvPr>
        </p:nvSpPr>
        <p:spPr/>
        <p:txBody>
          <a:bodyPr/>
          <a:lstStyle/>
          <a:p>
            <a:r>
              <a:rPr lang="zh-TW" altLang="en-US" smtClean="0"/>
              <a:t>健行科技大學工業管理系</a:t>
            </a:r>
            <a:endParaRPr lang="zh-TW" altLang="en-US"/>
          </a:p>
        </p:txBody>
      </p:sp>
      <p:sp>
        <p:nvSpPr>
          <p:cNvPr id="5" name="投影片編號版面配置區 4"/>
          <p:cNvSpPr>
            <a:spLocks noGrp="1"/>
          </p:cNvSpPr>
          <p:nvPr>
            <p:ph type="sldNum" sz="quarter" idx="12"/>
          </p:nvPr>
        </p:nvSpPr>
        <p:spPr/>
        <p:txBody>
          <a:bodyPr/>
          <a:lstStyle/>
          <a:p>
            <a:fld id="{3BCC4E7F-230E-4EF3-95BD-2E1A5154E8E6}" type="slidenum">
              <a:rPr lang="zh-TW" altLang="en-US" smtClean="0"/>
              <a:pPr/>
              <a:t>49</a:t>
            </a:fld>
            <a:endParaRPr lang="zh-TW"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777413"/>
            <a:ext cx="7239000" cy="451126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E73FAD1-5FF1-498D-9478-1375679FEEF9}" type="datetime1">
              <a:rPr lang="zh-TW" altLang="en-US" smtClean="0"/>
              <a:t>2018/3/20</a:t>
            </a:fld>
            <a:endParaRPr lang="zh-TW" altLang="en-US"/>
          </a:p>
        </p:txBody>
      </p:sp>
      <p:sp>
        <p:nvSpPr>
          <p:cNvPr id="3" name="頁尾版面配置區 2"/>
          <p:cNvSpPr>
            <a:spLocks noGrp="1"/>
          </p:cNvSpPr>
          <p:nvPr>
            <p:ph type="ftr" sz="quarter" idx="11"/>
          </p:nvPr>
        </p:nvSpPr>
        <p:spPr/>
        <p:txBody>
          <a:bodyPr/>
          <a:lstStyle/>
          <a:p>
            <a:r>
              <a:rPr lang="zh-TW" altLang="en-US" smtClean="0"/>
              <a:t>健行科技大學工業管理系</a:t>
            </a:r>
            <a:endParaRPr lang="zh-TW" altLang="en-US"/>
          </a:p>
        </p:txBody>
      </p:sp>
      <p:sp>
        <p:nvSpPr>
          <p:cNvPr id="4" name="投影片編號版面配置區 3"/>
          <p:cNvSpPr>
            <a:spLocks noGrp="1"/>
          </p:cNvSpPr>
          <p:nvPr>
            <p:ph type="sldNum" sz="quarter" idx="12"/>
          </p:nvPr>
        </p:nvSpPr>
        <p:spPr/>
        <p:txBody>
          <a:bodyPr/>
          <a:lstStyle/>
          <a:p>
            <a:fld id="{3BCC4E7F-230E-4EF3-95BD-2E1A5154E8E6}" type="slidenum">
              <a:rPr lang="zh-TW" altLang="en-US" smtClean="0"/>
              <a:pPr/>
              <a:t>5</a:t>
            </a:fld>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0" y="404664"/>
            <a:ext cx="8151382" cy="58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管制圖的理論</a:t>
            </a:r>
            <a:endParaRPr lang="zh-TW" altLang="en-US" dirty="0"/>
          </a:p>
        </p:txBody>
      </p:sp>
      <p:sp>
        <p:nvSpPr>
          <p:cNvPr id="3" name="內容版面配置區 2"/>
          <p:cNvSpPr>
            <a:spLocks noGrp="1"/>
          </p:cNvSpPr>
          <p:nvPr>
            <p:ph idx="1"/>
          </p:nvPr>
        </p:nvSpPr>
        <p:spPr/>
        <p:txBody>
          <a:bodyPr/>
          <a:lstStyle/>
          <a:p>
            <a:r>
              <a:rPr lang="zh-TW" altLang="en-US" dirty="0" smtClean="0"/>
              <a:t>管制圖的目的</a:t>
            </a:r>
            <a:r>
              <a:rPr lang="en-US" altLang="zh-TW" dirty="0" smtClean="0"/>
              <a:t>: </a:t>
            </a:r>
          </a:p>
          <a:p>
            <a:pPr lvl="1"/>
            <a:r>
              <a:rPr lang="zh-TW" altLang="en-US" dirty="0" smtClean="0"/>
              <a:t>偵測製程是否處於不穩定狀態</a:t>
            </a:r>
            <a:endParaRPr lang="en-US" altLang="zh-TW" dirty="0" smtClean="0"/>
          </a:p>
          <a:p>
            <a:r>
              <a:rPr lang="zh-TW" altLang="en-US" dirty="0" smtClean="0"/>
              <a:t>統計假設檢定</a:t>
            </a:r>
            <a:endParaRPr lang="en-US" altLang="zh-TW" dirty="0" smtClean="0"/>
          </a:p>
          <a:p>
            <a:pPr lvl="1"/>
            <a:r>
              <a:rPr lang="zh-TW" altLang="en-US" dirty="0" smtClean="0"/>
              <a:t>虛無假設</a:t>
            </a:r>
            <a:r>
              <a:rPr lang="en-US" altLang="zh-TW" dirty="0" smtClean="0"/>
              <a:t>(H0): </a:t>
            </a:r>
            <a:r>
              <a:rPr lang="zh-TW" altLang="en-US" dirty="0" smtClean="0"/>
              <a:t> 製程穩定</a:t>
            </a:r>
            <a:endParaRPr lang="en-US" altLang="zh-TW" dirty="0" smtClean="0"/>
          </a:p>
          <a:p>
            <a:pPr lvl="1"/>
            <a:r>
              <a:rPr lang="zh-TW" altLang="en-US" dirty="0" smtClean="0"/>
              <a:t>對立假設</a:t>
            </a:r>
            <a:r>
              <a:rPr lang="en-US" altLang="zh-TW" dirty="0" smtClean="0"/>
              <a:t> (H1): </a:t>
            </a:r>
            <a:r>
              <a:rPr lang="zh-TW" altLang="en-US" dirty="0" smtClean="0"/>
              <a:t> 製程不穩定</a:t>
            </a:r>
            <a:endParaRPr lang="en-US" altLang="zh-TW" dirty="0" smtClean="0"/>
          </a:p>
          <a:p>
            <a:r>
              <a:rPr lang="zh-TW" altLang="en-US" dirty="0" smtClean="0"/>
              <a:t>修華特博士</a:t>
            </a:r>
            <a:r>
              <a:rPr lang="en-US" altLang="zh-TW" dirty="0" smtClean="0"/>
              <a:t>( </a:t>
            </a:r>
            <a:r>
              <a:rPr lang="en-US" altLang="zh-TW" dirty="0" err="1" smtClean="0"/>
              <a:t>Dr.W.A.Shewhart</a:t>
            </a:r>
            <a:r>
              <a:rPr lang="en-US" altLang="zh-TW" dirty="0" smtClean="0"/>
              <a:t> )</a:t>
            </a:r>
            <a:r>
              <a:rPr lang="zh-TW" altLang="en-US" dirty="0" smtClean="0"/>
              <a:t>於</a:t>
            </a:r>
            <a:r>
              <a:rPr lang="en-US" altLang="zh-TW" dirty="0" smtClean="0"/>
              <a:t>1924</a:t>
            </a:r>
            <a:r>
              <a:rPr lang="zh-TW" altLang="en-US" dirty="0" smtClean="0"/>
              <a:t>年知道如何利用統計機率分配描述一個系統</a:t>
            </a:r>
            <a:r>
              <a:rPr lang="en-US" altLang="zh-TW" dirty="0" smtClean="0"/>
              <a:t>, </a:t>
            </a:r>
            <a:r>
              <a:rPr lang="zh-TW" altLang="en-US" dirty="0" smtClean="0"/>
              <a:t>一個製程乃至它的變化。</a:t>
            </a:r>
            <a:endParaRPr lang="zh-TW" altLang="en-US" dirty="0"/>
          </a:p>
        </p:txBody>
      </p:sp>
      <p:sp>
        <p:nvSpPr>
          <p:cNvPr id="4" name="日期版面配置區 3"/>
          <p:cNvSpPr>
            <a:spLocks noGrp="1"/>
          </p:cNvSpPr>
          <p:nvPr>
            <p:ph type="dt" sz="half" idx="10"/>
          </p:nvPr>
        </p:nvSpPr>
        <p:spPr/>
        <p:txBody>
          <a:bodyPr/>
          <a:lstStyle/>
          <a:p>
            <a:fld id="{0E5EF312-92D4-49E9-A4B5-36335FE7098D}"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6</a:t>
            </a:fld>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2195736" y="5013176"/>
            <a:ext cx="4176464" cy="12632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管制圖的基本架構</a:t>
            </a:r>
            <a:endParaRPr lang="zh-TW" altLang="en-US" dirty="0"/>
          </a:p>
        </p:txBody>
      </p:sp>
      <p:sp>
        <p:nvSpPr>
          <p:cNvPr id="4" name="日期版面配置區 3"/>
          <p:cNvSpPr>
            <a:spLocks noGrp="1"/>
          </p:cNvSpPr>
          <p:nvPr>
            <p:ph type="dt" sz="half" idx="10"/>
          </p:nvPr>
        </p:nvSpPr>
        <p:spPr/>
        <p:txBody>
          <a:bodyPr/>
          <a:lstStyle/>
          <a:p>
            <a:fld id="{2A7BCC7E-4BED-47F1-B141-A0328AA08D67}"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7</a:t>
            </a:fld>
            <a:endParaRPr lang="zh-TW" alt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2069213"/>
            <a:ext cx="7239000" cy="392766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195736" y="3573016"/>
            <a:ext cx="5638800" cy="27717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統計製程管制圖之優點</a:t>
            </a:r>
            <a:endParaRPr lang="zh-TW" altLang="en-US" dirty="0"/>
          </a:p>
        </p:txBody>
      </p:sp>
      <p:sp>
        <p:nvSpPr>
          <p:cNvPr id="3" name="內容版面配置區 2"/>
          <p:cNvSpPr>
            <a:spLocks noGrp="1"/>
          </p:cNvSpPr>
          <p:nvPr>
            <p:ph idx="1"/>
          </p:nvPr>
        </p:nvSpPr>
        <p:spPr/>
        <p:txBody>
          <a:bodyPr>
            <a:normAutofit fontScale="77500" lnSpcReduction="20000"/>
          </a:bodyPr>
          <a:lstStyle/>
          <a:p>
            <a:r>
              <a:rPr lang="zh-TW" altLang="en-US" b="1" dirty="0" smtClean="0">
                <a:solidFill>
                  <a:srgbClr val="FF0000"/>
                </a:solidFill>
              </a:rPr>
              <a:t>避免或降低不良品的發生</a:t>
            </a:r>
            <a:r>
              <a:rPr lang="en-US" altLang="zh-TW" dirty="0" smtClean="0"/>
              <a:t>:</a:t>
            </a:r>
            <a:r>
              <a:rPr lang="zh-TW" altLang="en-US" dirty="0" smtClean="0"/>
              <a:t> 管制圖可發出異常訊號</a:t>
            </a:r>
            <a:r>
              <a:rPr lang="en-US" altLang="zh-TW" dirty="0" smtClean="0"/>
              <a:t>, </a:t>
            </a:r>
            <a:r>
              <a:rPr lang="zh-TW" altLang="en-US" dirty="0" smtClean="0"/>
              <a:t>找出原因並予以消除</a:t>
            </a:r>
            <a:r>
              <a:rPr lang="en-US" altLang="zh-TW" dirty="0" smtClean="0"/>
              <a:t>, </a:t>
            </a:r>
            <a:r>
              <a:rPr lang="zh-TW" altLang="en-US" dirty="0" smtClean="0"/>
              <a:t>恢復原有的製程品質。</a:t>
            </a:r>
          </a:p>
          <a:p>
            <a:r>
              <a:rPr lang="zh-TW" altLang="en-US" b="1" dirty="0" smtClean="0">
                <a:solidFill>
                  <a:srgbClr val="FF0000"/>
                </a:solidFill>
              </a:rPr>
              <a:t>減少不必要的調整</a:t>
            </a:r>
            <a:r>
              <a:rPr lang="en-US" altLang="zh-TW" dirty="0" smtClean="0"/>
              <a:t>: </a:t>
            </a:r>
            <a:r>
              <a:rPr lang="zh-TW" altLang="en-US" dirty="0" smtClean="0"/>
              <a:t>統計製程管制可以判定目前製程狀態</a:t>
            </a:r>
            <a:r>
              <a:rPr lang="en-US" altLang="zh-TW" dirty="0" smtClean="0"/>
              <a:t>, </a:t>
            </a:r>
            <a:r>
              <a:rPr lang="zh-TW" altLang="en-US" dirty="0" smtClean="0"/>
              <a:t>使得製程參數調整不是任意或是隨時</a:t>
            </a:r>
            <a:r>
              <a:rPr lang="en-US" altLang="zh-TW" dirty="0" smtClean="0"/>
              <a:t>,</a:t>
            </a:r>
            <a:r>
              <a:rPr lang="zh-TW" altLang="en-US" dirty="0" smtClean="0"/>
              <a:t> 可降低錯誤或過度調整的可能性。</a:t>
            </a:r>
          </a:p>
          <a:p>
            <a:r>
              <a:rPr lang="zh-TW" altLang="en-US" b="1" dirty="0" smtClean="0">
                <a:solidFill>
                  <a:srgbClr val="FF0000"/>
                </a:solidFill>
              </a:rPr>
              <a:t>協助判斷製程異常的原因</a:t>
            </a:r>
            <a:r>
              <a:rPr lang="en-US" altLang="zh-TW" dirty="0" smtClean="0"/>
              <a:t>: </a:t>
            </a:r>
            <a:r>
              <a:rPr lang="zh-TW" altLang="en-US" dirty="0" smtClean="0"/>
              <a:t>異常管制圖的非隨機性</a:t>
            </a:r>
            <a:r>
              <a:rPr lang="en-US" altLang="zh-TW" dirty="0" smtClean="0"/>
              <a:t>, </a:t>
            </a:r>
            <a:r>
              <a:rPr lang="zh-TW" altLang="en-US" dirty="0" smtClean="0"/>
              <a:t>具有結構的趨勢可以協助工程師判斷造成的原因</a:t>
            </a:r>
            <a:r>
              <a:rPr lang="en-US" altLang="zh-TW" dirty="0" smtClean="0"/>
              <a:t>,</a:t>
            </a:r>
            <a:r>
              <a:rPr lang="zh-TW" altLang="en-US" dirty="0" smtClean="0"/>
              <a:t> 更進一步可以將各種異常趨勢分類</a:t>
            </a:r>
            <a:r>
              <a:rPr lang="en-US" altLang="zh-TW" dirty="0" smtClean="0"/>
              <a:t>, </a:t>
            </a:r>
            <a:r>
              <a:rPr lang="zh-TW" altLang="en-US" dirty="0" smtClean="0"/>
              <a:t>不斷累積經驗可以加速異常原因的判斷</a:t>
            </a:r>
            <a:r>
              <a:rPr lang="en-US" altLang="zh-TW" dirty="0" smtClean="0"/>
              <a:t>, </a:t>
            </a:r>
            <a:r>
              <a:rPr lang="zh-TW" altLang="en-US" dirty="0" smtClean="0"/>
              <a:t>和提高判斷的正確性。</a:t>
            </a:r>
          </a:p>
          <a:p>
            <a:r>
              <a:rPr lang="zh-TW" altLang="en-US" b="1" dirty="0" smtClean="0">
                <a:solidFill>
                  <a:srgbClr val="FF0000"/>
                </a:solidFill>
              </a:rPr>
              <a:t>計算製程能力指標</a:t>
            </a:r>
            <a:r>
              <a:rPr lang="en-US" altLang="zh-TW" dirty="0" smtClean="0"/>
              <a:t>: </a:t>
            </a:r>
            <a:r>
              <a:rPr lang="zh-TW" altLang="en-US" dirty="0" smtClean="0"/>
              <a:t>製程能力指標是評估產品品質符合規格</a:t>
            </a:r>
            <a:r>
              <a:rPr lang="en-US" altLang="zh-TW" dirty="0" smtClean="0"/>
              <a:t>, </a:t>
            </a:r>
            <a:r>
              <a:rPr lang="zh-TW" altLang="en-US" dirty="0" smtClean="0"/>
              <a:t>產品一致性的指標。</a:t>
            </a:r>
            <a:endParaRPr lang="en-US" altLang="zh-TW" dirty="0" smtClean="0"/>
          </a:p>
          <a:p>
            <a:r>
              <a:rPr lang="zh-TW" altLang="en-US" b="1" dirty="0" smtClean="0">
                <a:solidFill>
                  <a:srgbClr val="FF0000"/>
                </a:solidFill>
              </a:rPr>
              <a:t>降低生產成本</a:t>
            </a:r>
            <a:r>
              <a:rPr lang="en-US" altLang="zh-TW" dirty="0" smtClean="0"/>
              <a:t>: </a:t>
            </a:r>
            <a:r>
              <a:rPr lang="zh-TW" altLang="en-US" dirty="0" smtClean="0"/>
              <a:t>管制圖降低不良品產生的機會，減少因為報廢、重工和原物料浪費的等成本損失</a:t>
            </a:r>
            <a:r>
              <a:rPr lang="en-US" altLang="zh-TW" dirty="0" smtClean="0"/>
              <a:t>, </a:t>
            </a:r>
            <a:r>
              <a:rPr lang="zh-TW" altLang="en-US" dirty="0" smtClean="0"/>
              <a:t>降低生產成本。</a:t>
            </a:r>
          </a:p>
          <a:p>
            <a:r>
              <a:rPr lang="zh-TW" altLang="en-US" b="1" dirty="0" smtClean="0">
                <a:solidFill>
                  <a:srgbClr val="FF0000"/>
                </a:solidFill>
              </a:rPr>
              <a:t>評估預防保養的時機</a:t>
            </a:r>
            <a:r>
              <a:rPr lang="en-US" altLang="zh-TW" dirty="0" smtClean="0"/>
              <a:t>: </a:t>
            </a:r>
            <a:r>
              <a:rPr lang="zh-TW" altLang="en-US" dirty="0" smtClean="0"/>
              <a:t>利用管制圖可以瞭解生產機器</a:t>
            </a:r>
            <a:r>
              <a:rPr lang="en-US" altLang="zh-TW" dirty="0" smtClean="0"/>
              <a:t>, </a:t>
            </a:r>
            <a:r>
              <a:rPr lang="zh-TW" altLang="en-US" dirty="0" smtClean="0"/>
              <a:t>耗材的使用壽命，提供評估機台預防保養計畫的資訊</a:t>
            </a:r>
            <a:r>
              <a:rPr lang="en-US" altLang="zh-TW" dirty="0" smtClean="0"/>
              <a:t>,</a:t>
            </a:r>
            <a:r>
              <a:rPr lang="zh-TW" altLang="en-US" dirty="0" smtClean="0"/>
              <a:t> 可以在管制圖發出異常訊號前執行預防保養。配合工程製程管制之使用</a:t>
            </a:r>
            <a:r>
              <a:rPr lang="en-US" altLang="zh-TW" dirty="0" smtClean="0"/>
              <a:t>, </a:t>
            </a:r>
            <a:r>
              <a:rPr lang="zh-TW" altLang="en-US" dirty="0" smtClean="0"/>
              <a:t>管制圖提供製程參數的最佳調整時機，避免不必要的製程調整。</a:t>
            </a:r>
            <a:endParaRPr lang="zh-TW" altLang="en-US" dirty="0"/>
          </a:p>
        </p:txBody>
      </p:sp>
      <p:sp>
        <p:nvSpPr>
          <p:cNvPr id="4" name="日期版面配置區 3"/>
          <p:cNvSpPr>
            <a:spLocks noGrp="1"/>
          </p:cNvSpPr>
          <p:nvPr>
            <p:ph type="dt" sz="half" idx="10"/>
          </p:nvPr>
        </p:nvSpPr>
        <p:spPr/>
        <p:txBody>
          <a:bodyPr/>
          <a:lstStyle/>
          <a:p>
            <a:fld id="{98A350D4-BAC0-4835-B4FD-C51D18F88F33}"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8</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dirty="0" smtClean="0">
                <a:solidFill>
                  <a:srgbClr val="FF0000"/>
                </a:solidFill>
              </a:rPr>
              <a:t>避免或降低不良品的發生</a:t>
            </a:r>
            <a:endParaRPr lang="zh-TW" altLang="en-US" dirty="0"/>
          </a:p>
        </p:txBody>
      </p:sp>
      <p:sp>
        <p:nvSpPr>
          <p:cNvPr id="4" name="日期版面配置區 3"/>
          <p:cNvSpPr>
            <a:spLocks noGrp="1"/>
          </p:cNvSpPr>
          <p:nvPr>
            <p:ph type="dt" sz="half" idx="10"/>
          </p:nvPr>
        </p:nvSpPr>
        <p:spPr/>
        <p:txBody>
          <a:bodyPr/>
          <a:lstStyle/>
          <a:p>
            <a:fld id="{975B95BF-9ED0-4BD2-A8E4-6620D6CF0A79}" type="datetime1">
              <a:rPr lang="zh-TW" altLang="en-US" smtClean="0"/>
              <a:t>2018/3/20</a:t>
            </a:fld>
            <a:endParaRPr lang="zh-TW" altLang="en-US"/>
          </a:p>
        </p:txBody>
      </p:sp>
      <p:sp>
        <p:nvSpPr>
          <p:cNvPr id="5" name="頁尾版面配置區 4"/>
          <p:cNvSpPr>
            <a:spLocks noGrp="1"/>
          </p:cNvSpPr>
          <p:nvPr>
            <p:ph type="ftr" sz="quarter" idx="11"/>
          </p:nvPr>
        </p:nvSpPr>
        <p:spPr/>
        <p:txBody>
          <a:bodyPr/>
          <a:lstStyle/>
          <a:p>
            <a:r>
              <a:rPr lang="zh-TW" altLang="en-US" smtClean="0"/>
              <a:t>健行科技大學工業管理系</a:t>
            </a:r>
            <a:endParaRPr lang="zh-TW" altLang="en-US"/>
          </a:p>
        </p:txBody>
      </p:sp>
      <p:sp>
        <p:nvSpPr>
          <p:cNvPr id="6" name="投影片編號版面配置區 5"/>
          <p:cNvSpPr>
            <a:spLocks noGrp="1"/>
          </p:cNvSpPr>
          <p:nvPr>
            <p:ph type="sldNum" sz="quarter" idx="12"/>
          </p:nvPr>
        </p:nvSpPr>
        <p:spPr/>
        <p:txBody>
          <a:bodyPr/>
          <a:lstStyle/>
          <a:p>
            <a:fld id="{3BCC4E7F-230E-4EF3-95BD-2E1A5154E8E6}" type="slidenum">
              <a:rPr lang="zh-TW" altLang="en-US" smtClean="0"/>
              <a:pPr/>
              <a:t>9</a:t>
            </a:fld>
            <a:endParaRPr lang="zh-TW"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611560" y="1628800"/>
            <a:ext cx="4853861" cy="4846638"/>
          </a:xfrm>
          <a:prstGeom prst="rect">
            <a:avLst/>
          </a:prstGeom>
          <a:noFill/>
          <a:ln w="9525">
            <a:noFill/>
            <a:miter lim="800000"/>
            <a:headEnd/>
            <a:tailEnd/>
          </a:ln>
        </p:spPr>
      </p:pic>
      <p:sp>
        <p:nvSpPr>
          <p:cNvPr id="11" name="文字方塊 10"/>
          <p:cNvSpPr txBox="1"/>
          <p:nvPr/>
        </p:nvSpPr>
        <p:spPr>
          <a:xfrm>
            <a:off x="5076056" y="1700808"/>
            <a:ext cx="2948243" cy="1754326"/>
          </a:xfrm>
          <a:prstGeom prst="rect">
            <a:avLst/>
          </a:prstGeom>
          <a:noFill/>
        </p:spPr>
        <p:txBody>
          <a:bodyPr wrap="square" rtlCol="0">
            <a:spAutoFit/>
          </a:bodyPr>
          <a:lstStyle/>
          <a:p>
            <a:r>
              <a:rPr lang="zh-TW" altLang="en-US" b="1" dirty="0" smtClean="0">
                <a:solidFill>
                  <a:srgbClr val="00B050"/>
                </a:solidFill>
              </a:rPr>
              <a:t>沒有管制的製程</a:t>
            </a:r>
            <a:r>
              <a:rPr lang="en-US" altLang="zh-TW" b="1" dirty="0" smtClean="0">
                <a:solidFill>
                  <a:srgbClr val="00B050"/>
                </a:solidFill>
              </a:rPr>
              <a:t>:</a:t>
            </a:r>
          </a:p>
          <a:p>
            <a:r>
              <a:rPr lang="zh-TW" altLang="en-US" b="1" dirty="0" smtClean="0">
                <a:solidFill>
                  <a:srgbClr val="00B050"/>
                </a:solidFill>
              </a:rPr>
              <a:t>                    產品報廢率高</a:t>
            </a:r>
            <a:endParaRPr lang="en-US" altLang="zh-TW" b="1" dirty="0" smtClean="0">
              <a:solidFill>
                <a:srgbClr val="00B050"/>
              </a:solidFill>
            </a:endParaRPr>
          </a:p>
          <a:p>
            <a:r>
              <a:rPr lang="zh-TW" altLang="en-US" b="1" dirty="0" smtClean="0">
                <a:solidFill>
                  <a:srgbClr val="FF0000"/>
                </a:solidFill>
              </a:rPr>
              <a:t>沒有管制的製程</a:t>
            </a:r>
            <a:r>
              <a:rPr lang="en-US" altLang="zh-TW" b="1" dirty="0" smtClean="0">
                <a:solidFill>
                  <a:srgbClr val="FF0000"/>
                </a:solidFill>
              </a:rPr>
              <a:t>:</a:t>
            </a:r>
          </a:p>
          <a:p>
            <a:r>
              <a:rPr lang="zh-TW" altLang="en-US" b="1" dirty="0" smtClean="0">
                <a:solidFill>
                  <a:srgbClr val="FF0000"/>
                </a:solidFill>
              </a:rPr>
              <a:t>                    產品重作率高</a:t>
            </a:r>
            <a:endParaRPr lang="en-US" altLang="zh-TW" b="1" dirty="0" smtClean="0">
              <a:solidFill>
                <a:srgbClr val="FF0000"/>
              </a:solidFill>
            </a:endParaRPr>
          </a:p>
          <a:p>
            <a:r>
              <a:rPr lang="zh-TW" altLang="en-US" b="1" dirty="0" smtClean="0"/>
              <a:t>有管制的製程</a:t>
            </a:r>
            <a:r>
              <a:rPr lang="en-US" altLang="zh-TW" b="1" dirty="0" smtClean="0"/>
              <a:t>:</a:t>
            </a:r>
            <a:r>
              <a:rPr lang="zh-TW" altLang="en-US" b="1" dirty="0" smtClean="0"/>
              <a:t> </a:t>
            </a:r>
            <a:endParaRPr lang="en-US" altLang="zh-TW" b="1" dirty="0" smtClean="0"/>
          </a:p>
          <a:p>
            <a:r>
              <a:rPr lang="zh-TW" altLang="en-US" b="1" dirty="0" smtClean="0">
                <a:solidFill>
                  <a:srgbClr val="00B050"/>
                </a:solidFill>
              </a:rPr>
              <a:t>                    </a:t>
            </a:r>
            <a:r>
              <a:rPr lang="zh-TW" altLang="en-US" b="1" dirty="0" smtClean="0"/>
              <a:t>不良率低</a:t>
            </a:r>
            <a:endParaRPr lang="zh-TW" altLang="en-US"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華麗">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gu_stat11</Template>
  <TotalTime>850</TotalTime>
  <Words>3039</Words>
  <Application>Microsoft Office PowerPoint</Application>
  <PresentationFormat>如螢幕大小 (4:3)</PresentationFormat>
  <Paragraphs>298</Paragraphs>
  <Slides>49</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49</vt:i4>
      </vt:variant>
    </vt:vector>
  </HeadingPairs>
  <TitlesOfParts>
    <vt:vector size="56" baseType="lpstr">
      <vt:lpstr>微軟正黑體</vt:lpstr>
      <vt:lpstr>新細明體</vt:lpstr>
      <vt:lpstr>Calibri</vt:lpstr>
      <vt:lpstr>Trebuchet MS</vt:lpstr>
      <vt:lpstr>Wingdings</vt:lpstr>
      <vt:lpstr>Wingdings 2</vt:lpstr>
      <vt:lpstr>華麗</vt:lpstr>
      <vt:lpstr>品管七大手法</vt:lpstr>
      <vt:lpstr>管制圖簡介</vt:lpstr>
      <vt:lpstr>管制圖的歷史</vt:lpstr>
      <vt:lpstr>品質變異分類</vt:lpstr>
      <vt:lpstr>PowerPoint 簡報</vt:lpstr>
      <vt:lpstr>管制圖的理論</vt:lpstr>
      <vt:lpstr>管制圖的基本架構</vt:lpstr>
      <vt:lpstr>統計製程管制圖之優點</vt:lpstr>
      <vt:lpstr>避免或降低不良品的發生</vt:lpstr>
      <vt:lpstr>減少不必要的調整</vt:lpstr>
      <vt:lpstr>Rule1:補償前期偏移量</vt:lpstr>
      <vt:lpstr>協助判斷製程異常的原因</vt:lpstr>
      <vt:lpstr>計算製程能力指標</vt:lpstr>
      <vt:lpstr>評估預防保養的時機</vt:lpstr>
      <vt:lpstr>管制圖的實施步驟</vt:lpstr>
      <vt:lpstr>Phase I 解析用管制圖</vt:lpstr>
      <vt:lpstr>Phase I 解析用管制圖</vt:lpstr>
      <vt:lpstr>Phase I 解析用管制圖</vt:lpstr>
      <vt:lpstr>合理的子群 (rational subgroups)</vt:lpstr>
      <vt:lpstr>Phase I 解析用管制圖</vt:lpstr>
      <vt:lpstr>Phase I 解析用管制圖</vt:lpstr>
      <vt:lpstr>Phase I 解析用管制圖</vt:lpstr>
      <vt:lpstr>Phase I解析用管制圖的目的</vt:lpstr>
      <vt:lpstr>Phase II 管制用管制圖</vt:lpstr>
      <vt:lpstr>製程異常判定</vt:lpstr>
      <vt:lpstr>製程異常判定</vt:lpstr>
      <vt:lpstr>區域檢定法</vt:lpstr>
      <vt:lpstr>Small Shifts</vt:lpstr>
      <vt:lpstr>3-2 法則: 連續 3 個點中有 2 點超出同一側的 A 區</vt:lpstr>
      <vt:lpstr>5-4 法則:連續 5 個點中有 4 點超出同一側的 B 區</vt:lpstr>
      <vt:lpstr>連續 9 個點都落在同一側</vt:lpstr>
      <vt:lpstr>Why?</vt:lpstr>
      <vt:lpstr>連續 6 點上升或下降</vt:lpstr>
      <vt:lpstr>PowerPoint 簡報</vt:lpstr>
      <vt:lpstr>連續 14 個點於管制中心線上下交互出現</vt:lpstr>
      <vt:lpstr>Why?</vt:lpstr>
      <vt:lpstr>連續 15 點在 C 區內</vt:lpstr>
      <vt:lpstr>Why?</vt:lpstr>
      <vt:lpstr>連續 8 點在 C 區外</vt:lpstr>
      <vt:lpstr>Why</vt:lpstr>
      <vt:lpstr>平均連串長度</vt:lpstr>
      <vt:lpstr>平均連串長度</vt:lpstr>
      <vt:lpstr>錯誤機率與連串長度</vt:lpstr>
      <vt:lpstr>Example</vt:lpstr>
      <vt:lpstr>PowerPoint 簡報</vt:lpstr>
      <vt:lpstr>Example</vt:lpstr>
      <vt:lpstr>PowerPoint 簡報</vt:lpstr>
      <vt:lpstr>製程平均值偏移量與ARL</vt:lpstr>
      <vt:lpstr>Examples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品管七大手法</dc:title>
  <dc:creator>User</dc:creator>
  <cp:lastModifiedBy>Shui-Pin Lee</cp:lastModifiedBy>
  <cp:revision>76</cp:revision>
  <dcterms:created xsi:type="dcterms:W3CDTF">2012-09-23T09:12:54Z</dcterms:created>
  <dcterms:modified xsi:type="dcterms:W3CDTF">2018-03-20T02:37:45Z</dcterms:modified>
</cp:coreProperties>
</file>