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326" r:id="rId3"/>
    <p:sldId id="337" r:id="rId4"/>
    <p:sldId id="338" r:id="rId5"/>
    <p:sldId id="339" r:id="rId6"/>
    <p:sldId id="328" r:id="rId7"/>
    <p:sldId id="330" r:id="rId8"/>
    <p:sldId id="346" r:id="rId9"/>
    <p:sldId id="359" r:id="rId10"/>
    <p:sldId id="347" r:id="rId11"/>
    <p:sldId id="354" r:id="rId12"/>
    <p:sldId id="355" r:id="rId13"/>
    <p:sldId id="329" r:id="rId14"/>
    <p:sldId id="340" r:id="rId15"/>
    <p:sldId id="333" r:id="rId16"/>
    <p:sldId id="341" r:id="rId17"/>
    <p:sldId id="344" r:id="rId18"/>
    <p:sldId id="334" r:id="rId19"/>
    <p:sldId id="356" r:id="rId20"/>
    <p:sldId id="345" r:id="rId21"/>
    <p:sldId id="335" r:id="rId22"/>
    <p:sldId id="336" r:id="rId23"/>
    <p:sldId id="331" r:id="rId24"/>
    <p:sldId id="316" r:id="rId25"/>
    <p:sldId id="320" r:id="rId26"/>
    <p:sldId id="321" r:id="rId27"/>
    <p:sldId id="342" r:id="rId28"/>
    <p:sldId id="332" r:id="rId29"/>
    <p:sldId id="343" r:id="rId30"/>
    <p:sldId id="322" r:id="rId31"/>
    <p:sldId id="323" r:id="rId32"/>
    <p:sldId id="318" r:id="rId33"/>
    <p:sldId id="360" r:id="rId34"/>
    <p:sldId id="361" r:id="rId35"/>
    <p:sldId id="348" r:id="rId36"/>
    <p:sldId id="324" r:id="rId37"/>
    <p:sldId id="319" r:id="rId38"/>
    <p:sldId id="357" r:id="rId39"/>
    <p:sldId id="358" r:id="rId40"/>
    <p:sldId id="350" r:id="rId41"/>
    <p:sldId id="349" r:id="rId42"/>
    <p:sldId id="312" r:id="rId43"/>
    <p:sldId id="351" r:id="rId44"/>
    <p:sldId id="352" r:id="rId45"/>
    <p:sldId id="353" r:id="rId4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21D5A-1A07-4DFE-9C38-ED9861D8F976}" type="datetimeFigureOut">
              <a:rPr lang="zh-TW" altLang="en-US" smtClean="0"/>
              <a:pPr/>
              <a:t>2018/5/31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B8494-0C2B-42B7-A5D1-A0D56C607A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6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B8494-0C2B-42B7-A5D1-A0D56C607AA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824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1E15A-7203-402C-930F-C486085DA472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370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2879F-90E5-4B0C-9D8B-3980C28602D9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347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9DB7D-7833-4089-AA1D-64F131E79A6F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421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396DE-6531-42F9-A6D2-A08F803B3283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024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E2B97-CA52-4A45-AC24-558949041A79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167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3F601-031E-4664-9DF7-71B51915EDC7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372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E768F-3310-4538-AAA7-7BB0B67BE555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061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5F0D3-DDE3-4D83-8B50-E87AC46B2C88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26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20FB5-33A8-420C-944B-71C3BC387DD2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093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20FB5-33A8-420C-944B-71C3BC387DD2}" type="slidenum">
              <a:rPr lang="zh-TW" altLang="en-US"/>
              <a:pPr/>
              <a:t>34</a:t>
            </a:fld>
            <a:endParaRPr lang="en-US" altLang="zh-TW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32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DD8CC-64E6-4FFB-BA60-88C830A8C4E0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4680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8851A-8365-40C0-9489-4B5E318E593F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641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D2872-F489-4ED8-A421-AD613C1A05E3}" type="slidenum">
              <a:rPr lang="zh-TW" altLang="en-US"/>
              <a:pPr/>
              <a:t>37</a:t>
            </a:fld>
            <a:endParaRPr lang="en-US" altLang="zh-TW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02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7216A-D95F-4FE1-979A-DA4E5D224FFE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0037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82CC8-ED07-42AC-B9F6-FE7F9470513A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31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9DB7D-7833-4089-AA1D-64F131E79A6F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814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A0565-07D7-467F-8DE9-06346F3A3439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69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95740-F960-42E9-A6E3-61E113C9A12C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251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CA768-1C75-4637-B7C6-07A587BDEADB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165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3F216-FAB0-4F5A-BF72-E5D1CD81187A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79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  <a:solidFill>
            <a:schemeClr val="accent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45720" tIns="0" rIns="45720">
            <a:noAutofit/>
          </a:bodyPr>
          <a:lstStyle>
            <a:lvl1pPr algn="r">
              <a:defRPr sz="42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3DCAB4-F094-4F33-98FE-4D9411AE324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DFAA6-CF75-493B-A3CD-FF4C520CB00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789A78-A83C-4187-A3F9-AA6BBC05F9F0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6576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6576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>
            <a:lvl1pPr>
              <a:defRPr cap="none" baseline="0">
                <a:solidFill>
                  <a:sysClr val="windowText" lastClr="000000"/>
                </a:solidFill>
              </a:defRPr>
            </a:lvl1pPr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B928-6E3F-4BDD-90DF-E1D1510D4C2E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0954FD-7E46-48B4-A16A-B3B1713EB319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C385-6B64-4901-A6D6-98DDE8EF82E5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5079D-69FA-45BC-9F19-AC56EB86295F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04EE2-2978-4885-9986-6422D2BE8F67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A7E183-4185-4E75-9C2F-50BE2EDECB88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9CA4E-E63E-4AD6-8EBF-9B8AC07B31F6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F5B0C-4D65-4246-A077-4CDE37CCBA55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B1943B7-0E9D-4EA8-A194-15392D3DE8EA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CC4E7F-230E-4EF3-95BD-2E1A5154E8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solidFill>
            <a:sysClr val="windowText" lastClr="000000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品管七大手法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Class 6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Process Capability indices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6640-9FD3-4080-A671-6C1C2431A93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283968" y="5085184"/>
            <a:ext cx="4698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92D050"/>
                </a:solidFill>
              </a:rPr>
              <a:t>健行科技大學工業管理系</a:t>
            </a:r>
            <a:endParaRPr lang="en-US" altLang="zh-TW" sz="3200" dirty="0" smtClean="0">
              <a:solidFill>
                <a:srgbClr val="92D050"/>
              </a:solidFill>
            </a:endParaRPr>
          </a:p>
          <a:p>
            <a:r>
              <a:rPr lang="zh-TW" altLang="en-US" sz="3200" dirty="0">
                <a:solidFill>
                  <a:srgbClr val="92D050"/>
                </a:solidFill>
              </a:rPr>
              <a:t>助理</a:t>
            </a:r>
            <a:r>
              <a:rPr lang="zh-TW" altLang="en-US" sz="3200" dirty="0" smtClean="0">
                <a:solidFill>
                  <a:srgbClr val="92D050"/>
                </a:solidFill>
              </a:rPr>
              <a:t>教授 李水彬</a:t>
            </a:r>
            <a:endParaRPr lang="zh-TW" alt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設塑膠產品的硬度規格為 </a:t>
            </a:r>
            <a:r>
              <a:rPr lang="en-US" altLang="zh-TW" sz="2400" dirty="0" smtClean="0"/>
              <a:t>35±2</a:t>
            </a:r>
            <a:r>
              <a:rPr lang="en-US" altLang="zh-TW" dirty="0" smtClean="0"/>
              <a:t> HRC,</a:t>
            </a:r>
            <a:r>
              <a:rPr lang="zh-TW" altLang="en-US" dirty="0" smtClean="0"/>
              <a:t>今檢驗 </a:t>
            </a:r>
            <a:r>
              <a:rPr lang="en-US" altLang="zh-TW" dirty="0" smtClean="0"/>
              <a:t>5 </a:t>
            </a:r>
            <a:r>
              <a:rPr lang="zh-TW" altLang="en-US" dirty="0" smtClean="0"/>
              <a:t>件產品，經抽樣測得其硬度得樣本平均值為</a:t>
            </a:r>
            <a:r>
              <a:rPr lang="en-US" altLang="zh-TW" dirty="0" smtClean="0"/>
              <a:t>36 HRC, </a:t>
            </a:r>
            <a:r>
              <a:rPr lang="zh-TW" altLang="en-US" dirty="0" smtClean="0"/>
              <a:t>標準差 </a:t>
            </a:r>
            <a:r>
              <a:rPr lang="en-US" altLang="zh-TW" dirty="0" smtClean="0"/>
              <a:t>s=0.5 HRC,</a:t>
            </a:r>
            <a:r>
              <a:rPr lang="zh-TW" altLang="en-US" dirty="0" smtClean="0"/>
              <a:t> 請求 </a:t>
            </a:r>
            <a:r>
              <a:rPr lang="en-US" altLang="zh-TW" dirty="0" smtClean="0"/>
              <a:t>C</a:t>
            </a:r>
            <a:r>
              <a:rPr lang="en-US" altLang="zh-TW" baseline="-25000" dirty="0" smtClean="0"/>
              <a:t>a</a:t>
            </a:r>
            <a:r>
              <a:rPr lang="en-US" altLang="zh-TW" dirty="0" smtClean="0"/>
              <a:t> </a:t>
            </a:r>
            <a:r>
              <a:rPr lang="zh-TW" altLang="en-US" dirty="0" smtClean="0"/>
              <a:t>值。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3250-2674-49BA-B0E9-BA41AB770624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 </a:t>
            </a:r>
            <a:r>
              <a:rPr lang="zh-TW" altLang="en-US" dirty="0" smtClean="0"/>
              <a:t>值與不良率</a:t>
            </a:r>
            <a:r>
              <a:rPr lang="en-US" altLang="zh-TW" dirty="0" smtClean="0"/>
              <a:t>(USL=3, LSL=-3)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6EDC-3858-495B-A574-54A53A413F9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14" y="1609725"/>
            <a:ext cx="6330972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529680" y="2924944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800" b="1" dirty="0" smtClean="0"/>
              <a:t>良</a:t>
            </a:r>
            <a:r>
              <a:rPr lang="zh-TW" altLang="en-US" sz="2800" b="1" dirty="0" smtClean="0"/>
              <a:t>率</a:t>
            </a:r>
            <a:endParaRPr lang="zh-TW" altLang="en-US" sz="28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5004048" y="270892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3200" b="1" dirty="0" smtClean="0">
                <a:latin typeface="微軟正黑體"/>
                <a:ea typeface="微軟正黑體"/>
              </a:rPr>
              <a:t>σ</a:t>
            </a:r>
            <a:r>
              <a:rPr lang="en-US" altLang="zh-TW" sz="3200" b="1" dirty="0" smtClean="0">
                <a:latin typeface="微軟正黑體"/>
                <a:ea typeface="微軟正黑體"/>
              </a:rPr>
              <a:t>=1</a:t>
            </a:r>
            <a:endParaRPr lang="zh-TW" altLang="en-US" sz="32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635896" y="314096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3200" b="1" dirty="0" smtClean="0">
                <a:solidFill>
                  <a:srgbClr val="FF0000"/>
                </a:solidFill>
                <a:latin typeface="微軟正黑體"/>
                <a:ea typeface="微軟正黑體"/>
              </a:rPr>
              <a:t>σ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/>
                <a:ea typeface="微軟正黑體"/>
              </a:rPr>
              <a:t>=2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339752" y="37890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3200" b="1" dirty="0" smtClean="0">
                <a:solidFill>
                  <a:srgbClr val="00B050"/>
                </a:solidFill>
                <a:latin typeface="微軟正黑體"/>
                <a:ea typeface="微軟正黑體"/>
              </a:rPr>
              <a:t>σ</a:t>
            </a:r>
            <a:r>
              <a:rPr lang="en-US" altLang="zh-TW" sz="3200" b="1" dirty="0" smtClean="0">
                <a:solidFill>
                  <a:srgbClr val="00B050"/>
                </a:solidFill>
                <a:latin typeface="微軟正黑體"/>
                <a:ea typeface="微軟正黑體"/>
              </a:rPr>
              <a:t>=3</a:t>
            </a:r>
            <a:endParaRPr lang="zh-TW" alt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說明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1C18-72F7-44B3-B8CC-BEC281EAF710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14" y="1609725"/>
            <a:ext cx="6330972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</a:t>
            </a:r>
            <a:r>
              <a:rPr lang="en-US" altLang="zh-TW" i="1" baseline="-10000" dirty="0"/>
              <a:t>a</a:t>
            </a:r>
            <a:r>
              <a:rPr lang="zh-TW" altLang="en-US" dirty="0"/>
              <a:t>值使用上的限制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</a:t>
            </a:r>
            <a:r>
              <a:rPr lang="en-US" altLang="zh-TW" i="1" baseline="-10000" dirty="0"/>
              <a:t>a</a:t>
            </a:r>
            <a:r>
              <a:rPr lang="zh-TW" altLang="en-US" dirty="0"/>
              <a:t>值只考慮製程平均是否偏離規格中心，而未考慮製程的變異，因此，不論製程的變異大小為何，在相同的製程平均之下，其</a:t>
            </a:r>
            <a:r>
              <a:rPr lang="en-US" altLang="zh-TW" dirty="0"/>
              <a:t>C</a:t>
            </a:r>
            <a:r>
              <a:rPr lang="en-US" altLang="zh-TW" i="1" baseline="-10000" dirty="0"/>
              <a:t>a</a:t>
            </a:r>
            <a:r>
              <a:rPr lang="zh-TW" altLang="en-US" dirty="0"/>
              <a:t>值是一樣的。職是之故，單純的 用</a:t>
            </a:r>
            <a:r>
              <a:rPr lang="en-US" altLang="zh-TW" dirty="0"/>
              <a:t>C</a:t>
            </a:r>
            <a:r>
              <a:rPr lang="en-US" altLang="zh-TW" i="1" baseline="-10000" dirty="0"/>
              <a:t>a</a:t>
            </a:r>
            <a:r>
              <a:rPr lang="zh-TW" altLang="en-US" dirty="0"/>
              <a:t>值來衡量製程能力是有偏頗的。</a:t>
            </a:r>
          </a:p>
          <a:p>
            <a:pPr>
              <a:buFont typeface="Wingdings" pitchFamily="2" charset="2"/>
              <a:buNone/>
            </a:pPr>
            <a:endParaRPr lang="zh-TW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8210-53CE-42CB-88E1-160946A732A1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</a:t>
            </a:r>
            <a:r>
              <a:rPr lang="en-US" altLang="zh-TW" baseline="-10000" dirty="0" smtClean="0"/>
              <a:t>p</a:t>
            </a:r>
            <a:r>
              <a:rPr lang="zh-TW" altLang="en-US" dirty="0" smtClean="0"/>
              <a:t>製程能力指標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AA00-D7A0-4BDA-9A1C-434881AFDE38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5905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t="11430"/>
          <a:stretch>
            <a:fillRect/>
          </a:stretch>
        </p:blipFill>
        <p:spPr bwMode="auto">
          <a:xfrm>
            <a:off x="1043608" y="3140968"/>
            <a:ext cx="4937678" cy="334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6-5</a:t>
            </a:r>
            <a:endParaRPr lang="zh-TW" alt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塑膠板厚度的規格</a:t>
            </a:r>
            <a:r>
              <a:rPr lang="zh-TW" altLang="en-US" sz="2800" dirty="0"/>
              <a:t>為</a:t>
            </a:r>
            <a:r>
              <a:rPr lang="en-US" altLang="zh-TW" sz="2800" dirty="0" smtClean="0"/>
              <a:t>196±0.05cm</a:t>
            </a:r>
            <a:r>
              <a:rPr lang="zh-TW" altLang="en-US" sz="2800" dirty="0"/>
              <a:t>。隨機抽取</a:t>
            </a:r>
            <a:r>
              <a:rPr lang="en-US" altLang="zh-TW" sz="2800" dirty="0"/>
              <a:t>100</a:t>
            </a:r>
            <a:r>
              <a:rPr lang="zh-TW" altLang="en-US" sz="2800" dirty="0"/>
              <a:t>件</a:t>
            </a:r>
            <a:r>
              <a:rPr lang="zh-TW" altLang="en-US" sz="2800" dirty="0" smtClean="0"/>
              <a:t>計算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得</a:t>
            </a:r>
            <a:r>
              <a:rPr lang="en-US" altLang="zh-TW" sz="2800" i="1" dirty="0" smtClean="0">
                <a:cs typeface="Times New Roman" pitchFamily="18" charset="0"/>
              </a:rPr>
              <a:t>û=</a:t>
            </a:r>
            <a:r>
              <a:rPr lang="en-US" altLang="zh-TW" sz="2800" dirty="0" smtClean="0">
                <a:cs typeface="Times New Roman" pitchFamily="18" charset="0"/>
              </a:rPr>
              <a:t>196.003cm, s=0.02cm</a:t>
            </a:r>
            <a:r>
              <a:rPr lang="en-US" altLang="zh-TW" sz="2800" dirty="0">
                <a:cs typeface="Times New Roman" pitchFamily="18" charset="0"/>
              </a:rPr>
              <a:t>(</a:t>
            </a:r>
            <a:r>
              <a:rPr lang="zh-TW" altLang="en-US" sz="2800" dirty="0">
                <a:cs typeface="Times New Roman" pitchFamily="18" charset="0"/>
              </a:rPr>
              <a:t>標準差</a:t>
            </a:r>
            <a:r>
              <a:rPr lang="en-US" altLang="zh-TW" sz="2800" dirty="0">
                <a:cs typeface="Times New Roman" pitchFamily="18" charset="0"/>
              </a:rPr>
              <a:t>)</a:t>
            </a:r>
            <a:r>
              <a:rPr lang="zh-TW" altLang="en-US" sz="2800" dirty="0">
                <a:cs typeface="Times New Roman" pitchFamily="18" charset="0"/>
              </a:rPr>
              <a:t>。請計算 </a:t>
            </a:r>
            <a:r>
              <a:rPr lang="en-US" altLang="zh-TW" sz="2800" dirty="0" smtClean="0"/>
              <a:t>C</a:t>
            </a:r>
            <a:r>
              <a:rPr lang="en-US" altLang="zh-TW" sz="2800" i="1" baseline="-10000" dirty="0" smtClean="0"/>
              <a:t>p</a:t>
            </a:r>
            <a:r>
              <a:rPr lang="zh-TW" altLang="en-US" sz="2800" dirty="0" smtClean="0">
                <a:cs typeface="Times New Roman" pitchFamily="18" charset="0"/>
              </a:rPr>
              <a:t>  </a:t>
            </a:r>
            <a:r>
              <a:rPr lang="zh-TW" altLang="en-US" sz="2800" dirty="0">
                <a:cs typeface="Times New Roman" pitchFamily="18" charset="0"/>
              </a:rPr>
              <a:t>值。</a:t>
            </a:r>
            <a:endParaRPr lang="zh-TW" altLang="el-GR" sz="2800" dirty="0">
              <a:cs typeface="Times New Roman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C105-8E0D-44F8-B5FA-298F8C7DDE90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63593" y="3284984"/>
            <a:ext cx="54361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規格公差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=196.05-195.95=0.1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自</a:t>
            </a:r>
            <a:r>
              <a:rPr lang="zh-TW" altLang="en-US" sz="3200" dirty="0">
                <a:solidFill>
                  <a:srgbClr val="FF0000"/>
                </a:solidFill>
              </a:rPr>
              <a:t>然</a:t>
            </a:r>
            <a:r>
              <a:rPr lang="zh-TW" altLang="en-US" sz="3200" dirty="0" smtClean="0">
                <a:solidFill>
                  <a:srgbClr val="FF0000"/>
                </a:solidFill>
              </a:rPr>
              <a:t>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=6*s=6*0.02=0.12</a:t>
            </a:r>
            <a:endParaRPr lang="en-US" altLang="zh-TW" sz="3200" dirty="0">
              <a:solidFill>
                <a:srgbClr val="FF0000"/>
              </a:solidFill>
            </a:endParaRPr>
          </a:p>
          <a:p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en-US" altLang="zh-TW" sz="3200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3200" baseline="-25000" dirty="0" err="1" smtClean="0">
                <a:solidFill>
                  <a:srgbClr val="FF0000"/>
                </a:solidFill>
              </a:rPr>
              <a:t>p</a:t>
            </a:r>
            <a:r>
              <a:rPr lang="en-US" altLang="zh-TW" sz="3200" dirty="0" smtClean="0">
                <a:solidFill>
                  <a:srgbClr val="FF0000"/>
                </a:solidFill>
              </a:rPr>
              <a:t>=0.1/0.12=0.833</a:t>
            </a:r>
          </a:p>
          <a:p>
            <a:endParaRPr lang="zh-TW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/>
              <a:t>假設本公司產品之規格為 </a:t>
            </a:r>
            <a:r>
              <a:rPr lang="en-US" altLang="zh-TW" sz="2400" dirty="0" smtClean="0"/>
              <a:t>196±0.1 mm,</a:t>
            </a:r>
            <a:r>
              <a:rPr lang="zh-TW" altLang="en-US" sz="2400" dirty="0" smtClean="0"/>
              <a:t>製程標準差 </a:t>
            </a:r>
            <a:r>
              <a:rPr lang="el-GR" altLang="zh-TW" sz="2400" dirty="0" smtClean="0">
                <a:latin typeface="微軟正黑體"/>
                <a:ea typeface="微軟正黑體"/>
              </a:rPr>
              <a:t>σ</a:t>
            </a:r>
            <a:r>
              <a:rPr lang="en-US" altLang="zh-TW" sz="2400" dirty="0" smtClean="0">
                <a:latin typeface="微軟正黑體"/>
                <a:ea typeface="微軟正黑體"/>
              </a:rPr>
              <a:t>=0.03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請問本公司的製程能力</a:t>
            </a:r>
            <a:r>
              <a:rPr lang="zh-TW" altLang="en-US" sz="2400" dirty="0" smtClean="0">
                <a:cs typeface="Times New Roman" pitchFamily="18" charset="0"/>
              </a:rPr>
              <a:t> </a:t>
            </a:r>
            <a:r>
              <a:rPr lang="en-US" altLang="zh-TW" sz="2400" dirty="0" smtClean="0"/>
              <a:t>C</a:t>
            </a:r>
            <a:r>
              <a:rPr lang="en-US" altLang="zh-TW" sz="2400" i="1" baseline="-10000" dirty="0" smtClean="0"/>
              <a:t>p</a:t>
            </a:r>
            <a:r>
              <a:rPr lang="zh-TW" altLang="en-US" sz="2400" dirty="0" smtClean="0">
                <a:cs typeface="Times New Roman" pitchFamily="18" charset="0"/>
              </a:rPr>
              <a:t>  值。</a:t>
            </a:r>
            <a:endParaRPr lang="zh-TW" altLang="el-GR" sz="2400" dirty="0" smtClean="0"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7E6A-F035-4194-830F-725549A8E0F1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63593" y="3284984"/>
            <a:ext cx="517321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規格公差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=196.1-195.9=0.2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自</a:t>
            </a:r>
            <a:r>
              <a:rPr lang="zh-TW" altLang="en-US" sz="3200" dirty="0">
                <a:solidFill>
                  <a:srgbClr val="FF0000"/>
                </a:solidFill>
              </a:rPr>
              <a:t>然</a:t>
            </a:r>
            <a:r>
              <a:rPr lang="zh-TW" altLang="en-US" sz="3200" dirty="0" smtClean="0">
                <a:solidFill>
                  <a:srgbClr val="FF0000"/>
                </a:solidFill>
              </a:rPr>
              <a:t>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=6*s=6*0.03=0.18</a:t>
            </a:r>
            <a:endParaRPr lang="en-US" altLang="zh-TW" sz="3200" dirty="0">
              <a:solidFill>
                <a:srgbClr val="FF0000"/>
              </a:solidFill>
            </a:endParaRPr>
          </a:p>
          <a:p>
            <a:endParaRPr lang="en-US" altLang="zh-TW" sz="3200" dirty="0" smtClean="0">
              <a:solidFill>
                <a:srgbClr val="FF0000"/>
              </a:solidFill>
            </a:endParaRPr>
          </a:p>
          <a:p>
            <a:r>
              <a:rPr lang="en-US" altLang="zh-TW" sz="3200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3200" baseline="-25000" dirty="0" err="1" smtClean="0">
                <a:solidFill>
                  <a:srgbClr val="FF0000"/>
                </a:solidFill>
              </a:rPr>
              <a:t>p</a:t>
            </a:r>
            <a:r>
              <a:rPr lang="en-US" altLang="zh-TW" sz="3200" dirty="0" smtClean="0">
                <a:solidFill>
                  <a:srgbClr val="FF0000"/>
                </a:solidFill>
              </a:rPr>
              <a:t>=0.2/0.18=1.11</a:t>
            </a:r>
          </a:p>
          <a:p>
            <a:endParaRPr lang="zh-TW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設塑膠產品的硬度規格為 </a:t>
            </a:r>
            <a:r>
              <a:rPr lang="en-US" altLang="zh-TW" sz="2400" dirty="0" smtClean="0"/>
              <a:t>35±2</a:t>
            </a:r>
            <a:r>
              <a:rPr lang="en-US" altLang="zh-TW" dirty="0" smtClean="0"/>
              <a:t> HRC,</a:t>
            </a:r>
            <a:r>
              <a:rPr lang="zh-TW" altLang="en-US" dirty="0" smtClean="0"/>
              <a:t>今檢驗 </a:t>
            </a:r>
            <a:r>
              <a:rPr lang="en-US" altLang="zh-TW" dirty="0" smtClean="0"/>
              <a:t>5 </a:t>
            </a:r>
            <a:r>
              <a:rPr lang="zh-TW" altLang="en-US" dirty="0" smtClean="0"/>
              <a:t>件產品，經抽樣測得其硬度得樣本平均值為</a:t>
            </a:r>
            <a:r>
              <a:rPr lang="en-US" altLang="zh-TW" dirty="0" smtClean="0"/>
              <a:t>36 HRC, </a:t>
            </a:r>
            <a:r>
              <a:rPr lang="zh-TW" altLang="en-US" dirty="0" smtClean="0"/>
              <a:t>標準差 </a:t>
            </a:r>
            <a:r>
              <a:rPr lang="en-US" altLang="zh-TW" dirty="0" smtClean="0"/>
              <a:t>s=0.5 HRC,</a:t>
            </a:r>
            <a:r>
              <a:rPr lang="zh-TW" altLang="en-US" dirty="0" smtClean="0"/>
              <a:t> 請求 </a:t>
            </a:r>
            <a:r>
              <a:rPr lang="en-US" altLang="zh-TW" dirty="0" smtClean="0"/>
              <a:t>C</a:t>
            </a:r>
            <a:r>
              <a:rPr lang="en-US" altLang="zh-TW" baseline="-25000" dirty="0" smtClean="0"/>
              <a:t>p</a:t>
            </a:r>
            <a:r>
              <a:rPr lang="en-US" altLang="zh-TW" dirty="0" smtClean="0"/>
              <a:t> </a:t>
            </a:r>
            <a:r>
              <a:rPr lang="zh-TW" altLang="en-US" dirty="0" smtClean="0"/>
              <a:t>值。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6FE9-A225-4C2E-A26B-2F16849DFA90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　 </a:t>
            </a:r>
            <a:r>
              <a:rPr lang="en-US" altLang="zh-TW" dirty="0"/>
              <a:t>C</a:t>
            </a:r>
            <a:r>
              <a:rPr lang="en-US" altLang="zh-TW" i="1" baseline="-10000" dirty="0"/>
              <a:t>p</a:t>
            </a:r>
            <a:r>
              <a:rPr lang="zh-TW" altLang="en-US" dirty="0"/>
              <a:t>單邊規格界限</a:t>
            </a:r>
          </a:p>
        </p:txBody>
      </p:sp>
      <p:sp>
        <p:nvSpPr>
          <p:cNvPr id="148488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當產品品質特性指標是望大 </a:t>
            </a:r>
            <a:r>
              <a:rPr lang="en-US" altLang="zh-TW" dirty="0" smtClean="0"/>
              <a:t>(larger the better)</a:t>
            </a:r>
            <a:r>
              <a:rPr lang="zh-TW" altLang="en-US" dirty="0" smtClean="0"/>
              <a:t> 或望小變數 </a:t>
            </a:r>
            <a:r>
              <a:rPr lang="en-US" altLang="zh-TW" dirty="0" smtClean="0"/>
              <a:t>(smaller the better)</a:t>
            </a:r>
            <a:r>
              <a:rPr lang="zh-TW" altLang="en-US" dirty="0" smtClean="0"/>
              <a:t> 時</a:t>
            </a:r>
            <a:r>
              <a:rPr lang="en-US" altLang="zh-TW" dirty="0" smtClean="0"/>
              <a:t>, </a:t>
            </a:r>
            <a:r>
              <a:rPr lang="zh-TW" altLang="en-US" dirty="0" smtClean="0"/>
              <a:t>其產品規格只有單邊界線。</a:t>
            </a:r>
            <a:endParaRPr lang="en-US" altLang="zh-TW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96952"/>
            <a:ext cx="6498580" cy="344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F53F-9704-48AA-B511-9BAE19CBD4BB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Larger-the-Better</a:t>
            </a:r>
            <a:endParaRPr lang="zh-TW" altLang="en-US" dirty="0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altLang="zh-TW" dirty="0" smtClean="0"/>
              <a:t>Smaller-the-Better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B061-D7B7-4FB3-99C7-B4FE0EA61ABD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20956"/>
            <a:ext cx="3521075" cy="26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8300" y="2420956"/>
            <a:ext cx="3521075" cy="26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文字方塊 17"/>
          <p:cNvSpPr txBox="1"/>
          <p:nvPr/>
        </p:nvSpPr>
        <p:spPr>
          <a:xfrm>
            <a:off x="1187624" y="3717032"/>
            <a:ext cx="720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LSL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516216" y="3717032"/>
            <a:ext cx="77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USL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內容</a:t>
            </a:r>
            <a:endParaRPr lang="zh-TW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272337" cy="4260850"/>
          </a:xfrm>
        </p:spPr>
        <p:txBody>
          <a:bodyPr/>
          <a:lstStyle/>
          <a:p>
            <a:r>
              <a:rPr lang="zh-TW" altLang="en-US" dirty="0" smtClean="0"/>
              <a:t>簡介</a:t>
            </a:r>
            <a:endParaRPr lang="en-US" altLang="zh-TW" dirty="0" smtClean="0"/>
          </a:p>
          <a:p>
            <a:r>
              <a:rPr lang="en-US" altLang="zh-TW" dirty="0" smtClean="0"/>
              <a:t>C</a:t>
            </a:r>
            <a:r>
              <a:rPr lang="en-US" altLang="zh-TW" baseline="-25000" dirty="0" smtClean="0"/>
              <a:t>a</a:t>
            </a:r>
          </a:p>
          <a:p>
            <a:r>
              <a:rPr lang="en-US" altLang="zh-TW" dirty="0" smtClean="0"/>
              <a:t>C</a:t>
            </a:r>
            <a:r>
              <a:rPr lang="en-US" altLang="zh-TW" baseline="-25000" dirty="0" smtClean="0"/>
              <a:t>p</a:t>
            </a:r>
          </a:p>
          <a:p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pk</a:t>
            </a:r>
            <a:endParaRPr lang="en-US" altLang="zh-TW" baseline="-25000" dirty="0" smtClean="0"/>
          </a:p>
          <a:p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pm</a:t>
            </a:r>
            <a:endParaRPr lang="zh-TW" altLang="en-US" baseline="-25000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3E84-0613-4FC1-9F30-9F9CED24B8AE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假設客戶要求本公司塑膠製品抗衝擊強度為 </a:t>
            </a:r>
            <a:r>
              <a:rPr lang="en-US" altLang="zh-TW" dirty="0" smtClean="0"/>
              <a:t>20 kg/cm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今檢驗 </a:t>
            </a:r>
            <a:r>
              <a:rPr lang="en-US" altLang="zh-TW" dirty="0" smtClean="0"/>
              <a:t>5 </a:t>
            </a:r>
            <a:r>
              <a:rPr lang="zh-TW" altLang="en-US" dirty="0" smtClean="0"/>
              <a:t>件產品 </a:t>
            </a:r>
            <a:r>
              <a:rPr lang="en-US" altLang="zh-TW" dirty="0" smtClean="0"/>
              <a:t>6x6 cm</a:t>
            </a:r>
            <a:r>
              <a:rPr lang="en-US" altLang="zh-TW" baseline="30000" dirty="0" smtClean="0"/>
              <a:t>2 </a:t>
            </a:r>
            <a:r>
              <a:rPr lang="zh-TW" altLang="en-US" dirty="0" smtClean="0"/>
              <a:t>作抗衝擊測驗得數據為 </a:t>
            </a:r>
            <a:r>
              <a:rPr lang="en-US" altLang="zh-TW" dirty="0" smtClean="0"/>
              <a:t>(kg)</a:t>
            </a:r>
          </a:p>
          <a:p>
            <a:pPr algn="ctr">
              <a:buNone/>
            </a:pPr>
            <a:r>
              <a:rPr lang="en-US" altLang="zh-TW" dirty="0" smtClean="0"/>
              <a:t>731.5, 730.6, 733.0, 731.5, 725.4,</a:t>
            </a:r>
          </a:p>
          <a:p>
            <a:pPr>
              <a:buNone/>
            </a:pPr>
            <a:r>
              <a:rPr lang="zh-TW" altLang="en-US" dirty="0" smtClean="0"/>
              <a:t>   請求 </a:t>
            </a:r>
            <a:r>
              <a:rPr lang="en-US" altLang="zh-TW" i="1" dirty="0" err="1" smtClean="0"/>
              <a:t>C</a:t>
            </a:r>
            <a:r>
              <a:rPr lang="en-US" altLang="zh-TW" i="1" baseline="-25000" dirty="0" err="1" smtClean="0"/>
              <a:t>pL</a:t>
            </a:r>
            <a:r>
              <a:rPr lang="en-US" altLang="zh-TW" baseline="-25000" dirty="0" smtClean="0"/>
              <a:t> </a:t>
            </a:r>
            <a:r>
              <a:rPr lang="zh-TW" altLang="en-US" dirty="0" smtClean="0"/>
              <a:t>值。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55EE-92F3-46F8-A323-6245D5BC4C04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6-9</a:t>
            </a:r>
            <a:endParaRPr lang="zh-TW" altLang="en-US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某鋼製品之屈服強度規定不得低於</a:t>
            </a:r>
            <a:r>
              <a:rPr lang="en-US" altLang="zh-TW" sz="2800" dirty="0"/>
              <a:t>55,000 </a:t>
            </a:r>
            <a:r>
              <a:rPr lang="en-US" altLang="zh-TW" sz="2800" i="1" dirty="0"/>
              <a:t>psi </a:t>
            </a:r>
            <a:r>
              <a:rPr lang="en-US" altLang="zh-TW" sz="2800" dirty="0"/>
              <a:t>(lb/in</a:t>
            </a:r>
            <a:r>
              <a:rPr lang="en-US" altLang="zh-TW" sz="2800" baseline="30000" dirty="0"/>
              <a:t>2</a:t>
            </a:r>
            <a:r>
              <a:rPr lang="en-US" altLang="zh-TW" sz="2800" dirty="0"/>
              <a:t>)</a:t>
            </a:r>
            <a:r>
              <a:rPr lang="zh-TW" altLang="en-US" sz="2800" dirty="0"/>
              <a:t>。從製程中隨機抽取</a:t>
            </a:r>
            <a:r>
              <a:rPr lang="en-US" altLang="zh-TW" sz="2800" dirty="0"/>
              <a:t>50</a:t>
            </a:r>
            <a:r>
              <a:rPr lang="zh-TW" altLang="en-US" sz="2800" dirty="0"/>
              <a:t>個製品，測得</a:t>
            </a:r>
            <a:r>
              <a:rPr lang="zh-TW" altLang="en-US" sz="2800" dirty="0">
                <a:latin typeface="標楷體" pitchFamily="65" charset="-120"/>
              </a:rPr>
              <a:t>得</a:t>
            </a:r>
            <a:r>
              <a:rPr lang="en-US" altLang="zh-TW" sz="2800" i="1" dirty="0">
                <a:cs typeface="Times New Roman" pitchFamily="18" charset="0"/>
              </a:rPr>
              <a:t>û=</a:t>
            </a:r>
            <a:r>
              <a:rPr lang="en-US" altLang="zh-TW" sz="2800" dirty="0">
                <a:cs typeface="Times New Roman" pitchFamily="18" charset="0"/>
              </a:rPr>
              <a:t>56,400 </a:t>
            </a:r>
            <a:r>
              <a:rPr lang="en-US" altLang="zh-TW" sz="2800" i="1" dirty="0" smtClean="0">
                <a:cs typeface="Times New Roman" pitchFamily="18" charset="0"/>
              </a:rPr>
              <a:t>psi, </a:t>
            </a:r>
            <a:r>
              <a:rPr lang="en-US" altLang="zh-TW" sz="2800" dirty="0" smtClean="0">
                <a:cs typeface="Times New Roman" pitchFamily="18" charset="0"/>
              </a:rPr>
              <a:t>s=450 </a:t>
            </a:r>
            <a:r>
              <a:rPr lang="en-US" altLang="zh-TW" sz="2800" i="1" dirty="0">
                <a:cs typeface="Times New Roman" pitchFamily="18" charset="0"/>
              </a:rPr>
              <a:t>psi</a:t>
            </a:r>
            <a:r>
              <a:rPr lang="en-US" altLang="zh-TW" sz="2800" dirty="0">
                <a:cs typeface="Times New Roman" pitchFamily="18" charset="0"/>
              </a:rPr>
              <a:t> </a:t>
            </a:r>
            <a:r>
              <a:rPr lang="zh-TW" altLang="en-US" sz="2800" dirty="0">
                <a:cs typeface="Times New Roman" pitchFamily="18" charset="0"/>
              </a:rPr>
              <a:t>。請</a:t>
            </a:r>
            <a:r>
              <a:rPr lang="zh-TW" altLang="en-US" sz="2800" dirty="0" smtClean="0">
                <a:cs typeface="Times New Roman" pitchFamily="18" charset="0"/>
              </a:rPr>
              <a:t>計算 </a:t>
            </a:r>
            <a:r>
              <a:rPr lang="en-US" altLang="zh-TW" sz="2800" i="1" dirty="0" err="1" smtClean="0"/>
              <a:t>C</a:t>
            </a:r>
            <a:r>
              <a:rPr lang="en-US" altLang="zh-TW" sz="2800" i="1" baseline="-25000" dirty="0" err="1" smtClean="0"/>
              <a:t>pL</a:t>
            </a:r>
            <a:r>
              <a:rPr lang="zh-TW" altLang="en-US" sz="2800" dirty="0" smtClean="0">
                <a:cs typeface="Times New Roman" pitchFamily="18" charset="0"/>
              </a:rPr>
              <a:t>值</a:t>
            </a:r>
            <a:endParaRPr lang="zh-TW" altLang="en-US" sz="2800" dirty="0">
              <a:cs typeface="Times New Roman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6E8E-3717-4064-A5C8-3C743892239B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6-10</a:t>
            </a:r>
            <a:endParaRPr lang="en-US" altLang="zh-TW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一小型變壓器的規格為主次線圈之擊穿電壓不得高於</a:t>
            </a:r>
            <a:r>
              <a:rPr lang="en-US" altLang="zh-TW" sz="2800" dirty="0"/>
              <a:t>1,400</a:t>
            </a:r>
            <a:r>
              <a:rPr lang="zh-TW" altLang="en-US" sz="2800" dirty="0"/>
              <a:t>伏特</a:t>
            </a:r>
            <a:r>
              <a:rPr lang="en-US" altLang="zh-TW" sz="2800" dirty="0"/>
              <a:t>(v)</a:t>
            </a:r>
            <a:r>
              <a:rPr lang="zh-TW" altLang="en-US" sz="2800" dirty="0"/>
              <a:t>。從製程中隨機抽取</a:t>
            </a:r>
            <a:r>
              <a:rPr lang="en-US" altLang="zh-TW" sz="2800" dirty="0"/>
              <a:t>80</a:t>
            </a:r>
            <a:r>
              <a:rPr lang="zh-TW" altLang="en-US" sz="2800" dirty="0"/>
              <a:t>個</a:t>
            </a:r>
            <a:r>
              <a:rPr lang="zh-TW" altLang="en-US" sz="2800" dirty="0" smtClean="0"/>
              <a:t>製品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測</a:t>
            </a:r>
            <a:r>
              <a:rPr lang="zh-TW" altLang="en-US" sz="2800" dirty="0"/>
              <a:t>得</a:t>
            </a:r>
            <a:r>
              <a:rPr lang="zh-TW" altLang="en-US" sz="2800" dirty="0" smtClean="0">
                <a:latin typeface="標楷體" pitchFamily="65" charset="-120"/>
              </a:rPr>
              <a:t>得 </a:t>
            </a:r>
            <a:r>
              <a:rPr lang="en-US" altLang="zh-TW" sz="2800" i="1" dirty="0" smtClean="0">
                <a:cs typeface="Times New Roman" pitchFamily="18" charset="0"/>
              </a:rPr>
              <a:t>û=</a:t>
            </a:r>
            <a:r>
              <a:rPr lang="en-US" altLang="zh-TW" sz="2800" dirty="0" smtClean="0">
                <a:cs typeface="Times New Roman" pitchFamily="18" charset="0"/>
              </a:rPr>
              <a:t>1280 </a:t>
            </a:r>
            <a:r>
              <a:rPr lang="en-US" altLang="zh-TW" sz="2800" dirty="0">
                <a:cs typeface="Times New Roman" pitchFamily="18" charset="0"/>
              </a:rPr>
              <a:t>(v</a:t>
            </a:r>
            <a:r>
              <a:rPr lang="en-US" altLang="zh-TW" sz="2800" dirty="0" smtClean="0">
                <a:cs typeface="Times New Roman" pitchFamily="18" charset="0"/>
              </a:rPr>
              <a:t>), </a:t>
            </a:r>
            <a:r>
              <a:rPr lang="en-US" altLang="zh-TW" sz="2800" dirty="0">
                <a:cs typeface="Times New Roman" pitchFamily="18" charset="0"/>
              </a:rPr>
              <a:t>s=85 (v) </a:t>
            </a:r>
            <a:r>
              <a:rPr lang="zh-TW" altLang="en-US" sz="2800" dirty="0">
                <a:cs typeface="Times New Roman" pitchFamily="18" charset="0"/>
              </a:rPr>
              <a:t>。請計算 </a:t>
            </a:r>
            <a:r>
              <a:rPr lang="en-US" altLang="zh-TW" sz="2800" i="1" dirty="0" err="1" smtClean="0"/>
              <a:t>C</a:t>
            </a:r>
            <a:r>
              <a:rPr lang="en-US" altLang="zh-TW" sz="2800" i="1" baseline="-25000" dirty="0" err="1" smtClean="0"/>
              <a:t>pU</a:t>
            </a:r>
            <a:r>
              <a:rPr lang="zh-TW" altLang="en-US" sz="2800" dirty="0" smtClean="0">
                <a:cs typeface="Times New Roman" pitchFamily="18" charset="0"/>
              </a:rPr>
              <a:t> 值</a:t>
            </a:r>
            <a:endParaRPr lang="zh-TW" altLang="en-US" sz="2800" dirty="0">
              <a:cs typeface="Times New Roman" pitchFamily="18" charset="0"/>
            </a:endParaRPr>
          </a:p>
          <a:p>
            <a:endParaRPr lang="zh-TW" altLang="en-US" sz="2800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68CD-48FE-4A7F-9F3B-0F619DDEAFDE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值的意義</a:t>
            </a:r>
            <a:endParaRPr lang="en-US" altLang="zh-TW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值必為正值</a:t>
            </a:r>
            <a:r>
              <a:rPr lang="en-US" altLang="zh-TW"/>
              <a:t>(&gt;0)</a:t>
            </a:r>
            <a:r>
              <a:rPr lang="zh-TW" altLang="en-US"/>
              <a:t>。</a:t>
            </a:r>
          </a:p>
          <a:p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值愈大，表示產品品質變異愈小，製程精密度愈高。製程能力佳。</a:t>
            </a:r>
          </a:p>
          <a:p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值愈小，表示產品品質變異愈大，製程精密度愈低。製程能力差。</a:t>
            </a:r>
          </a:p>
          <a:p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值反應製程</a:t>
            </a:r>
            <a:r>
              <a:rPr lang="zh-TW" altLang="en-US">
                <a:solidFill>
                  <a:srgbClr val="800000"/>
                </a:solidFill>
              </a:rPr>
              <a:t>潛在的</a:t>
            </a:r>
            <a:r>
              <a:rPr lang="en-US" altLang="zh-TW">
                <a:solidFill>
                  <a:srgbClr val="800000"/>
                </a:solidFill>
              </a:rPr>
              <a:t>(potential)</a:t>
            </a:r>
            <a:r>
              <a:rPr lang="zh-TW" altLang="en-US"/>
              <a:t>製程能力。</a:t>
            </a:r>
            <a:endParaRPr lang="en-US" altLang="zh-TW"/>
          </a:p>
          <a:p>
            <a:endParaRPr lang="en-US" altLang="zh-TW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77A3-A318-4999-A0FE-430859188939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　 </a:t>
            </a:r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</a:t>
            </a:r>
            <a:r>
              <a:rPr lang="en-US" altLang="zh-TW" dirty="0"/>
              <a:t> </a:t>
            </a:r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zh-TW" altLang="en-US" dirty="0" smtClean="0"/>
              <a:t>值</a:t>
            </a:r>
            <a:r>
              <a:rPr lang="zh-TW" altLang="en-US" dirty="0"/>
              <a:t>的等級判定</a:t>
            </a:r>
          </a:p>
        </p:txBody>
      </p:sp>
      <p:graphicFrame>
        <p:nvGraphicFramePr>
          <p:cNvPr id="152581" name="Group 5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412843523"/>
              </p:ext>
            </p:extLst>
          </p:nvPr>
        </p:nvGraphicFramePr>
        <p:xfrm>
          <a:off x="838200" y="1981201"/>
          <a:ext cx="6542111" cy="409229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988561"/>
                <a:gridCol w="4545439"/>
                <a:gridCol w="1008111"/>
              </a:tblGrid>
              <a:tr h="582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等級</a:t>
                      </a: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值</a:t>
                      </a:r>
                      <a:endParaRPr kumimoji="0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標楷體" pitchFamily="65" charset="-120"/>
                        </a:rPr>
                        <a:t>意義</a:t>
                      </a:r>
                      <a:endParaRPr kumimoji="0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</a:tr>
              <a:tr h="604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5/3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 </a:t>
                      </a:r>
                      <a:r>
                        <a:rPr kumimoji="1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1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.67 </a:t>
                      </a: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altLang="zh-TW" sz="3200" b="1" i="0" u="none" strike="noStrike" cap="none" normalizeH="0" baseline="-8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cap="none" normalizeH="0" baseline="-8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佳</a:t>
                      </a:r>
                      <a:endParaRPr kumimoji="0" lang="en-US" altLang="zh-TW" sz="2400" b="1" i="0" u="none" strike="noStrike" cap="none" normalizeH="0" baseline="-8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 horzOverflow="overflow"/>
                </a:tc>
              </a:tr>
              <a:tr h="60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1.33 ≦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p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1.67 (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5/3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 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良</a:t>
                      </a:r>
                      <a:endParaRPr kumimoji="0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 horzOverflow="overflow"/>
                </a:tc>
              </a:tr>
              <a:tr h="605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1 ≦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p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1.33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4/3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 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尚可</a:t>
                      </a:r>
                      <a:endParaRPr kumimoji="0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 horzOverflow="overflow"/>
                </a:tc>
              </a:tr>
              <a:tr h="604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0.67 ≦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p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(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3/3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差</a:t>
                      </a:r>
                      <a:endParaRPr kumimoji="0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 horzOverflow="overflow"/>
                </a:tc>
              </a:tr>
              <a:tr h="605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0 ≦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p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0.67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2/3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停</a:t>
                      </a:r>
                      <a:endParaRPr kumimoji="0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802C-4228-4A90-8FB4-0911CE93F67C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值的等級判定</a:t>
            </a:r>
          </a:p>
        </p:txBody>
      </p:sp>
      <p:sp>
        <p:nvSpPr>
          <p:cNvPr id="197640" name="Rectangle 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z="2800"/>
              <a:t>A</a:t>
            </a:r>
            <a:r>
              <a:rPr lang="zh-TW" altLang="en-US" sz="2800"/>
              <a:t>等級：製程能力佳，應繼續維持。</a:t>
            </a:r>
          </a:p>
          <a:p>
            <a:r>
              <a:rPr lang="en-US" altLang="zh-TW" sz="2800"/>
              <a:t>B</a:t>
            </a:r>
            <a:r>
              <a:rPr lang="zh-TW" altLang="en-US" sz="2800"/>
              <a:t>等級：製程能力良好，仍可設法縮小變異。</a:t>
            </a:r>
          </a:p>
          <a:p>
            <a:r>
              <a:rPr lang="en-US" altLang="zh-TW" sz="2800"/>
              <a:t>C</a:t>
            </a:r>
            <a:r>
              <a:rPr lang="zh-TW" altLang="en-US" sz="2800"/>
              <a:t>等級：製程能力尚可。著手品質改善。</a:t>
            </a:r>
          </a:p>
          <a:p>
            <a:r>
              <a:rPr lang="en-US" altLang="zh-TW" sz="2800"/>
              <a:t>D</a:t>
            </a:r>
            <a:r>
              <a:rPr lang="zh-TW" altLang="en-US" sz="2800"/>
              <a:t>等級：製程能力不足。應對規格與操作標準重新檢討修正。</a:t>
            </a:r>
          </a:p>
          <a:p>
            <a:r>
              <a:rPr lang="en-US" altLang="zh-TW" sz="2800"/>
              <a:t>E</a:t>
            </a:r>
            <a:r>
              <a:rPr lang="zh-TW" altLang="en-US" sz="2800"/>
              <a:t>等級：應立即停止生產，不適合進入量產階段。</a:t>
            </a:r>
            <a:endParaRPr lang="en-US" altLang="zh-TW" sz="280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D3E84-08E0-4AED-8153-CF8C11D7B9AE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6-11</a:t>
            </a:r>
            <a:endParaRPr lang="zh-TW" alt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塑膠厚度</a:t>
            </a:r>
            <a:r>
              <a:rPr lang="zh-TW" altLang="en-US" sz="2800" dirty="0"/>
              <a:t>的規格為</a:t>
            </a:r>
            <a:r>
              <a:rPr lang="en-US" altLang="zh-TW" sz="2800" dirty="0" smtClean="0"/>
              <a:t>190±0.6mm</a:t>
            </a:r>
            <a:r>
              <a:rPr lang="zh-TW" altLang="en-US" sz="2800" dirty="0" smtClean="0"/>
              <a:t>。</a:t>
            </a:r>
            <a:r>
              <a:rPr lang="zh-TW" altLang="en-US" sz="2800" dirty="0">
                <a:latin typeface="標楷體" pitchFamily="65" charset="-120"/>
              </a:rPr>
              <a:t>依隨機抽查</a:t>
            </a:r>
            <a:r>
              <a:rPr lang="zh-TW" altLang="en-US" sz="2800" dirty="0" smtClean="0">
                <a:latin typeface="標楷體" pitchFamily="65" charset="-120"/>
              </a:rPr>
              <a:t>早</a:t>
            </a:r>
            <a:r>
              <a:rPr lang="en-US" altLang="zh-TW" sz="2800" dirty="0" smtClean="0">
                <a:latin typeface="標楷體" pitchFamily="65" charset="-120"/>
              </a:rPr>
              <a:t>, </a:t>
            </a:r>
            <a:r>
              <a:rPr lang="zh-TW" altLang="en-US" sz="2800" dirty="0" smtClean="0">
                <a:latin typeface="標楷體" pitchFamily="65" charset="-120"/>
              </a:rPr>
              <a:t>晚</a:t>
            </a:r>
            <a:r>
              <a:rPr lang="en-US" altLang="zh-TW" sz="2800" dirty="0" smtClean="0">
                <a:latin typeface="標楷體" pitchFamily="65" charset="-120"/>
              </a:rPr>
              <a:t>,</a:t>
            </a:r>
            <a:r>
              <a:rPr lang="zh-TW" altLang="en-US" sz="2800" dirty="0" smtClean="0">
                <a:latin typeface="標楷體" pitchFamily="65" charset="-120"/>
              </a:rPr>
              <a:t>夜</a:t>
            </a:r>
            <a:r>
              <a:rPr lang="zh-TW" altLang="en-US" sz="2800" dirty="0">
                <a:latin typeface="標楷體" pitchFamily="65" charset="-120"/>
              </a:rPr>
              <a:t>三</a:t>
            </a:r>
            <a:r>
              <a:rPr lang="zh-TW" altLang="en-US" sz="2800" dirty="0" smtClean="0">
                <a:latin typeface="標楷體" pitchFamily="65" charset="-120"/>
              </a:rPr>
              <a:t>班</a:t>
            </a:r>
            <a:r>
              <a:rPr lang="en-US" altLang="zh-TW" sz="2800" dirty="0" smtClean="0">
                <a:latin typeface="標楷體" pitchFamily="65" charset="-120"/>
              </a:rPr>
              <a:t>, </a:t>
            </a:r>
            <a:r>
              <a:rPr lang="zh-TW" altLang="en-US" sz="2800" dirty="0" smtClean="0">
                <a:latin typeface="標楷體" pitchFamily="65" charset="-120"/>
              </a:rPr>
              <a:t>得</a:t>
            </a:r>
            <a:r>
              <a:rPr lang="zh-TW" altLang="en-US" sz="2800" dirty="0">
                <a:latin typeface="標楷體" pitchFamily="65" charset="-120"/>
              </a:rPr>
              <a:t>早班</a:t>
            </a:r>
            <a:r>
              <a:rPr lang="en-US" altLang="zh-TW" sz="2800" i="1" dirty="0" smtClean="0">
                <a:cs typeface="Times New Roman" pitchFamily="18" charset="0"/>
              </a:rPr>
              <a:t>û=</a:t>
            </a:r>
            <a:r>
              <a:rPr lang="en-US" altLang="zh-TW" sz="2800" dirty="0" smtClean="0">
                <a:cs typeface="Times New Roman" pitchFamily="18" charset="0"/>
              </a:rPr>
              <a:t>190.2mm, </a:t>
            </a:r>
            <a:r>
              <a:rPr lang="en-US" altLang="zh-TW" sz="2800" dirty="0">
                <a:cs typeface="Times New Roman" pitchFamily="18" charset="0"/>
              </a:rPr>
              <a:t>s=0.4 </a:t>
            </a:r>
            <a:r>
              <a:rPr lang="en-US" altLang="zh-TW" sz="2800" dirty="0" smtClean="0">
                <a:cs typeface="Times New Roman" pitchFamily="18" charset="0"/>
              </a:rPr>
              <a:t>cm, </a:t>
            </a:r>
            <a:r>
              <a:rPr lang="zh-TW" altLang="en-US" sz="2800" dirty="0" smtClean="0">
                <a:latin typeface="標楷體" pitchFamily="65" charset="-120"/>
              </a:rPr>
              <a:t>晚班</a:t>
            </a:r>
            <a:r>
              <a:rPr lang="en-US" altLang="zh-TW" sz="2800" i="1" dirty="0" smtClean="0">
                <a:cs typeface="Times New Roman" pitchFamily="18" charset="0"/>
              </a:rPr>
              <a:t>û=1</a:t>
            </a:r>
            <a:r>
              <a:rPr lang="en-US" altLang="zh-TW" sz="2800" dirty="0" smtClean="0">
                <a:cs typeface="Times New Roman" pitchFamily="18" charset="0"/>
              </a:rPr>
              <a:t>90.1mm, s=0.7mm,</a:t>
            </a:r>
            <a:r>
              <a:rPr lang="zh-TW" altLang="en-US" sz="2800" dirty="0" smtClean="0">
                <a:latin typeface="標楷體" pitchFamily="65" charset="-120"/>
              </a:rPr>
              <a:t>夜班</a:t>
            </a:r>
            <a:r>
              <a:rPr lang="en-US" altLang="zh-TW" sz="2800" i="1" dirty="0" smtClean="0">
                <a:cs typeface="Times New Roman" pitchFamily="18" charset="0"/>
              </a:rPr>
              <a:t>û=</a:t>
            </a:r>
            <a:r>
              <a:rPr lang="en-US" altLang="zh-TW" sz="2800" dirty="0" smtClean="0">
                <a:cs typeface="Times New Roman" pitchFamily="18" charset="0"/>
              </a:rPr>
              <a:t>190.2 </a:t>
            </a:r>
            <a:r>
              <a:rPr lang="en-US" altLang="zh-TW" sz="2800" dirty="0">
                <a:cs typeface="Times New Roman" pitchFamily="18" charset="0"/>
              </a:rPr>
              <a:t>cm, </a:t>
            </a:r>
            <a:r>
              <a:rPr lang="en-US" altLang="zh-TW" sz="2800" dirty="0" smtClean="0">
                <a:cs typeface="Times New Roman" pitchFamily="18" charset="0"/>
              </a:rPr>
              <a:t>s=0.5mm</a:t>
            </a:r>
            <a:r>
              <a:rPr lang="zh-TW" altLang="en-US" sz="2800" dirty="0" smtClean="0">
                <a:cs typeface="Times New Roman" pitchFamily="18" charset="0"/>
              </a:rPr>
              <a:t>。</a:t>
            </a:r>
            <a:r>
              <a:rPr lang="zh-TW" altLang="en-US" sz="2800" dirty="0">
                <a:cs typeface="Times New Roman" pitchFamily="18" charset="0"/>
              </a:rPr>
              <a:t>請計算</a:t>
            </a:r>
            <a:r>
              <a:rPr lang="zh-TW" altLang="en-US" sz="2800" dirty="0" smtClean="0">
                <a:latin typeface="標楷體" pitchFamily="65" charset="-120"/>
              </a:rPr>
              <a:t>早</a:t>
            </a:r>
            <a:r>
              <a:rPr lang="en-US" altLang="zh-TW" sz="2800" dirty="0" smtClean="0">
                <a:latin typeface="標楷體" pitchFamily="65" charset="-120"/>
              </a:rPr>
              <a:t>,</a:t>
            </a:r>
            <a:r>
              <a:rPr lang="zh-TW" altLang="en-US" sz="2800" dirty="0" smtClean="0">
                <a:latin typeface="標楷體" pitchFamily="65" charset="-120"/>
              </a:rPr>
              <a:t>晚</a:t>
            </a:r>
            <a:r>
              <a:rPr lang="en-US" altLang="zh-TW" sz="2800" dirty="0" smtClean="0">
                <a:latin typeface="標楷體" pitchFamily="65" charset="-120"/>
              </a:rPr>
              <a:t>,</a:t>
            </a:r>
            <a:r>
              <a:rPr lang="zh-TW" altLang="en-US" sz="2800" dirty="0" smtClean="0">
                <a:latin typeface="標楷體" pitchFamily="65" charset="-120"/>
              </a:rPr>
              <a:t>夜</a:t>
            </a:r>
            <a:r>
              <a:rPr lang="zh-TW" altLang="en-US" sz="2800" dirty="0">
                <a:latin typeface="標楷體" pitchFamily="65" charset="-120"/>
              </a:rPr>
              <a:t>三班</a:t>
            </a:r>
            <a:r>
              <a:rPr lang="zh-TW" altLang="en-US" sz="2800" dirty="0" smtClean="0">
                <a:latin typeface="標楷體" pitchFamily="65" charset="-120"/>
              </a:rPr>
              <a:t>的</a:t>
            </a:r>
            <a:r>
              <a:rPr lang="en-US" altLang="zh-TW" sz="2800" dirty="0" smtClean="0"/>
              <a:t>C</a:t>
            </a:r>
            <a:r>
              <a:rPr lang="en-US" altLang="zh-TW" sz="2800" baseline="-25000" dirty="0" smtClean="0"/>
              <a:t>p</a:t>
            </a:r>
            <a:r>
              <a:rPr lang="zh-TW" altLang="en-US" sz="2800" dirty="0" smtClean="0">
                <a:latin typeface="標楷體" pitchFamily="65" charset="-120"/>
              </a:rPr>
              <a:t>值</a:t>
            </a:r>
            <a:r>
              <a:rPr lang="zh-TW" altLang="en-US" sz="2800" dirty="0">
                <a:latin typeface="標楷體" pitchFamily="65" charset="-120"/>
              </a:rPr>
              <a:t>。</a:t>
            </a:r>
            <a:endParaRPr lang="en-US" altLang="zh-TW" sz="2800" dirty="0">
              <a:cs typeface="Times New Roman" pitchFamily="18" charset="0"/>
            </a:endParaRPr>
          </a:p>
          <a:p>
            <a:endParaRPr lang="zh-TW" altLang="en-US" sz="2800" dirty="0">
              <a:cs typeface="Times New Roman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F9BE-6D65-4360-A302-881BFCEBB901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</a:t>
            </a:r>
            <a:r>
              <a:rPr lang="en-US" altLang="zh-TW" baseline="-25000" dirty="0" smtClean="0"/>
              <a:t>p</a:t>
            </a:r>
            <a:r>
              <a:rPr lang="en-US" altLang="zh-TW" dirty="0" smtClean="0"/>
              <a:t> </a:t>
            </a:r>
            <a:r>
              <a:rPr lang="zh-TW" altLang="en-US" dirty="0" smtClean="0"/>
              <a:t>與產品不良率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) </a:t>
            </a:r>
            <a:r>
              <a:rPr lang="zh-TW" altLang="en-US" dirty="0" smtClean="0"/>
              <a:t>的關係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2CE6-30CA-4C77-8020-E32B6E61B9C9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27</a:t>
            </a:fld>
            <a:endParaRPr lang="zh-TW" altLang="en-US"/>
          </a:p>
        </p:txBody>
      </p:sp>
      <p:pic>
        <p:nvPicPr>
          <p:cNvPr id="552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2013744"/>
            <a:ext cx="44767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　 </a:t>
            </a:r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值的限制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000" dirty="0"/>
              <a:t>C</a:t>
            </a:r>
            <a:r>
              <a:rPr lang="en-US" altLang="zh-TW" sz="2000" i="1" baseline="-10000" dirty="0"/>
              <a:t>p</a:t>
            </a:r>
            <a:r>
              <a:rPr lang="zh-TW" altLang="en-US" sz="2000" dirty="0"/>
              <a:t>值只考慮製程變異，而未考慮製程平均是否偏離了規格中心，因此，不論製程平均偏離規格中心的程度如何，在同樣的製程變異條件下，其</a:t>
            </a:r>
            <a:r>
              <a:rPr lang="en-US" altLang="zh-TW" sz="2000" dirty="0"/>
              <a:t>C</a:t>
            </a:r>
            <a:r>
              <a:rPr lang="en-US" altLang="zh-TW" sz="2000" i="1" baseline="-10000" dirty="0"/>
              <a:t>p</a:t>
            </a:r>
            <a:r>
              <a:rPr lang="zh-TW" altLang="en-US" sz="2000" dirty="0"/>
              <a:t>值是一樣的。因此，單純的用</a:t>
            </a:r>
            <a:r>
              <a:rPr lang="en-US" altLang="zh-TW" sz="2000" dirty="0"/>
              <a:t>C</a:t>
            </a:r>
            <a:r>
              <a:rPr lang="en-US" altLang="zh-TW" sz="2000" i="1" baseline="-10000" dirty="0"/>
              <a:t>p</a:t>
            </a:r>
            <a:r>
              <a:rPr lang="zh-TW" altLang="en-US" sz="2000" dirty="0"/>
              <a:t>值來衡量製程能力是有偏頗的</a:t>
            </a:r>
            <a:r>
              <a:rPr lang="zh-TW" altLang="en-US" dirty="0"/>
              <a:t>。</a:t>
            </a:r>
          </a:p>
          <a:p>
            <a:pPr>
              <a:buFont typeface="Wingdings" pitchFamily="2" charset="2"/>
              <a:buNone/>
            </a:pP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996952"/>
            <a:ext cx="4843627" cy="37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5831-A83B-4CC8-9DB0-AA988E2B4B16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</a:t>
            </a:r>
            <a:r>
              <a:rPr lang="en-US" altLang="zh-TW" baseline="-25000" dirty="0" smtClean="0"/>
              <a:t>p</a:t>
            </a:r>
            <a:r>
              <a:rPr lang="en-US" altLang="zh-TW" dirty="0" smtClean="0"/>
              <a:t> </a:t>
            </a:r>
            <a:r>
              <a:rPr lang="zh-TW" altLang="en-US" dirty="0" smtClean="0"/>
              <a:t>與產品不良率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) </a:t>
            </a:r>
            <a:r>
              <a:rPr lang="zh-TW" altLang="en-US" dirty="0" smtClean="0"/>
              <a:t>的關係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製程平均偏離目標值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0CD8-D398-41B3-B31F-251B7CCA7F4A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29</a:t>
            </a:fld>
            <a:endParaRPr lang="zh-TW" altLang="en-US"/>
          </a:p>
        </p:txBody>
      </p:sp>
      <p:pic>
        <p:nvPicPr>
          <p:cNvPr id="56322" name="Picture 2" descr="C:\xtemp\cp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627" y="1609725"/>
            <a:ext cx="6076145" cy="4846638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6156176" y="1916832"/>
            <a:ext cx="21066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/>
              <a:t>偏離 </a:t>
            </a:r>
            <a:r>
              <a:rPr lang="en-US" altLang="zh-TW" sz="2800" b="1" dirty="0" smtClean="0"/>
              <a:t>0.00</a:t>
            </a:r>
            <a:r>
              <a:rPr lang="el-GR" altLang="zh-TW" sz="2800" b="1" dirty="0" smtClean="0">
                <a:latin typeface="微軟正黑體"/>
              </a:rPr>
              <a:t>σ</a:t>
            </a:r>
            <a:endParaRPr lang="en-US" altLang="zh-TW" sz="2800" b="1" dirty="0" smtClean="0"/>
          </a:p>
          <a:p>
            <a:r>
              <a:rPr lang="zh-TW" altLang="en-US" sz="2800" b="1" dirty="0" smtClean="0">
                <a:solidFill>
                  <a:srgbClr val="0000FF"/>
                </a:solidFill>
              </a:rPr>
              <a:t>偏離 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0.50</a:t>
            </a:r>
            <a:r>
              <a:rPr lang="el-GR" altLang="zh-TW" sz="2800" b="1" dirty="0" smtClean="0">
                <a:solidFill>
                  <a:srgbClr val="0000FF"/>
                </a:solidFill>
                <a:latin typeface="微軟正黑體"/>
              </a:rPr>
              <a:t>σ</a:t>
            </a:r>
            <a:r>
              <a:rPr lang="en-US" altLang="zh-TW" sz="2800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偏離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0.75</a:t>
            </a:r>
            <a:r>
              <a:rPr lang="el-GR" altLang="zh-TW" sz="2800" b="1" dirty="0" smtClean="0">
                <a:solidFill>
                  <a:srgbClr val="FF0000"/>
                </a:solidFill>
                <a:latin typeface="微軟正黑體"/>
              </a:rPr>
              <a:t>σ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>
                <a:solidFill>
                  <a:srgbClr val="7030A0"/>
                </a:solidFill>
              </a:rPr>
              <a:t>偏離 </a:t>
            </a:r>
            <a:r>
              <a:rPr lang="en-US" altLang="zh-TW" sz="2800" b="1" dirty="0" smtClean="0">
                <a:solidFill>
                  <a:srgbClr val="7030A0"/>
                </a:solidFill>
              </a:rPr>
              <a:t>1.00</a:t>
            </a:r>
            <a:r>
              <a:rPr lang="el-GR" altLang="zh-TW" sz="2800" b="1" dirty="0" smtClean="0">
                <a:solidFill>
                  <a:srgbClr val="7030A0"/>
                </a:solidFill>
                <a:latin typeface="微軟正黑體"/>
                <a:ea typeface="微軟正黑體"/>
              </a:rPr>
              <a:t>σ</a:t>
            </a:r>
            <a:r>
              <a:rPr lang="zh-TW" altLang="en-US" sz="2800" b="1" dirty="0" smtClean="0">
                <a:solidFill>
                  <a:srgbClr val="7030A0"/>
                </a:solidFill>
                <a:latin typeface="微軟正黑體"/>
                <a:ea typeface="微軟正黑體"/>
              </a:rPr>
              <a:t> 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4546848" cy="484632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當製程處於</a:t>
            </a:r>
            <a:r>
              <a:rPr lang="zh-TW" altLang="en-US" b="1" dirty="0" smtClean="0">
                <a:solidFill>
                  <a:srgbClr val="FF0000"/>
                </a:solidFill>
              </a:rPr>
              <a:t>穩定狀態</a:t>
            </a:r>
            <a:r>
              <a:rPr lang="zh-TW" altLang="en-US" dirty="0" smtClean="0"/>
              <a:t>下</a:t>
            </a:r>
            <a:r>
              <a:rPr lang="en-US" altLang="zh-TW" dirty="0" smtClean="0"/>
              <a:t>, </a:t>
            </a:r>
            <a:r>
              <a:rPr lang="zh-TW" altLang="en-US" dirty="0" smtClean="0"/>
              <a:t>常用製程能力指標 </a:t>
            </a:r>
            <a:r>
              <a:rPr lang="en-US" altLang="zh-TW" dirty="0" smtClean="0"/>
              <a:t>(Process Capability Indices; </a:t>
            </a:r>
            <a:r>
              <a:rPr lang="zh-TW" altLang="en-US" dirty="0" smtClean="0"/>
              <a:t>簡稱 </a:t>
            </a:r>
            <a:r>
              <a:rPr lang="en-US" altLang="zh-TW" dirty="0" smtClean="0"/>
              <a:t>PCI), </a:t>
            </a:r>
            <a:r>
              <a:rPr lang="zh-TW" altLang="en-US" dirty="0" smtClean="0"/>
              <a:t>衡量產品品質特徵符合產品規格要求的能力，表現產品良率與品質變化的情形。</a:t>
            </a:r>
          </a:p>
          <a:p>
            <a:r>
              <a:rPr lang="zh-TW" altLang="en-US" dirty="0" smtClean="0"/>
              <a:t>早期的製程能力指標僅考慮單一產品品質特徵的變異</a:t>
            </a:r>
            <a:r>
              <a:rPr lang="en-US" altLang="zh-TW" dirty="0" smtClean="0"/>
              <a:t>, </a:t>
            </a:r>
            <a:r>
              <a:rPr lang="zh-TW" altLang="en-US" dirty="0" smtClean="0"/>
              <a:t>常用 </a:t>
            </a:r>
            <a:r>
              <a:rPr lang="en-US" altLang="zh-TW" dirty="0" smtClean="0"/>
              <a:t>C</a:t>
            </a:r>
            <a:r>
              <a:rPr lang="en-US" altLang="zh-TW" baseline="-25000" dirty="0" smtClean="0"/>
              <a:t>a</a:t>
            </a:r>
            <a:r>
              <a:rPr lang="en-US" altLang="zh-TW" dirty="0" smtClean="0"/>
              <a:t>, C</a:t>
            </a:r>
            <a:r>
              <a:rPr lang="en-US" altLang="zh-TW" baseline="-25000" dirty="0" smtClean="0"/>
              <a:t>p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pk</a:t>
            </a:r>
            <a:r>
              <a:rPr lang="en-US" altLang="zh-TW" dirty="0" smtClean="0"/>
              <a:t> </a:t>
            </a:r>
            <a:r>
              <a:rPr lang="zh-TW" altLang="en-US" dirty="0" smtClean="0"/>
              <a:t>和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pm</a:t>
            </a:r>
            <a:r>
              <a:rPr lang="en-US" altLang="zh-TW" dirty="0" smtClean="0"/>
              <a:t> </a:t>
            </a:r>
            <a:r>
              <a:rPr lang="zh-TW" altLang="en-US" dirty="0" smtClean="0"/>
              <a:t>等指標評估製程能力</a:t>
            </a:r>
            <a:r>
              <a:rPr lang="en-US" altLang="zh-TW" dirty="0" smtClean="0"/>
              <a:t>(Montgomery (2001) 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04EF-2C3D-45D2-8B33-F22E54B64C68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1026" name="Picture 2" descr="C:\xtemp\spc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20888"/>
            <a:ext cx="2920334" cy="291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製程能力指標：</a:t>
            </a:r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zh-TW" altLang="en-US" dirty="0"/>
              <a:t>值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zh-TW" altLang="en-US" dirty="0"/>
              <a:t>值是將</a:t>
            </a:r>
            <a:r>
              <a:rPr lang="en-US" altLang="zh-TW" dirty="0"/>
              <a:t>C</a:t>
            </a:r>
            <a:r>
              <a:rPr lang="en-US" altLang="zh-TW" i="1" baseline="-10000" dirty="0"/>
              <a:t>a</a:t>
            </a:r>
            <a:r>
              <a:rPr lang="zh-TW" altLang="en-US" dirty="0"/>
              <a:t>值與</a:t>
            </a:r>
            <a:r>
              <a:rPr lang="en-US" altLang="zh-TW" dirty="0"/>
              <a:t>C</a:t>
            </a:r>
            <a:r>
              <a:rPr lang="en-US" altLang="zh-TW" i="1" baseline="-10000" dirty="0"/>
              <a:t>p</a:t>
            </a:r>
            <a:r>
              <a:rPr lang="zh-TW" altLang="en-US" dirty="0"/>
              <a:t>值合併評估，而同時衡量製程產出的集中程度與變異程度。</a:t>
            </a:r>
          </a:p>
          <a:p>
            <a:pPr>
              <a:buNone/>
            </a:pPr>
            <a:endParaRPr lang="zh-TW" altLang="en-US" dirty="0"/>
          </a:p>
          <a:p>
            <a:pPr>
              <a:buFont typeface="Wingdings" pitchFamily="2" charset="2"/>
              <a:buNone/>
            </a:pPr>
            <a:r>
              <a:rPr lang="zh-TW" altLang="en-US" dirty="0"/>
              <a:t>　　　　　　　　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t="13140"/>
          <a:stretch>
            <a:fillRect/>
          </a:stretch>
        </p:blipFill>
        <p:spPr bwMode="auto">
          <a:xfrm>
            <a:off x="827584" y="2574072"/>
            <a:ext cx="6442484" cy="428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507D-0CEF-4FDD-8F7C-A3805E0BF5E8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</a:t>
            </a:r>
            <a:r>
              <a:rPr lang="en-US" altLang="zh-TW" i="1" baseline="-10000"/>
              <a:t>pk</a:t>
            </a:r>
            <a:r>
              <a:rPr lang="zh-TW" altLang="en-US"/>
              <a:t>與</a:t>
            </a:r>
            <a:r>
              <a:rPr lang="en-US" altLang="zh-TW"/>
              <a:t>C</a:t>
            </a:r>
            <a:r>
              <a:rPr lang="en-US" altLang="zh-TW" i="1" baseline="-10000"/>
              <a:t>a</a:t>
            </a:r>
            <a:r>
              <a:rPr lang="zh-TW" altLang="en-US" i="1" baseline="-10000"/>
              <a:t>， </a:t>
            </a:r>
            <a:r>
              <a:rPr lang="en-US" altLang="zh-TW"/>
              <a:t>C</a:t>
            </a:r>
            <a:r>
              <a:rPr lang="en-US" altLang="zh-TW" i="1" baseline="-10000"/>
              <a:t>p</a:t>
            </a:r>
            <a:r>
              <a:rPr lang="zh-TW" altLang="en-US"/>
              <a:t>的關係</a:t>
            </a:r>
          </a:p>
        </p:txBody>
      </p:sp>
      <p:sp>
        <p:nvSpPr>
          <p:cNvPr id="20173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838200" y="3284538"/>
            <a:ext cx="7467600" cy="2963862"/>
          </a:xfrm>
        </p:spPr>
        <p:txBody>
          <a:bodyPr/>
          <a:lstStyle/>
          <a:p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en-US" altLang="zh-TW" b="0" dirty="0"/>
              <a:t> </a:t>
            </a:r>
            <a:r>
              <a:rPr lang="zh-TW" altLang="en-US" b="0" dirty="0"/>
              <a:t>與 </a:t>
            </a:r>
            <a:r>
              <a:rPr lang="en-US" altLang="zh-TW" b="0" dirty="0"/>
              <a:t>|</a:t>
            </a:r>
            <a:r>
              <a:rPr lang="en-US" altLang="zh-TW" dirty="0"/>
              <a:t>C</a:t>
            </a:r>
            <a:r>
              <a:rPr lang="en-US" altLang="zh-TW" baseline="-10000" dirty="0"/>
              <a:t>a</a:t>
            </a:r>
            <a:r>
              <a:rPr lang="en-US" altLang="zh-TW" b="0" dirty="0"/>
              <a:t>| </a:t>
            </a:r>
            <a:r>
              <a:rPr lang="zh-TW" altLang="en-US" b="0" dirty="0"/>
              <a:t>呈反向； </a:t>
            </a:r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en-US" altLang="zh-TW" b="0" dirty="0"/>
              <a:t> </a:t>
            </a:r>
            <a:r>
              <a:rPr lang="zh-TW" altLang="en-US" b="0" dirty="0"/>
              <a:t>與 </a:t>
            </a:r>
            <a:r>
              <a:rPr lang="en-US" altLang="zh-TW" dirty="0"/>
              <a:t>C</a:t>
            </a:r>
            <a:r>
              <a:rPr lang="en-US" altLang="zh-TW" i="1" baseline="-10000" dirty="0"/>
              <a:t>p</a:t>
            </a:r>
            <a:r>
              <a:rPr lang="zh-TW" altLang="en-US" b="0" dirty="0"/>
              <a:t>呈正向</a:t>
            </a:r>
          </a:p>
          <a:p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en-US" altLang="zh-TW" b="0" dirty="0"/>
              <a:t> </a:t>
            </a:r>
            <a:r>
              <a:rPr lang="zh-TW" altLang="en-US" b="0" dirty="0"/>
              <a:t>同時反應製程中心與規格中心的差距及製程變異的大小</a:t>
            </a:r>
            <a:r>
              <a:rPr lang="zh-TW" altLang="en-US" b="0" dirty="0" smtClean="0"/>
              <a:t>。</a:t>
            </a:r>
            <a:endParaRPr lang="en-US" altLang="zh-TW" b="0" dirty="0" smtClean="0"/>
          </a:p>
          <a:p>
            <a:r>
              <a:rPr lang="en-US" altLang="zh-TW" dirty="0" smtClean="0"/>
              <a:t>|C</a:t>
            </a:r>
            <a:r>
              <a:rPr lang="en-US" altLang="zh-TW" baseline="-10000" dirty="0" smtClean="0"/>
              <a:t>a</a:t>
            </a:r>
            <a:r>
              <a:rPr lang="en-US" altLang="zh-TW" dirty="0" smtClean="0"/>
              <a:t>|</a:t>
            </a:r>
            <a:r>
              <a:rPr lang="zh-TW" altLang="en-US" dirty="0" smtClean="0"/>
              <a:t>變大表示製程平均值遠離規格中心</a:t>
            </a:r>
            <a:endParaRPr lang="en-US" altLang="zh-TW" dirty="0" smtClean="0"/>
          </a:p>
          <a:p>
            <a:r>
              <a:rPr lang="en-US" altLang="zh-TW" dirty="0" smtClean="0"/>
              <a:t>C</a:t>
            </a:r>
            <a:r>
              <a:rPr lang="en-US" altLang="zh-TW" i="1" baseline="-10000" dirty="0" smtClean="0"/>
              <a:t>p</a:t>
            </a:r>
            <a:r>
              <a:rPr lang="zh-TW" altLang="en-US" dirty="0" smtClean="0"/>
              <a:t>變大表示製程標準差縮小</a:t>
            </a:r>
            <a:endParaRPr lang="zh-TW" altLang="en-US" b="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322" y="2276475"/>
            <a:ext cx="2253606" cy="606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8371-A576-48AB-91A4-FD083368BD16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6-12</a:t>
            </a:r>
            <a:endParaRPr lang="en-US" altLang="zh-TW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已</a:t>
            </a:r>
            <a:r>
              <a:rPr lang="zh-TW" altLang="en-US" dirty="0" smtClean="0"/>
              <a:t>知</a:t>
            </a:r>
            <a:r>
              <a:rPr lang="el-GR" altLang="zh-TW" i="1" dirty="0" smtClean="0"/>
              <a:t>μ</a:t>
            </a:r>
            <a:r>
              <a:rPr lang="en-US" altLang="zh-TW" dirty="0" smtClean="0">
                <a:latin typeface="標楷體" pitchFamily="65" charset="-120"/>
              </a:rPr>
              <a:t>=</a:t>
            </a:r>
            <a:r>
              <a:rPr lang="en-US" altLang="zh-TW" dirty="0" smtClean="0"/>
              <a:t>3.4</a:t>
            </a:r>
            <a:r>
              <a:rPr lang="zh-TW" altLang="en-US" dirty="0" smtClean="0">
                <a:latin typeface="標楷體" pitchFamily="65" charset="-120"/>
              </a:rPr>
              <a:t>，</a:t>
            </a:r>
            <a:r>
              <a:rPr lang="el-GR" altLang="zh-TW" dirty="0" smtClean="0">
                <a:cs typeface="Times New Roman" pitchFamily="18" charset="0"/>
              </a:rPr>
              <a:t>σ</a:t>
            </a:r>
            <a:r>
              <a:rPr lang="en-US" altLang="zh-TW" dirty="0" smtClean="0">
                <a:cs typeface="Times New Roman" pitchFamily="18" charset="0"/>
              </a:rPr>
              <a:t>=</a:t>
            </a:r>
            <a:r>
              <a:rPr lang="en-US" altLang="zh-TW" dirty="0">
                <a:cs typeface="Times New Roman" pitchFamily="18" charset="0"/>
              </a:rPr>
              <a:t>0.02</a:t>
            </a:r>
            <a:r>
              <a:rPr lang="zh-TW" altLang="en-US" dirty="0">
                <a:cs typeface="Times New Roman" pitchFamily="18" charset="0"/>
              </a:rPr>
              <a:t>。若</a:t>
            </a:r>
            <a:r>
              <a:rPr lang="en-US" altLang="zh-TW" dirty="0" smtClean="0">
                <a:cs typeface="Times New Roman" pitchFamily="18" charset="0"/>
              </a:rPr>
              <a:t>USL=3.6, LSL=3.1</a:t>
            </a:r>
            <a:r>
              <a:rPr lang="zh-TW" altLang="en-US" dirty="0" smtClean="0">
                <a:cs typeface="Times New Roman" pitchFamily="18" charset="0"/>
              </a:rPr>
              <a:t>的</a:t>
            </a:r>
            <a:r>
              <a:rPr lang="zh-TW" altLang="en-US" dirty="0">
                <a:cs typeface="Times New Roman" pitchFamily="18" charset="0"/>
              </a:rPr>
              <a:t>情況下，請計算</a:t>
            </a:r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zh-TW" altLang="en-US" dirty="0"/>
              <a:t>值。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27BC-5D7C-41D6-BC7B-E4E4045953C1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83568" y="2725280"/>
            <a:ext cx="65373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規格公差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=3.6-3.1=0.5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自</a:t>
            </a:r>
            <a:r>
              <a:rPr lang="zh-TW" altLang="en-US" sz="3200" dirty="0">
                <a:solidFill>
                  <a:srgbClr val="FF0000"/>
                </a:solidFill>
              </a:rPr>
              <a:t>然</a:t>
            </a:r>
            <a:r>
              <a:rPr lang="zh-TW" altLang="en-US" sz="3200" dirty="0" smtClean="0">
                <a:solidFill>
                  <a:srgbClr val="FF0000"/>
                </a:solidFill>
              </a:rPr>
              <a:t>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=6*</a:t>
            </a:r>
            <a:r>
              <a:rPr lang="el-GR" altLang="zh-TW" sz="3200" dirty="0">
                <a:cs typeface="Times New Roman" pitchFamily="18" charset="0"/>
              </a:rPr>
              <a:t> σ </a:t>
            </a:r>
            <a:r>
              <a:rPr lang="en-US" altLang="zh-TW" sz="3200" dirty="0" smtClean="0">
                <a:solidFill>
                  <a:srgbClr val="FF0000"/>
                </a:solidFill>
              </a:rPr>
              <a:t>=6*0.02=0.12</a:t>
            </a:r>
            <a:endParaRPr lang="en-US" altLang="zh-TW" sz="3200" dirty="0">
              <a:solidFill>
                <a:srgbClr val="FF0000"/>
              </a:solidFill>
            </a:endParaRPr>
          </a:p>
          <a:p>
            <a:r>
              <a:rPr lang="en-US" altLang="zh-TW" sz="3200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3200" baseline="-25000" dirty="0" err="1" smtClean="0">
                <a:solidFill>
                  <a:srgbClr val="FF0000"/>
                </a:solidFill>
              </a:rPr>
              <a:t>p</a:t>
            </a:r>
            <a:r>
              <a:rPr lang="en-US" altLang="zh-TW" sz="3200" dirty="0" smtClean="0">
                <a:solidFill>
                  <a:srgbClr val="FF0000"/>
                </a:solidFill>
              </a:rPr>
              <a:t>=0.5/0.12=4.16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</a:rPr>
              <a:t>C</a:t>
            </a:r>
            <a:r>
              <a:rPr lang="en-US" altLang="zh-TW" sz="3200" baseline="-25000" dirty="0" smtClean="0">
                <a:solidFill>
                  <a:srgbClr val="FF0000"/>
                </a:solidFill>
              </a:rPr>
              <a:t>a</a:t>
            </a:r>
            <a:r>
              <a:rPr lang="en-US" altLang="zh-TW" sz="3200" dirty="0" smtClean="0">
                <a:solidFill>
                  <a:srgbClr val="FF0000"/>
                </a:solidFill>
              </a:rPr>
              <a:t>=(3.4-3.35)/0.25=0.05/0.25=20%</a:t>
            </a:r>
          </a:p>
          <a:p>
            <a:r>
              <a:rPr lang="en-US" altLang="zh-TW" sz="3200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pk</a:t>
            </a:r>
            <a:r>
              <a:rPr lang="en-US" altLang="zh-TW" sz="3200" dirty="0" smtClean="0">
                <a:solidFill>
                  <a:srgbClr val="FF0000"/>
                </a:solidFill>
              </a:rPr>
              <a:t>=(1-C</a:t>
            </a:r>
            <a:r>
              <a:rPr lang="en-US" altLang="zh-TW" sz="2400" dirty="0" smtClean="0">
                <a:solidFill>
                  <a:srgbClr val="FF0000"/>
                </a:solidFill>
              </a:rPr>
              <a:t>a</a:t>
            </a:r>
            <a:r>
              <a:rPr lang="en-US" altLang="zh-TW" sz="3200" dirty="0" smtClean="0">
                <a:solidFill>
                  <a:srgbClr val="FF0000"/>
                </a:solidFill>
              </a:rPr>
              <a:t>)*</a:t>
            </a:r>
            <a:r>
              <a:rPr lang="en-US" altLang="zh-TW" sz="3200" dirty="0" err="1" smtClean="0">
                <a:solidFill>
                  <a:srgbClr val="FF0000"/>
                </a:solidFill>
              </a:rPr>
              <a:t>C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p</a:t>
            </a:r>
            <a:r>
              <a:rPr lang="en-US" altLang="zh-TW" sz="3200" dirty="0" smtClean="0">
                <a:solidFill>
                  <a:srgbClr val="FF0000"/>
                </a:solidFill>
              </a:rPr>
              <a:t>=(1-0.2)*4.16</a:t>
            </a:r>
          </a:p>
          <a:p>
            <a:r>
              <a:rPr lang="en-US" altLang="zh-TW" sz="3200" dirty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>
                <a:solidFill>
                  <a:srgbClr val="FF0000"/>
                </a:solidFill>
              </a:rPr>
              <a:t>                  = 0.8*4.16=3.328</a:t>
            </a:r>
          </a:p>
          <a:p>
            <a:endParaRPr lang="zh-TW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簡易計算公式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9416"/>
                <a:ext cx="7239000" cy="16755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sz="3600" dirty="0" smtClean="0"/>
                  <a:t>C</a:t>
                </a:r>
                <a:r>
                  <a:rPr lang="en-US" altLang="zh-TW" sz="2800" dirty="0" err="1" smtClean="0"/>
                  <a:t>pk</a:t>
                </a:r>
                <a:r>
                  <a:rPr lang="en-US" altLang="zh-TW" sz="3600" dirty="0" smtClean="0"/>
                  <a:t>=min(</a:t>
                </a:r>
                <a:r>
                  <a:rPr lang="en-US" altLang="zh-TW" sz="3600" dirty="0" err="1" smtClean="0"/>
                  <a:t>C</a:t>
                </a:r>
                <a:r>
                  <a:rPr lang="en-US" altLang="zh-TW" sz="2800" dirty="0" err="1" smtClean="0"/>
                  <a:t>pL</a:t>
                </a:r>
                <a:r>
                  <a:rPr lang="en-US" altLang="zh-TW" sz="3600" dirty="0" smtClean="0"/>
                  <a:t>, </a:t>
                </a:r>
                <a:r>
                  <a:rPr lang="en-US" altLang="zh-TW" sz="3600" dirty="0" err="1" smtClean="0"/>
                  <a:t>C</a:t>
                </a:r>
                <a:r>
                  <a:rPr lang="en-US" altLang="zh-TW" sz="2800" dirty="0" err="1" smtClean="0"/>
                  <a:t>pU</a:t>
                </a:r>
                <a:r>
                  <a:rPr lang="en-US" altLang="zh-TW" sz="36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zh-TW" sz="3600" dirty="0" smtClean="0"/>
                  <a:t>     =min(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360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𝐿𝑆𝐿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TW" altLang="en-US" sz="36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altLang="zh-TW" sz="3600" dirty="0" smtClean="0"/>
                  <a:t>,</a:t>
                </a:r>
                <a:r>
                  <a:rPr lang="en-US" altLang="zh-TW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𝑈𝑆𝐿</m:t>
                        </m:r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TW" altLang="en-US" sz="3600" i="1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altLang="zh-TW" sz="3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TW" altLang="en-US" sz="3600" i="1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altLang="zh-TW" sz="3600" dirty="0" smtClean="0"/>
                  <a:t>)</a:t>
                </a:r>
                <a:endParaRPr lang="zh-TW" altLang="en-US" sz="36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9416"/>
                <a:ext cx="7239000" cy="1675568"/>
              </a:xfrm>
              <a:blipFill rotWithShape="0">
                <a:blip r:embed="rId2"/>
                <a:stretch>
                  <a:fillRect l="-2525" t="-5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B928-6E3F-4BDD-90DF-E1D1510D4C2E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2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6-12</a:t>
            </a:r>
            <a:endParaRPr lang="en-US" altLang="zh-TW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已</a:t>
            </a:r>
            <a:r>
              <a:rPr lang="zh-TW" altLang="en-US" dirty="0" smtClean="0"/>
              <a:t>知 </a:t>
            </a:r>
            <a:r>
              <a:rPr lang="el-GR" altLang="zh-TW" i="1" dirty="0" smtClean="0"/>
              <a:t>μ</a:t>
            </a:r>
            <a:r>
              <a:rPr lang="en-US" altLang="zh-TW" dirty="0" smtClean="0">
                <a:latin typeface="標楷體" pitchFamily="65" charset="-120"/>
              </a:rPr>
              <a:t>=</a:t>
            </a:r>
            <a:r>
              <a:rPr lang="en-US" altLang="zh-TW" dirty="0" smtClean="0"/>
              <a:t>3.4</a:t>
            </a:r>
            <a:r>
              <a:rPr lang="zh-TW" altLang="en-US" dirty="0" smtClean="0">
                <a:latin typeface="標楷體" pitchFamily="65" charset="-120"/>
              </a:rPr>
              <a:t>，</a:t>
            </a:r>
            <a:r>
              <a:rPr lang="el-GR" altLang="zh-TW" dirty="0" smtClean="0">
                <a:cs typeface="Times New Roman" pitchFamily="18" charset="0"/>
              </a:rPr>
              <a:t>σ</a:t>
            </a:r>
            <a:r>
              <a:rPr lang="en-US" altLang="zh-TW" dirty="0" smtClean="0">
                <a:cs typeface="Times New Roman" pitchFamily="18" charset="0"/>
              </a:rPr>
              <a:t>=</a:t>
            </a:r>
            <a:r>
              <a:rPr lang="en-US" altLang="zh-TW" dirty="0">
                <a:cs typeface="Times New Roman" pitchFamily="18" charset="0"/>
              </a:rPr>
              <a:t>0.02</a:t>
            </a:r>
            <a:r>
              <a:rPr lang="zh-TW" altLang="en-US" dirty="0">
                <a:cs typeface="Times New Roman" pitchFamily="18" charset="0"/>
              </a:rPr>
              <a:t>。若</a:t>
            </a:r>
            <a:r>
              <a:rPr lang="en-US" altLang="zh-TW" dirty="0" smtClean="0">
                <a:cs typeface="Times New Roman" pitchFamily="18" charset="0"/>
              </a:rPr>
              <a:t>USL=3.6, LSL=3.1</a:t>
            </a:r>
            <a:r>
              <a:rPr lang="zh-TW" altLang="en-US" dirty="0" smtClean="0">
                <a:cs typeface="Times New Roman" pitchFamily="18" charset="0"/>
              </a:rPr>
              <a:t>的</a:t>
            </a:r>
            <a:r>
              <a:rPr lang="zh-TW" altLang="en-US" dirty="0">
                <a:cs typeface="Times New Roman" pitchFamily="18" charset="0"/>
              </a:rPr>
              <a:t>情況下，請計算</a:t>
            </a:r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zh-TW" altLang="en-US" dirty="0"/>
              <a:t>值。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27BC-5D7C-41D6-BC7B-E4E4045953C1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34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內容版面配置區 2"/>
              <p:cNvSpPr txBox="1">
                <a:spLocks/>
              </p:cNvSpPr>
              <p:nvPr/>
            </p:nvSpPr>
            <p:spPr>
              <a:xfrm>
                <a:off x="457200" y="2636912"/>
                <a:ext cx="7239000" cy="3744416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tx2"/>
                  </a:buClr>
                  <a:buSzPct val="73000"/>
                  <a:buFont typeface="Wingdings 2"/>
                  <a:buChar char=""/>
                  <a:defRPr kumimoji="0" sz="2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208" indent="-228600" algn="l" rtl="0" eaLnBrk="1" latinLnBrk="0" hangingPunct="1">
                  <a:spcBef>
                    <a:spcPts val="500"/>
                  </a:spcBef>
                  <a:buClr>
                    <a:schemeClr val="accent4"/>
                  </a:buClr>
                  <a:buSzPct val="80000"/>
                  <a:buFont typeface="Wingdings 2"/>
                  <a:buChar char=""/>
                  <a:defRPr kumimoji="0" sz="2300" kern="120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758952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0000"/>
                  <a:buFont typeface="Wingdings"/>
                  <a:buChar char="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80000"/>
                  <a:buFont typeface="Wingdings 2"/>
                  <a:buChar char=""/>
                  <a:defRPr kumimoji="0" sz="2000" kern="120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70000"/>
                  <a:buFont typeface="Wingdings"/>
                  <a:buChar char="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72184" indent="-18288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6733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80000"/>
                  <a:buFont typeface="Wingdings 2"/>
                  <a:buChar char="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47088" indent="-182880" algn="l" rtl="0" eaLnBrk="1" latinLnBrk="0" hangingPunct="1">
                  <a:spcBef>
                    <a:spcPts val="300"/>
                  </a:spcBef>
                  <a:buClr>
                    <a:schemeClr val="accent4"/>
                  </a:buClr>
                  <a:buSzPct val="100000"/>
                  <a:buChar char="•"/>
                  <a:defRPr kumimoji="0" sz="1600" kern="1200" baseline="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Wingdings"/>
                  <a:buChar char="§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Font typeface="Wingdings 2"/>
                  <a:buNone/>
                </a:pPr>
                <a:r>
                  <a:rPr lang="en-US" altLang="zh-TW" sz="3600" dirty="0" smtClean="0"/>
                  <a:t>C</a:t>
                </a:r>
                <a:r>
                  <a:rPr lang="en-US" altLang="zh-TW" sz="2800" dirty="0" err="1" smtClean="0"/>
                  <a:t>pk</a:t>
                </a:r>
                <a:r>
                  <a:rPr lang="en-US" altLang="zh-TW" sz="3600" dirty="0" smtClean="0"/>
                  <a:t>=min(</a:t>
                </a:r>
                <a:r>
                  <a:rPr lang="en-US" altLang="zh-TW" sz="3600" dirty="0" err="1" smtClean="0"/>
                  <a:t>C</a:t>
                </a:r>
                <a:r>
                  <a:rPr lang="en-US" altLang="zh-TW" sz="2800" dirty="0" err="1" smtClean="0"/>
                  <a:t>pL</a:t>
                </a:r>
                <a:r>
                  <a:rPr lang="en-US" altLang="zh-TW" sz="3600" dirty="0" smtClean="0"/>
                  <a:t>, </a:t>
                </a:r>
                <a:r>
                  <a:rPr lang="en-US" altLang="zh-TW" sz="3600" dirty="0" err="1" smtClean="0"/>
                  <a:t>C</a:t>
                </a:r>
                <a:r>
                  <a:rPr lang="en-US" altLang="zh-TW" sz="2800" dirty="0" err="1" smtClean="0"/>
                  <a:t>pU</a:t>
                </a:r>
                <a:r>
                  <a:rPr lang="en-US" altLang="zh-TW" sz="3600" dirty="0" smtClean="0"/>
                  <a:t>)</a:t>
                </a:r>
              </a:p>
              <a:p>
                <a:pPr marL="0" indent="0">
                  <a:buFont typeface="Wingdings 2"/>
                  <a:buNone/>
                </a:pPr>
                <a:r>
                  <a:rPr lang="en-US" altLang="zh-TW" sz="3600" dirty="0" smtClean="0"/>
                  <a:t>     =min(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360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TW" sz="36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3600" i="1" smtClean="0">
                            <a:latin typeface="Cambria Math" panose="02040503050406030204" pitchFamily="18" charset="0"/>
                          </a:rPr>
                          <m:t>𝐿𝑆𝐿</m:t>
                        </m:r>
                      </m:num>
                      <m:den>
                        <m:r>
                          <a:rPr lang="en-US" altLang="zh-TW" sz="360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TW" altLang="en-US" sz="36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altLang="zh-TW" sz="3600" dirty="0" smtClean="0"/>
                  <a:t>,</a:t>
                </a:r>
                <a:r>
                  <a:rPr lang="en-US" altLang="zh-TW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i="1" smtClean="0">
                            <a:latin typeface="Cambria Math" panose="02040503050406030204" pitchFamily="18" charset="0"/>
                          </a:rPr>
                          <m:t>𝑈𝑆𝐿</m:t>
                        </m:r>
                        <m:r>
                          <a:rPr lang="en-US" altLang="zh-TW" sz="36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TW" altLang="en-US" sz="3600" i="1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altLang="zh-TW" sz="3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TW" altLang="en-US" sz="3600" i="1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altLang="zh-TW" sz="36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zh-TW" sz="3600" dirty="0" smtClean="0"/>
                  <a:t>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3.6−3.4</m:t>
                        </m:r>
                      </m:num>
                      <m:den>
                        <m:r>
                          <a:rPr lang="en-US" altLang="zh-TW" sz="3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∗0.02</m:t>
                        </m:r>
                      </m:den>
                    </m:f>
                    <m:r>
                      <a:rPr lang="en-US" altLang="zh-TW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0.2</m:t>
                        </m:r>
                      </m:num>
                      <m:den>
                        <m:r>
                          <a:rPr lang="en-US" altLang="zh-TW" sz="3600" b="0" i="1" smtClean="0">
                            <a:latin typeface="Cambria Math" panose="02040503050406030204" pitchFamily="18" charset="0"/>
                          </a:rPr>
                          <m:t>0.006</m:t>
                        </m:r>
                      </m:den>
                    </m:f>
                    <m:r>
                      <a:rPr lang="en-US" altLang="zh-TW" sz="3600" b="0" i="1" smtClean="0">
                        <a:latin typeface="Cambria Math" panose="02040503050406030204" pitchFamily="18" charset="0"/>
                      </a:rPr>
                      <m:t>=3.33</m:t>
                    </m:r>
                  </m:oMath>
                </a14:m>
                <a:endParaRPr lang="zh-TW" altLang="en-US" sz="3600" dirty="0"/>
              </a:p>
            </p:txBody>
          </p:sp>
        </mc:Choice>
        <mc:Fallback>
          <p:sp>
            <p:nvSpPr>
              <p:cNvPr id="9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36912"/>
                <a:ext cx="7239000" cy="3744416"/>
              </a:xfrm>
              <a:prstGeom prst="rect">
                <a:avLst/>
              </a:prstGeom>
              <a:blipFill rotWithShape="0">
                <a:blip r:embed="rId3"/>
                <a:stretch>
                  <a:fillRect l="-2525" t="-24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414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6-13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設塑膠產品的硬度規格為 </a:t>
            </a:r>
            <a:r>
              <a:rPr lang="en-US" altLang="zh-TW" sz="2400" dirty="0" smtClean="0"/>
              <a:t>35±2</a:t>
            </a:r>
            <a:r>
              <a:rPr lang="en-US" altLang="zh-TW" dirty="0" smtClean="0"/>
              <a:t> HRC,</a:t>
            </a:r>
            <a:r>
              <a:rPr lang="zh-TW" altLang="en-US" dirty="0" smtClean="0"/>
              <a:t>今檢驗 </a:t>
            </a:r>
            <a:r>
              <a:rPr lang="en-US" altLang="zh-TW" dirty="0" smtClean="0"/>
              <a:t>5 </a:t>
            </a:r>
            <a:r>
              <a:rPr lang="zh-TW" altLang="en-US" dirty="0" smtClean="0"/>
              <a:t>件產品，經抽樣測得其硬度得樣本平均值為</a:t>
            </a:r>
            <a:r>
              <a:rPr lang="en-US" altLang="zh-TW" dirty="0" smtClean="0"/>
              <a:t>36 HRC, </a:t>
            </a:r>
            <a:r>
              <a:rPr lang="zh-TW" altLang="en-US" dirty="0" smtClean="0"/>
              <a:t>標準差 </a:t>
            </a:r>
            <a:r>
              <a:rPr lang="en-US" altLang="zh-TW" dirty="0" smtClean="0"/>
              <a:t>s=0.5 HRC,</a:t>
            </a:r>
            <a:r>
              <a:rPr lang="zh-TW" altLang="en-US" dirty="0" smtClean="0"/>
              <a:t> 請求 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pk</a:t>
            </a:r>
            <a:r>
              <a:rPr lang="en-US" altLang="zh-TW" dirty="0" smtClean="0"/>
              <a:t> </a:t>
            </a:r>
            <a:r>
              <a:rPr lang="zh-TW" altLang="en-US" dirty="0" smtClean="0"/>
              <a:t>值。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DFB0-4E3B-4D47-B58F-B4CF54821B89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6-14</a:t>
            </a:r>
            <a:endParaRPr lang="zh-TW" altLang="en-US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桌面</a:t>
            </a:r>
            <a:r>
              <a:rPr lang="zh-TW" altLang="en-US" dirty="0"/>
              <a:t>厚度規格</a:t>
            </a:r>
            <a:r>
              <a:rPr lang="zh-TW" altLang="en-US" dirty="0" smtClean="0"/>
              <a:t>為</a:t>
            </a:r>
            <a:r>
              <a:rPr lang="en-US" altLang="zh-TW" dirty="0" smtClean="0"/>
              <a:t>12±0.1mm</a:t>
            </a:r>
            <a:r>
              <a:rPr lang="zh-TW" altLang="en-US" dirty="0" smtClean="0"/>
              <a:t>，</a:t>
            </a:r>
            <a:r>
              <a:rPr lang="zh-TW" altLang="en-US" dirty="0"/>
              <a:t>而製程</a:t>
            </a:r>
            <a:r>
              <a:rPr lang="zh-TW" altLang="en-US" dirty="0" smtClean="0"/>
              <a:t>中心 </a:t>
            </a:r>
            <a:r>
              <a:rPr lang="el-GR" altLang="zh-TW" dirty="0" smtClean="0"/>
              <a:t>μ</a:t>
            </a:r>
            <a:r>
              <a:rPr lang="en-US" altLang="zh-TW" dirty="0" smtClean="0"/>
              <a:t>=12.05, </a:t>
            </a:r>
            <a:r>
              <a:rPr lang="el-GR" altLang="zh-TW" dirty="0" smtClean="0">
                <a:cs typeface="Times New Roman" pitchFamily="18" charset="0"/>
              </a:rPr>
              <a:t>σ</a:t>
            </a:r>
            <a:r>
              <a:rPr lang="en-US" altLang="zh-TW" dirty="0" smtClean="0">
                <a:cs typeface="Times New Roman" pitchFamily="18" charset="0"/>
              </a:rPr>
              <a:t>=</a:t>
            </a:r>
            <a:r>
              <a:rPr lang="en-US" altLang="zh-TW" dirty="0">
                <a:cs typeface="Times New Roman" pitchFamily="18" charset="0"/>
              </a:rPr>
              <a:t>0.16/6</a:t>
            </a:r>
            <a:r>
              <a:rPr lang="zh-TW" altLang="en-US" dirty="0">
                <a:cs typeface="Times New Roman" pitchFamily="18" charset="0"/>
              </a:rPr>
              <a:t>，請計算</a:t>
            </a:r>
            <a:r>
              <a:rPr lang="en-US" altLang="zh-TW" dirty="0" err="1"/>
              <a:t>C</a:t>
            </a:r>
            <a:r>
              <a:rPr lang="en-US" altLang="zh-TW" i="1" baseline="-10000" dirty="0" err="1"/>
              <a:t>pk</a:t>
            </a:r>
            <a:r>
              <a:rPr lang="en-US" altLang="zh-TW" i="1" baseline="-10000" dirty="0"/>
              <a:t> </a:t>
            </a:r>
            <a:r>
              <a:rPr lang="zh-TW" altLang="en-US" dirty="0"/>
              <a:t>值。</a:t>
            </a:r>
            <a:endParaRPr lang="zh-TW" altLang="el-GR" baseline="-10000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4F90-EA34-4159-A748-D3DF34EE141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6-15</a:t>
            </a:r>
            <a:endParaRPr lang="zh-TW" altLang="en-US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續上題，請計算產品的不合格率。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F35E-D314-4C74-9653-5ECACA3767A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pk</a:t>
            </a:r>
            <a:r>
              <a:rPr lang="en-US" altLang="zh-TW" dirty="0" smtClean="0"/>
              <a:t> </a:t>
            </a:r>
            <a:r>
              <a:rPr lang="zh-TW" altLang="en-US" dirty="0" smtClean="0"/>
              <a:t>與不良率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4B71-5903-407B-91F2-7DA40E45F198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38</a:t>
            </a:fld>
            <a:endParaRPr lang="zh-TW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82357"/>
            <a:ext cx="7239000" cy="470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pk</a:t>
            </a:r>
            <a:r>
              <a:rPr lang="en-US" altLang="zh-TW" dirty="0" smtClean="0"/>
              <a:t> </a:t>
            </a:r>
            <a:r>
              <a:rPr lang="zh-TW" altLang="en-US" dirty="0" smtClean="0"/>
              <a:t>與不良率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A27C-6A90-4E1E-8E9B-121D58AC6349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39</a:t>
            </a:fld>
            <a:endParaRPr lang="zh-TW" alt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82357"/>
            <a:ext cx="7239000" cy="470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一組樣本數據如下</a:t>
            </a:r>
          </a:p>
          <a:p>
            <a:pPr algn="ctr">
              <a:buNone/>
            </a:pPr>
            <a:r>
              <a:rPr lang="en-US" altLang="zh-TW" dirty="0" smtClean="0"/>
              <a:t> 190.0, 189.7, 190.1, 189.8, 189.6</a:t>
            </a:r>
          </a:p>
          <a:p>
            <a:pPr>
              <a:buNone/>
            </a:pPr>
            <a:r>
              <a:rPr lang="zh-TW" altLang="en-US" dirty="0" smtClean="0"/>
              <a:t>請利用全距估計製程的自然</a:t>
            </a:r>
            <a:r>
              <a:rPr lang="zh-TW" altLang="en-US" smtClean="0"/>
              <a:t>公差。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DB02-FE0E-4F88-A656-A88E0AB825CA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zh-TW" altLang="en-US" dirty="0" smtClean="0"/>
              <a:t>值的意義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當製程平均值沒有偏離規格中心時</a:t>
            </a:r>
            <a:r>
              <a:rPr lang="en-US" altLang="zh-TW" b="1" dirty="0" smtClean="0"/>
              <a:t>, </a:t>
            </a:r>
            <a:r>
              <a:rPr lang="en-US" altLang="zh-TW" b="1" dirty="0" smtClean="0"/>
              <a:t>C</a:t>
            </a:r>
            <a:r>
              <a:rPr lang="en-US" altLang="zh-TW" b="1" i="1" baseline="-10000" dirty="0" smtClean="0"/>
              <a:t>a</a:t>
            </a:r>
            <a:r>
              <a:rPr lang="en-US" altLang="zh-TW" b="1" dirty="0" smtClean="0"/>
              <a:t>=0</a:t>
            </a:r>
            <a:r>
              <a:rPr lang="en-US" altLang="zh-TW" dirty="0" smtClean="0"/>
              <a:t>, </a:t>
            </a:r>
            <a:r>
              <a:rPr lang="zh-TW" altLang="en-US" dirty="0" smtClean="0"/>
              <a:t>則 </a:t>
            </a:r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en-US" altLang="zh-TW" i="1" baseline="-10000" dirty="0" smtClean="0"/>
              <a:t> </a:t>
            </a:r>
            <a:r>
              <a:rPr lang="zh-TW" altLang="en-US" dirty="0" smtClean="0"/>
              <a:t>與 </a:t>
            </a:r>
            <a:r>
              <a:rPr lang="en-US" altLang="zh-TW" dirty="0" smtClean="0"/>
              <a:t>C</a:t>
            </a:r>
            <a:r>
              <a:rPr lang="en-US" altLang="zh-TW" i="1" baseline="-10000" dirty="0" smtClean="0"/>
              <a:t>p</a:t>
            </a:r>
            <a:r>
              <a:rPr lang="en-US" altLang="zh-TW" dirty="0" smtClean="0"/>
              <a:t> </a:t>
            </a:r>
            <a:r>
              <a:rPr lang="zh-TW" altLang="en-US" dirty="0" smtClean="0"/>
              <a:t>相同。</a:t>
            </a:r>
          </a:p>
          <a:p>
            <a:r>
              <a:rPr lang="zh-TW" altLang="en-US" dirty="0" smtClean="0"/>
              <a:t>當製程平均值偏離規格中心時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en-US" altLang="zh-TW" i="1" baseline="-10000" dirty="0" smtClean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指標與單邊規格界限指標相同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en-US" altLang="zh-TW" i="1" baseline="-10000" dirty="0" smtClean="0"/>
              <a:t> </a:t>
            </a:r>
            <a:r>
              <a:rPr lang="zh-TW" altLang="en-US" dirty="0" smtClean="0"/>
              <a:t>會反應平均值偏離的效果。</a:t>
            </a:r>
          </a:p>
          <a:p>
            <a:r>
              <a:rPr lang="zh-TW" altLang="en-US" dirty="0" smtClean="0"/>
              <a:t>產品不良品主要來製程平均值的偏離方向</a:t>
            </a:r>
            <a:r>
              <a:rPr lang="en-US" altLang="zh-TW" dirty="0" smtClean="0"/>
              <a:t>,</a:t>
            </a:r>
            <a:r>
              <a:rPr lang="zh-TW" altLang="en-US" dirty="0" smtClean="0"/>
              <a:t>在評估製程能力時</a:t>
            </a:r>
            <a:r>
              <a:rPr lang="en-US" altLang="zh-TW" dirty="0" smtClean="0"/>
              <a:t>, </a:t>
            </a:r>
            <a:r>
              <a:rPr lang="zh-TW" altLang="en-US" dirty="0" smtClean="0"/>
              <a:t>僅需考慮單邊造成損失</a:t>
            </a:r>
            <a:r>
              <a:rPr lang="en-US" altLang="zh-TW" dirty="0" smtClean="0"/>
              <a:t>, </a:t>
            </a:r>
            <a:r>
              <a:rPr lang="zh-TW" altLang="en-US" dirty="0" smtClean="0"/>
              <a:t>偏離愈嚴重 </a:t>
            </a:r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en-US" altLang="zh-TW" i="1" baseline="-10000" dirty="0" smtClean="0"/>
              <a:t> </a:t>
            </a:r>
            <a:r>
              <a:rPr lang="zh-TW" altLang="en-US" dirty="0" smtClean="0"/>
              <a:t>愈小。</a:t>
            </a:r>
          </a:p>
          <a:p>
            <a:r>
              <a:rPr lang="zh-TW" altLang="en-US" dirty="0" smtClean="0"/>
              <a:t>一般稱 </a:t>
            </a:r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en-US" altLang="zh-TW" i="1" baseline="-10000" dirty="0" smtClean="0"/>
              <a:t> </a:t>
            </a:r>
            <a:r>
              <a:rPr lang="zh-TW" altLang="en-US" dirty="0" smtClean="0"/>
              <a:t>為</a:t>
            </a:r>
            <a:r>
              <a:rPr lang="zh-TW" altLang="en-US" b="1" dirty="0" smtClean="0">
                <a:solidFill>
                  <a:srgbClr val="FF0000"/>
                </a:solidFill>
              </a:rPr>
              <a:t>現況製程能力指標</a:t>
            </a:r>
            <a:r>
              <a:rPr lang="en-US" altLang="zh-TW" dirty="0" smtClean="0"/>
              <a:t>, </a:t>
            </a:r>
            <a:r>
              <a:rPr lang="zh-TW" altLang="en-US" dirty="0" smtClean="0"/>
              <a:t>而 </a:t>
            </a:r>
            <a:r>
              <a:rPr lang="en-US" altLang="zh-TW" dirty="0" smtClean="0"/>
              <a:t>C</a:t>
            </a:r>
            <a:r>
              <a:rPr lang="en-US" altLang="zh-TW" i="1" baseline="-10000" dirty="0" smtClean="0"/>
              <a:t>p</a:t>
            </a:r>
            <a:r>
              <a:rPr lang="en-US" altLang="zh-TW" dirty="0" smtClean="0"/>
              <a:t> </a:t>
            </a:r>
            <a:r>
              <a:rPr lang="zh-TW" altLang="en-US" dirty="0" smtClean="0"/>
              <a:t>稱為</a:t>
            </a:r>
            <a:r>
              <a:rPr lang="zh-TW" altLang="en-US" b="1" dirty="0" smtClean="0">
                <a:solidFill>
                  <a:srgbClr val="FF0000"/>
                </a:solidFill>
              </a:rPr>
              <a:t>潛在製程能力指標</a:t>
            </a:r>
            <a:r>
              <a:rPr lang="en-US" altLang="zh-TW" dirty="0" smtClean="0"/>
              <a:t>, </a:t>
            </a:r>
            <a:r>
              <a:rPr lang="zh-TW" altLang="en-US" dirty="0" smtClean="0"/>
              <a:t>其說明以現在設備</a:t>
            </a:r>
            <a:r>
              <a:rPr lang="en-US" altLang="zh-TW" dirty="0" smtClean="0"/>
              <a:t>, </a:t>
            </a:r>
            <a:r>
              <a:rPr lang="zh-TW" altLang="en-US" dirty="0" smtClean="0"/>
              <a:t>製程設計</a:t>
            </a:r>
            <a:r>
              <a:rPr lang="en-US" altLang="zh-TW" dirty="0" smtClean="0"/>
              <a:t>, </a:t>
            </a:r>
            <a:r>
              <a:rPr lang="zh-TW" altLang="en-US" dirty="0" smtClean="0"/>
              <a:t>調整製程平均值可以達到最佳情況。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293-7A7D-4CDB-984B-D2657D4DF13B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40</a:t>
            </a:fld>
            <a:endParaRPr lang="zh-TW" alt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2656"/>
            <a:ext cx="44100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說明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EDE6-BC6B-4338-917A-3AA654D4BFE1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41</a:t>
            </a:fld>
            <a:endParaRPr lang="zh-TW" altLang="en-US"/>
          </a:p>
        </p:txBody>
      </p:sp>
      <p:pic>
        <p:nvPicPr>
          <p:cNvPr id="57346" name="Picture 2" descr="C:\xtemp\cpk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31207"/>
            <a:ext cx="7239000" cy="3403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</a:t>
            </a:r>
            <a:r>
              <a:rPr lang="en-US" altLang="zh-TW" sz="4000" i="1" baseline="-10000" dirty="0" smtClean="0"/>
              <a:t>a</a:t>
            </a:r>
            <a:r>
              <a:rPr lang="zh-TW" altLang="en-US" sz="4000" i="1" baseline="-10000" dirty="0" smtClean="0"/>
              <a:t> </a:t>
            </a:r>
            <a:r>
              <a:rPr lang="en-US" altLang="zh-TW" sz="4000" i="1" baseline="-10000" dirty="0" smtClean="0"/>
              <a:t>, </a:t>
            </a:r>
            <a:r>
              <a:rPr lang="en-US" altLang="zh-TW" sz="4000" dirty="0" smtClean="0"/>
              <a:t>C</a:t>
            </a:r>
            <a:r>
              <a:rPr lang="en-US" altLang="zh-TW" sz="4000" i="1" baseline="-10000" dirty="0" smtClean="0"/>
              <a:t>p , </a:t>
            </a:r>
            <a:r>
              <a:rPr lang="en-US" altLang="zh-TW" sz="4000" dirty="0" err="1" smtClean="0"/>
              <a:t>C</a:t>
            </a:r>
            <a:r>
              <a:rPr lang="en-US" altLang="zh-TW" sz="4000" i="1" baseline="-10000" dirty="0" err="1" smtClean="0"/>
              <a:t>pk</a:t>
            </a:r>
            <a:r>
              <a:rPr lang="zh-TW" altLang="en-US" sz="4000" dirty="0" smtClean="0"/>
              <a:t>與</a:t>
            </a:r>
            <a:r>
              <a:rPr lang="en-US" altLang="zh-TW" sz="4000" i="1" dirty="0" smtClean="0"/>
              <a:t>p</a:t>
            </a:r>
            <a:r>
              <a:rPr lang="zh-TW" altLang="en-US" sz="4000" dirty="0" smtClean="0"/>
              <a:t>之討論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 smtClean="0"/>
              <a:t>製程平均對規格中心不偏時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</a:t>
            </a:r>
            <a:r>
              <a:rPr lang="en-US" altLang="zh-TW" sz="2800" dirty="0" err="1" smtClean="0"/>
              <a:t>C</a:t>
            </a:r>
            <a:r>
              <a:rPr lang="en-US" altLang="zh-TW" sz="2800" i="1" baseline="-10000" dirty="0" err="1" smtClean="0"/>
              <a:t>pk</a:t>
            </a:r>
            <a:r>
              <a:rPr lang="en-US" altLang="zh-TW" sz="2800" dirty="0" smtClean="0"/>
              <a:t> ＝ C</a:t>
            </a:r>
            <a:r>
              <a:rPr lang="en-US" altLang="zh-TW" sz="2800" i="1" baseline="-10000" dirty="0" smtClean="0"/>
              <a:t>p</a:t>
            </a:r>
            <a:r>
              <a:rPr lang="en-US" altLang="zh-TW" sz="2800" dirty="0" smtClean="0"/>
              <a:t> 。</a:t>
            </a:r>
          </a:p>
          <a:p>
            <a:pPr>
              <a:lnSpc>
                <a:spcPct val="90000"/>
              </a:lnSpc>
            </a:pPr>
            <a:r>
              <a:rPr lang="zh-TW" altLang="en-US" sz="2800" dirty="0" smtClean="0"/>
              <a:t>製程平均對規格中心有偏離時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</a:t>
            </a:r>
            <a:r>
              <a:rPr lang="en-US" altLang="zh-TW" sz="2800" dirty="0" err="1" smtClean="0"/>
              <a:t>C</a:t>
            </a:r>
            <a:r>
              <a:rPr lang="en-US" altLang="zh-TW" sz="2800" i="1" baseline="-10000" dirty="0" err="1" smtClean="0"/>
              <a:t>pk</a:t>
            </a:r>
            <a:r>
              <a:rPr lang="en-US" altLang="zh-TW" sz="2800" dirty="0" smtClean="0"/>
              <a:t> ＜ C</a:t>
            </a:r>
            <a:r>
              <a:rPr lang="en-US" altLang="zh-TW" sz="2800" i="1" baseline="-10000" dirty="0" smtClean="0"/>
              <a:t>p</a:t>
            </a:r>
            <a:r>
              <a:rPr lang="en-US" altLang="zh-TW" sz="2800" dirty="0" smtClean="0"/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sz="2800" dirty="0" smtClean="0"/>
              <a:t>在相同的製程變異(</a:t>
            </a:r>
            <a:r>
              <a:rPr lang="en-US" altLang="zh-TW" sz="2800" dirty="0" smtClean="0"/>
              <a:t>σ)</a:t>
            </a:r>
            <a:r>
              <a:rPr lang="zh-TW" altLang="en-US" sz="2800" dirty="0" smtClean="0"/>
              <a:t>下，製程平均對規格中心有偏時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</a:t>
            </a:r>
            <a:r>
              <a:rPr lang="en-US" altLang="zh-TW" sz="2800" i="1" baseline="-10000" dirty="0" smtClean="0"/>
              <a:t>p</a:t>
            </a:r>
            <a:r>
              <a:rPr lang="zh-TW" altLang="en-US" sz="2800" dirty="0" smtClean="0"/>
              <a:t>值不變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而</a:t>
            </a:r>
            <a:r>
              <a:rPr lang="en-US" altLang="zh-TW" sz="2800" dirty="0" err="1" smtClean="0"/>
              <a:t>C</a:t>
            </a:r>
            <a:r>
              <a:rPr lang="en-US" altLang="zh-TW" sz="2800" i="1" baseline="-10000" dirty="0" err="1" smtClean="0"/>
              <a:t>pk</a:t>
            </a:r>
            <a:r>
              <a:rPr lang="zh-TW" altLang="en-US" sz="2800" dirty="0" smtClean="0"/>
              <a:t>值會隨著偏離程度加大而變小。</a:t>
            </a:r>
          </a:p>
          <a:p>
            <a:pPr>
              <a:lnSpc>
                <a:spcPct val="90000"/>
              </a:lnSpc>
            </a:pPr>
            <a:r>
              <a:rPr lang="zh-TW" altLang="en-US" sz="2800" dirty="0" smtClean="0"/>
              <a:t>在製程平均對規格中心的偏離程度一定的條件下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若製程的變異程度越大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則</a:t>
            </a:r>
            <a:r>
              <a:rPr lang="en-US" altLang="zh-TW" sz="2800" dirty="0" smtClean="0"/>
              <a:t>C</a:t>
            </a:r>
            <a:r>
              <a:rPr lang="en-US" altLang="zh-TW" sz="2800" i="1" baseline="-10000" dirty="0" smtClean="0"/>
              <a:t>p</a:t>
            </a:r>
            <a:r>
              <a:rPr lang="zh-TW" altLang="en-US" sz="2800" dirty="0" smtClean="0"/>
              <a:t>值會越小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 </a:t>
            </a:r>
            <a:r>
              <a:rPr lang="en-US" altLang="zh-TW" sz="2800" dirty="0" err="1" smtClean="0"/>
              <a:t>C</a:t>
            </a:r>
            <a:r>
              <a:rPr lang="en-US" altLang="zh-TW" sz="2800" i="1" baseline="-10000" dirty="0" err="1" smtClean="0"/>
              <a:t>pk</a:t>
            </a:r>
            <a:r>
              <a:rPr lang="zh-TW" altLang="en-US" sz="2800" dirty="0" smtClean="0"/>
              <a:t>值也會越小。</a:t>
            </a:r>
          </a:p>
          <a:p>
            <a:pPr>
              <a:lnSpc>
                <a:spcPct val="90000"/>
              </a:lnSpc>
            </a:pPr>
            <a:r>
              <a:rPr lang="zh-TW" altLang="en-US" sz="2800" dirty="0" smtClean="0"/>
              <a:t>既使製程平均對規格中心的偏離程度變大，但只要製程變異程度較小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仍可能得到較大的</a:t>
            </a:r>
            <a:r>
              <a:rPr lang="en-US" altLang="zh-TW" sz="2800" dirty="0" err="1" smtClean="0"/>
              <a:t>C</a:t>
            </a:r>
            <a:r>
              <a:rPr lang="en-US" altLang="zh-TW" sz="2800" i="1" baseline="-10000" dirty="0" err="1" smtClean="0"/>
              <a:t>pk</a:t>
            </a:r>
            <a:r>
              <a:rPr lang="zh-TW" altLang="en-US" sz="2800" dirty="0" smtClean="0"/>
              <a:t>值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其不良率也有可能會較小。</a:t>
            </a:r>
          </a:p>
          <a:p>
            <a:endParaRPr lang="zh-TW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1C01-DF0F-4709-BFD1-463596AB801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</a:t>
            </a:r>
            <a:r>
              <a:rPr lang="en-US" altLang="zh-TW" i="1" baseline="-10000" dirty="0" err="1" smtClean="0"/>
              <a:t>pk</a:t>
            </a:r>
            <a:r>
              <a:rPr lang="zh-TW" altLang="en-US" dirty="0" smtClean="0"/>
              <a:t>值的等級判定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082-1E3F-4809-8A70-73CD14B8DE88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43</a:t>
            </a:fld>
            <a:endParaRPr lang="zh-TW" altLang="en-US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7239000" cy="18287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製程能力指標 </a:t>
            </a:r>
            <a:r>
              <a:rPr lang="en-US" altLang="zh-TW" sz="3600" dirty="0" err="1" smtClean="0"/>
              <a:t>C</a:t>
            </a:r>
            <a:r>
              <a:rPr lang="en-US" altLang="zh-TW" sz="3600" i="1" baseline="-10000" dirty="0" err="1" smtClean="0"/>
              <a:t>pm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規格公差與製程變異之均方差的比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9544-BF38-4157-BC94-A78A61C8A6FC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44</a:t>
            </a:fld>
            <a:endParaRPr lang="zh-TW" alt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 t="11631" b="6955"/>
          <a:stretch>
            <a:fillRect/>
          </a:stretch>
        </p:blipFill>
        <p:spPr bwMode="auto">
          <a:xfrm>
            <a:off x="2123728" y="2204864"/>
            <a:ext cx="3276600" cy="1008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6-16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設塑膠產品的硬度規格為 </a:t>
            </a:r>
            <a:r>
              <a:rPr lang="en-US" altLang="zh-TW" sz="2400" dirty="0" smtClean="0"/>
              <a:t>35±2</a:t>
            </a:r>
            <a:r>
              <a:rPr lang="en-US" altLang="zh-TW" dirty="0" smtClean="0"/>
              <a:t> HRC,</a:t>
            </a:r>
            <a:r>
              <a:rPr lang="zh-TW" altLang="en-US" dirty="0" smtClean="0"/>
              <a:t>今檢驗 </a:t>
            </a:r>
            <a:r>
              <a:rPr lang="en-US" altLang="zh-TW" dirty="0" smtClean="0"/>
              <a:t>5 </a:t>
            </a:r>
            <a:r>
              <a:rPr lang="zh-TW" altLang="en-US" dirty="0" smtClean="0"/>
              <a:t>件產品，經抽樣測得其硬度得樣本平均值為</a:t>
            </a:r>
            <a:r>
              <a:rPr lang="en-US" altLang="zh-TW" dirty="0" smtClean="0"/>
              <a:t>36 HRC, </a:t>
            </a:r>
            <a:r>
              <a:rPr lang="zh-TW" altLang="en-US" dirty="0" smtClean="0"/>
              <a:t>標準差 </a:t>
            </a:r>
            <a:r>
              <a:rPr lang="en-US" altLang="zh-TW" dirty="0" smtClean="0"/>
              <a:t>s=0.5 HRC,</a:t>
            </a:r>
            <a:r>
              <a:rPr lang="zh-TW" altLang="en-US" dirty="0" smtClean="0"/>
              <a:t> 請求 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pm</a:t>
            </a:r>
            <a:r>
              <a:rPr lang="en-US" altLang="zh-TW" dirty="0" smtClean="0"/>
              <a:t> </a:t>
            </a:r>
            <a:r>
              <a:rPr lang="zh-TW" altLang="en-US" dirty="0" smtClean="0"/>
              <a:t>值。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1FAB1-0EF3-47FA-85EF-573548214D94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</a:t>
            </a:r>
            <a:r>
              <a:rPr lang="en-US" altLang="zh-TW" baseline="-10000" dirty="0" smtClean="0"/>
              <a:t>a</a:t>
            </a:r>
            <a:r>
              <a:rPr lang="zh-TW" altLang="en-US" dirty="0" smtClean="0"/>
              <a:t>製程能力指標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4E92-0691-404E-84B9-21EE1B78AB1A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3152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24944"/>
            <a:ext cx="4572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</a:t>
            </a:r>
            <a:r>
              <a:rPr lang="en-US" altLang="zh-TW" baseline="-10000" dirty="0"/>
              <a:t>a</a:t>
            </a:r>
            <a:r>
              <a:rPr lang="zh-TW" altLang="en-US" dirty="0"/>
              <a:t>值的意義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zh-TW" dirty="0" smtClean="0"/>
              <a:t>C</a:t>
            </a:r>
            <a:r>
              <a:rPr lang="en-US" altLang="zh-TW" baseline="-10000" dirty="0" smtClean="0"/>
              <a:t>a</a:t>
            </a:r>
            <a:r>
              <a:rPr lang="zh-TW" altLang="en-US" baseline="-10000" dirty="0" smtClean="0"/>
              <a:t> </a:t>
            </a:r>
            <a:r>
              <a:rPr lang="zh-TW" altLang="en-US" dirty="0" smtClean="0"/>
              <a:t>用來評估製程中心與規格中心</a:t>
            </a:r>
            <a:r>
              <a:rPr lang="en-US" altLang="zh-TW" dirty="0" smtClean="0"/>
              <a:t>(</a:t>
            </a:r>
            <a:r>
              <a:rPr lang="zh-TW" altLang="en-US" dirty="0" smtClean="0"/>
              <a:t>目標值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的差距</a:t>
            </a:r>
            <a:r>
              <a:rPr lang="en-US" altLang="zh-TW" dirty="0" smtClean="0"/>
              <a:t>, </a:t>
            </a:r>
            <a:r>
              <a:rPr lang="zh-TW" altLang="en-US" dirty="0" smtClean="0"/>
              <a:t>當兩者</a:t>
            </a:r>
            <a:r>
              <a:rPr lang="zh-TW" altLang="en-US" b="0" dirty="0" smtClean="0"/>
              <a:t>差距</a:t>
            </a:r>
            <a:r>
              <a:rPr lang="zh-TW" altLang="en-US" b="0" dirty="0"/>
              <a:t>愈小</a:t>
            </a:r>
            <a:r>
              <a:rPr lang="zh-TW" altLang="en-US" b="0" dirty="0" smtClean="0"/>
              <a:t>，表示產品與目標值的一致性</a:t>
            </a:r>
            <a:r>
              <a:rPr lang="zh-TW" altLang="en-US" b="0" dirty="0"/>
              <a:t>較</a:t>
            </a:r>
            <a:r>
              <a:rPr lang="zh-TW" altLang="en-US" b="0" dirty="0" smtClean="0"/>
              <a:t>高</a:t>
            </a:r>
            <a:r>
              <a:rPr lang="en-US" altLang="zh-TW" b="0" dirty="0" smtClean="0"/>
              <a:t>, </a:t>
            </a:r>
            <a:r>
              <a:rPr lang="zh-TW" altLang="en-US" b="0" dirty="0" smtClean="0"/>
              <a:t>代表製程之</a:t>
            </a:r>
            <a:r>
              <a:rPr lang="zh-TW" altLang="en-US" b="0" dirty="0" smtClean="0">
                <a:solidFill>
                  <a:srgbClr val="FF0000"/>
                </a:solidFill>
              </a:rPr>
              <a:t>準確度</a:t>
            </a:r>
            <a:r>
              <a:rPr lang="zh-TW" altLang="en-US" b="0" dirty="0" smtClean="0"/>
              <a:t>指標。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TW" b="1" dirty="0" smtClean="0"/>
              <a:t>|</a:t>
            </a:r>
            <a:r>
              <a:rPr lang="en-US" altLang="zh-TW" dirty="0"/>
              <a:t>C</a:t>
            </a:r>
            <a:r>
              <a:rPr lang="en-US" altLang="zh-TW" baseline="-10000" dirty="0"/>
              <a:t>a</a:t>
            </a:r>
            <a:r>
              <a:rPr lang="en-US" altLang="zh-TW" b="1" dirty="0"/>
              <a:t>| </a:t>
            </a:r>
            <a:r>
              <a:rPr lang="zh-TW" altLang="en-US" b="1" dirty="0"/>
              <a:t>愈大，兩者一致性愈小。</a:t>
            </a:r>
            <a:r>
              <a:rPr lang="en-US" altLang="zh-TW" b="1" dirty="0">
                <a:sym typeface="Wingdings" pitchFamily="2" charset="2"/>
              </a:rPr>
              <a:t></a:t>
            </a:r>
            <a:r>
              <a:rPr lang="zh-TW" altLang="en-US" b="1" dirty="0">
                <a:sym typeface="Wingdings" pitchFamily="2" charset="2"/>
              </a:rPr>
              <a:t>製程能力愈差</a:t>
            </a:r>
            <a:endParaRPr lang="zh-TW" altLang="en-US" b="1" dirty="0"/>
          </a:p>
          <a:p>
            <a:pPr lvl="1">
              <a:buFont typeface="Wingdings" pitchFamily="2" charset="2"/>
              <a:buChar char="Ø"/>
            </a:pPr>
            <a:r>
              <a:rPr lang="en-US" altLang="zh-TW" b="1" dirty="0"/>
              <a:t>|</a:t>
            </a:r>
            <a:r>
              <a:rPr lang="en-US" altLang="zh-TW" dirty="0"/>
              <a:t>C</a:t>
            </a:r>
            <a:r>
              <a:rPr lang="en-US" altLang="zh-TW" baseline="-10000" dirty="0"/>
              <a:t>a</a:t>
            </a:r>
            <a:r>
              <a:rPr lang="en-US" altLang="zh-TW" b="1" dirty="0"/>
              <a:t>| </a:t>
            </a:r>
            <a:r>
              <a:rPr lang="zh-TW" altLang="en-US" b="1" dirty="0"/>
              <a:t>愈小，兩者一致性愈大。</a:t>
            </a:r>
            <a:r>
              <a:rPr lang="en-US" altLang="zh-TW" b="1" dirty="0">
                <a:sym typeface="Wingdings" pitchFamily="2" charset="2"/>
              </a:rPr>
              <a:t></a:t>
            </a:r>
            <a:r>
              <a:rPr lang="zh-TW" altLang="en-US" b="1" dirty="0">
                <a:sym typeface="Wingdings" pitchFamily="2" charset="2"/>
              </a:rPr>
              <a:t>製程能力愈佳</a:t>
            </a:r>
            <a:endParaRPr lang="en-US" altLang="zh-TW" b="1" dirty="0"/>
          </a:p>
          <a:p>
            <a:pPr>
              <a:buFont typeface="Wingdings" pitchFamily="2" charset="2"/>
              <a:buNone/>
            </a:pPr>
            <a:endParaRPr lang="zh-TW" altLang="en-US" b="0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83BA-5A84-4683-B855-12A6A80C1D83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6-2</a:t>
            </a:r>
            <a:endParaRPr lang="en-US" altLang="zh-TW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假設紙張厚度的</a:t>
            </a:r>
            <a:r>
              <a:rPr lang="en-US" altLang="zh-TW" dirty="0"/>
              <a:t>USL=0.085 </a:t>
            </a:r>
            <a:r>
              <a:rPr lang="en-US" altLang="zh-TW" i="1" dirty="0"/>
              <a:t>mm</a:t>
            </a:r>
            <a:r>
              <a:rPr lang="en-US" altLang="zh-TW" dirty="0"/>
              <a:t>, LSL=0.075 </a:t>
            </a:r>
            <a:r>
              <a:rPr lang="en-US" altLang="zh-TW" i="1" dirty="0"/>
              <a:t>mm</a:t>
            </a:r>
            <a:r>
              <a:rPr lang="zh-TW" altLang="en-US" dirty="0"/>
              <a:t>且</a:t>
            </a:r>
            <a:r>
              <a:rPr lang="en-US" altLang="zh-TW" i="1" dirty="0"/>
              <a:t>u</a:t>
            </a:r>
            <a:r>
              <a:rPr lang="en-US" altLang="zh-TW" dirty="0"/>
              <a:t>=0.081</a:t>
            </a:r>
            <a:r>
              <a:rPr lang="en-US" altLang="zh-TW" i="1" dirty="0"/>
              <a:t> mm</a:t>
            </a:r>
            <a:r>
              <a:rPr lang="zh-TW" altLang="en-US" i="1" dirty="0"/>
              <a:t>，</a:t>
            </a:r>
            <a:r>
              <a:rPr lang="zh-TW" altLang="en-US" dirty="0"/>
              <a:t>請計算</a:t>
            </a:r>
            <a:r>
              <a:rPr lang="en-US" altLang="zh-TW" dirty="0"/>
              <a:t>C</a:t>
            </a:r>
            <a:r>
              <a:rPr lang="en-US" altLang="zh-TW" baseline="-10000" dirty="0"/>
              <a:t>a</a:t>
            </a:r>
            <a:r>
              <a:rPr lang="zh-TW" altLang="en-US" dirty="0"/>
              <a:t>值。</a:t>
            </a:r>
            <a:endParaRPr lang="en-US" altLang="zh-TW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F1E3-A29A-4A48-9990-17494B78FEDD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890764" y="2636912"/>
            <a:ext cx="538480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規格中心</a:t>
            </a:r>
            <a:r>
              <a:rPr lang="en-US" altLang="zh-TW" sz="3200" dirty="0" smtClean="0">
                <a:solidFill>
                  <a:srgbClr val="FF0000"/>
                </a:solidFill>
              </a:rPr>
              <a:t>=0.08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規格公差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=0.01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</a:rPr>
              <a:t>Ca=(0.081-0.08)/0.005*100%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</a:rPr>
              <a:t>=0.001/0.005*100%=20%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6-3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/>
              <a:t>塑膠板厚度的規格為</a:t>
            </a:r>
            <a:r>
              <a:rPr lang="en-US" altLang="zh-TW" sz="2400" dirty="0" smtClean="0"/>
              <a:t>196±0.05mm</a:t>
            </a:r>
            <a:r>
              <a:rPr lang="zh-TW" altLang="en-US" sz="2400" dirty="0" smtClean="0"/>
              <a:t>。</a:t>
            </a:r>
            <a:r>
              <a:rPr lang="en-US" altLang="zh-TW" dirty="0" smtClean="0"/>
              <a:t> </a:t>
            </a:r>
            <a:r>
              <a:rPr lang="zh-TW" altLang="en-US" dirty="0" smtClean="0"/>
              <a:t>製程中心 </a:t>
            </a:r>
            <a:r>
              <a:rPr lang="el-GR" altLang="zh-TW" dirty="0" smtClean="0">
                <a:ea typeface="微軟正黑體"/>
              </a:rPr>
              <a:t>μ</a:t>
            </a:r>
            <a:r>
              <a:rPr lang="en-US" altLang="zh-TW" dirty="0" smtClean="0"/>
              <a:t>=196.03, </a:t>
            </a:r>
            <a:r>
              <a:rPr lang="zh-TW" altLang="en-US" dirty="0" smtClean="0"/>
              <a:t>請問 </a:t>
            </a:r>
            <a:r>
              <a:rPr lang="en-US" altLang="zh-TW" dirty="0" smtClean="0"/>
              <a:t>C</a:t>
            </a:r>
            <a:r>
              <a:rPr lang="en-US" altLang="zh-TW" baseline="-25000" dirty="0" smtClean="0"/>
              <a:t>a</a:t>
            </a:r>
            <a:r>
              <a:rPr lang="en-US" altLang="zh-TW" dirty="0" smtClean="0"/>
              <a:t> </a:t>
            </a:r>
            <a:r>
              <a:rPr lang="zh-TW" altLang="en-US" dirty="0" smtClean="0"/>
              <a:t>值為多少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75BE-7985-4A85-AB6F-6989AE72F046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90764" y="2636912"/>
            <a:ext cx="52341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</a:rPr>
              <a:t>規格中心</a:t>
            </a:r>
            <a:r>
              <a:rPr lang="en-US" altLang="zh-TW" sz="3200" dirty="0" smtClean="0">
                <a:solidFill>
                  <a:srgbClr val="FF0000"/>
                </a:solidFill>
              </a:rPr>
              <a:t>=196</a:t>
            </a:r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規格公差</a:t>
            </a:r>
            <a:r>
              <a:rPr lang="en-US" altLang="zh-TW" sz="3200" dirty="0" smtClean="0">
                <a:solidFill>
                  <a:srgbClr val="FF0000"/>
                </a:solidFill>
              </a:rPr>
              <a:t>=0.1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</a:rPr>
              <a:t>Ca=(196.03-196)/0.05*100%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</a:rPr>
              <a:t>=0.03/0.05*100%=60%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　 </a:t>
            </a:r>
            <a:r>
              <a:rPr lang="en-US" altLang="zh-TW" dirty="0" smtClean="0"/>
              <a:t>C</a:t>
            </a:r>
            <a:r>
              <a:rPr lang="en-US" altLang="zh-TW" i="1" baseline="-10000" dirty="0"/>
              <a:t>a</a:t>
            </a:r>
            <a:r>
              <a:rPr lang="zh-TW" altLang="en-US" dirty="0" smtClean="0"/>
              <a:t>值</a:t>
            </a:r>
            <a:r>
              <a:rPr lang="zh-TW" altLang="en-US" dirty="0"/>
              <a:t>的等級判定</a:t>
            </a:r>
          </a:p>
        </p:txBody>
      </p:sp>
      <p:graphicFrame>
        <p:nvGraphicFramePr>
          <p:cNvPr id="152581" name="Group 5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324067051"/>
              </p:ext>
            </p:extLst>
          </p:nvPr>
        </p:nvGraphicFramePr>
        <p:xfrm>
          <a:off x="838200" y="1981201"/>
          <a:ext cx="6542112" cy="360803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17583"/>
                <a:gridCol w="4824529"/>
              </a:tblGrid>
              <a:tr h="582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等級</a:t>
                      </a: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值</a:t>
                      </a:r>
                      <a:endParaRPr kumimoji="0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</a:tr>
              <a:tr h="604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a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6.25%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</a:tr>
              <a:tr h="606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6.25%&lt;</a:t>
                      </a: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a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12.5%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</a:tr>
              <a:tr h="605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12.5%&lt;</a:t>
                      </a: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a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25%  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</a:tr>
              <a:tr h="604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25%&lt;</a:t>
                      </a: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a 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≦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</a:tr>
              <a:tr h="605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1" lang="en-US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zh-TW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altLang="zh-TW" sz="3200" u="none" strike="noStrike" cap="none" normalizeH="0" baseline="-800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en-US" altLang="zh-TW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&gt;50% </a:t>
                      </a:r>
                      <a:endParaRPr kumimoji="0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標楷體" pitchFamily="65" charset="-12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802C-4228-4A90-8FB4-0911CE93F67C}" type="datetime1">
              <a:rPr lang="zh-TW" altLang="en-US" smtClean="0"/>
              <a:t>2018/5/31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健行科技大學工業管理系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C4E7F-230E-4EF3-95BD-2E1A5154E8E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869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gu_stat11</Template>
  <TotalTime>3832</TotalTime>
  <Words>2042</Words>
  <Application>Microsoft Office PowerPoint</Application>
  <PresentationFormat>如螢幕大小 (4:3)</PresentationFormat>
  <Paragraphs>334</Paragraphs>
  <Slides>45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57" baseType="lpstr">
      <vt:lpstr>細明體</vt:lpstr>
      <vt:lpstr>微軟正黑體</vt:lpstr>
      <vt:lpstr>新細明體</vt:lpstr>
      <vt:lpstr>標楷體</vt:lpstr>
      <vt:lpstr>Calibri</vt:lpstr>
      <vt:lpstr>Cambria Math</vt:lpstr>
      <vt:lpstr>Comic Sans MS</vt:lpstr>
      <vt:lpstr>Times New Roman</vt:lpstr>
      <vt:lpstr>Trebuchet MS</vt:lpstr>
      <vt:lpstr>Wingdings</vt:lpstr>
      <vt:lpstr>Wingdings 2</vt:lpstr>
      <vt:lpstr>華麗</vt:lpstr>
      <vt:lpstr>品管七大手法</vt:lpstr>
      <vt:lpstr>內容</vt:lpstr>
      <vt:lpstr>簡介</vt:lpstr>
      <vt:lpstr>Example 6-1</vt:lpstr>
      <vt:lpstr>Ca製程能力指標</vt:lpstr>
      <vt:lpstr>Ca值的意義</vt:lpstr>
      <vt:lpstr>Example 6-2</vt:lpstr>
      <vt:lpstr>Example 6-3</vt:lpstr>
      <vt:lpstr>　 Ca值的等級判定</vt:lpstr>
      <vt:lpstr>Example 6-4</vt:lpstr>
      <vt:lpstr>Ca 值與不良率(USL=3, LSL=-3)</vt:lpstr>
      <vt:lpstr>說明:</vt:lpstr>
      <vt:lpstr>Ca值使用上的限制</vt:lpstr>
      <vt:lpstr>Cp製程能力指標</vt:lpstr>
      <vt:lpstr>Example 6-5</vt:lpstr>
      <vt:lpstr>Example 6-6</vt:lpstr>
      <vt:lpstr>Example 6-7</vt:lpstr>
      <vt:lpstr>　 Cp單邊規格界限</vt:lpstr>
      <vt:lpstr>說明</vt:lpstr>
      <vt:lpstr>Example 6-8</vt:lpstr>
      <vt:lpstr>Example 6-9</vt:lpstr>
      <vt:lpstr>Example 6-10</vt:lpstr>
      <vt:lpstr>Cp值的意義</vt:lpstr>
      <vt:lpstr>　 Cp Cpk值的等級判定</vt:lpstr>
      <vt:lpstr>Cp值的等級判定</vt:lpstr>
      <vt:lpstr>Example 6-11</vt:lpstr>
      <vt:lpstr>Cp 與產品不良率 (ppm) 的關係</vt:lpstr>
      <vt:lpstr>　 Cp值的限制</vt:lpstr>
      <vt:lpstr>Cp 與產品不良率 (ppm) 的關係 (製程平均偏離目標值)</vt:lpstr>
      <vt:lpstr>製程能力指標：Cpk值</vt:lpstr>
      <vt:lpstr>Cpk與Ca， Cp的關係</vt:lpstr>
      <vt:lpstr>Example 6-12</vt:lpstr>
      <vt:lpstr>簡易計算公式</vt:lpstr>
      <vt:lpstr>Example 6-12</vt:lpstr>
      <vt:lpstr>Example 6-13</vt:lpstr>
      <vt:lpstr>Example 6-14</vt:lpstr>
      <vt:lpstr>Example 6-15</vt:lpstr>
      <vt:lpstr>Cpk 與不良率</vt:lpstr>
      <vt:lpstr>Cpk 與不良率</vt:lpstr>
      <vt:lpstr>Cpk值的意義</vt:lpstr>
      <vt:lpstr>說明:</vt:lpstr>
      <vt:lpstr>Ca , Cp , Cpk與p之討論</vt:lpstr>
      <vt:lpstr>Cpk值的等級判定</vt:lpstr>
      <vt:lpstr>製程能力指標 Cpm</vt:lpstr>
      <vt:lpstr>Example 6-16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品管七大手法</dc:title>
  <dc:creator>User</dc:creator>
  <cp:lastModifiedBy>ECR</cp:lastModifiedBy>
  <cp:revision>221</cp:revision>
  <dcterms:created xsi:type="dcterms:W3CDTF">2012-09-23T09:12:54Z</dcterms:created>
  <dcterms:modified xsi:type="dcterms:W3CDTF">2018-05-31T12:39:13Z</dcterms:modified>
</cp:coreProperties>
</file>