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8" r:id="rId50"/>
    <p:sldId id="359" r:id="rId51"/>
    <p:sldId id="360" r:id="rId52"/>
    <p:sldId id="361" r:id="rId53"/>
    <p:sldId id="357" r:id="rId54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FD42-1741-4493-8793-AD709EC462EF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CBA76-C8FD-4244-A577-EE8B60B312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5654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CBA76-C8FD-4244-A577-EE8B60B31213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9917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B12-64BF-4533-A566-4F0042BABDF8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35F107B-46A0-446B-98F0-9C1CE2BF24B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B12-64BF-4533-A566-4F0042BABDF8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107B-46A0-446B-98F0-9C1CE2BF24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B12-64BF-4533-A566-4F0042BABDF8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107B-46A0-446B-98F0-9C1CE2BF24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B12-64BF-4533-A566-4F0042BABDF8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107B-46A0-446B-98F0-9C1CE2BF24B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B12-64BF-4533-A566-4F0042BABDF8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5F107B-46A0-446B-98F0-9C1CE2BF24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B12-64BF-4533-A566-4F0042BABDF8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107B-46A0-446B-98F0-9C1CE2BF24B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B12-64BF-4533-A566-4F0042BABDF8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107B-46A0-446B-98F0-9C1CE2BF24B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B12-64BF-4533-A566-4F0042BABDF8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107B-46A0-446B-98F0-9C1CE2BF24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B12-64BF-4533-A566-4F0042BABDF8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107B-46A0-446B-98F0-9C1CE2BF24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B12-64BF-4533-A566-4F0042BABDF8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107B-46A0-446B-98F0-9C1CE2BF24B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C6B12-64BF-4533-A566-4F0042BABDF8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5F107B-46A0-446B-98F0-9C1CE2BF24B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5C6B12-64BF-4533-A566-4F0042BABDF8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35F107B-46A0-446B-98F0-9C1CE2BF24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://www.youtube.com/watch?v=5dZ25yvXS68" TargetMode="Externa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351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967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077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3259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129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1141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088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2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84365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65888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22228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5169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14822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60254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1487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3571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96910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52632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71176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59006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4238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844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66792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37981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43734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02265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87458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7360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62463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0133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80441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839427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28024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8423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72727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98955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35108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82554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93839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5173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39223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24384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93636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155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36" y="239809"/>
            <a:ext cx="8659067" cy="649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公雞與太陽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623" y="3717032"/>
            <a:ext cx="1781367" cy="162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雲朵形圖說文字 5"/>
          <p:cNvSpPr/>
          <p:nvPr/>
        </p:nvSpPr>
        <p:spPr>
          <a:xfrm>
            <a:off x="2296990" y="2708920"/>
            <a:ext cx="2395097" cy="1224136"/>
          </a:xfrm>
          <a:prstGeom prst="cloudCallout">
            <a:avLst>
              <a:gd name="adj1" fmla="val -50317"/>
              <a:gd name="adj2" fmla="val 4844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如果我不叫</a:t>
            </a:r>
            <a:r>
              <a:rPr lang="en-US" altLang="zh-TW" dirty="0" smtClean="0">
                <a:solidFill>
                  <a:schemeClr val="tx1"/>
                </a:solidFill>
              </a:rPr>
              <a:t>,</a:t>
            </a:r>
            <a:r>
              <a:rPr lang="zh-TW" altLang="en-US" dirty="0" smtClean="0">
                <a:solidFill>
                  <a:schemeClr val="tx1"/>
                </a:solidFill>
              </a:rPr>
              <a:t> 太陽就不會升起</a:t>
            </a:r>
            <a:r>
              <a:rPr lang="en-US" altLang="zh-TW" dirty="0" smtClean="0">
                <a:solidFill>
                  <a:schemeClr val="tx1"/>
                </a:solidFill>
              </a:rPr>
              <a:t>!!</a:t>
            </a:r>
            <a:r>
              <a:rPr lang="zh-TW" altLang="en-US" dirty="0" smtClean="0">
                <a:solidFill>
                  <a:schemeClr val="tx1"/>
                </a:solidFill>
              </a:rPr>
              <a:t>   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9889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雲朵形圖說文字 6"/>
          <p:cNvSpPr/>
          <p:nvPr/>
        </p:nvSpPr>
        <p:spPr>
          <a:xfrm>
            <a:off x="6715125" y="2632805"/>
            <a:ext cx="2033339" cy="936104"/>
          </a:xfrm>
          <a:prstGeom prst="cloudCallout">
            <a:avLst>
              <a:gd name="adj1" fmla="val -75839"/>
              <a:gd name="adj2" fmla="val -11061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那你要不要休息一天看看？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6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92266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擲筊比賽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www.youtube.com/watch?v=5dZ25yvXS68</a:t>
            </a:r>
            <a:endParaRPr lang="en-US" altLang="zh-TW" dirty="0" smtClean="0"/>
          </a:p>
          <a:p>
            <a:r>
              <a:rPr lang="zh-TW" altLang="en-US" dirty="0"/>
              <a:t>連</a:t>
            </a:r>
            <a:r>
              <a:rPr lang="zh-TW" altLang="en-US" dirty="0" smtClean="0"/>
              <a:t>擲</a:t>
            </a:r>
            <a:r>
              <a:rPr lang="en-US" altLang="zh-TW" dirty="0" smtClean="0"/>
              <a:t>10</a:t>
            </a:r>
            <a:r>
              <a:rPr lang="zh-TW" altLang="en-US" dirty="0" smtClean="0"/>
              <a:t>次聖筊的機率</a:t>
            </a:r>
            <a:r>
              <a:rPr lang="en-US" altLang="zh-TW" dirty="0" smtClean="0"/>
              <a:t>?</a:t>
            </a:r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萬人參加</a:t>
            </a:r>
            <a:r>
              <a:rPr lang="en-US" altLang="zh-TW" dirty="0" smtClean="0"/>
              <a:t>,</a:t>
            </a:r>
            <a:r>
              <a:rPr lang="zh-TW" altLang="en-US" dirty="0" smtClean="0"/>
              <a:t> 預期要連擲幾次</a:t>
            </a:r>
            <a:r>
              <a:rPr lang="en-US" altLang="zh-TW" dirty="0" smtClean="0"/>
              <a:t>?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064" y="2780928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77409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6018" y="1880553"/>
            <a:ext cx="3733614" cy="24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172"/>
          <a:stretch/>
        </p:blipFill>
        <p:spPr bwMode="auto">
          <a:xfrm>
            <a:off x="1996514" y="4669276"/>
            <a:ext cx="1943100" cy="119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46375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2996952"/>
            <a:ext cx="2736304" cy="21785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 smtClean="0"/>
              <a:t>對個人來說</a:t>
            </a:r>
            <a:r>
              <a:rPr lang="en-US" altLang="zh-TW" dirty="0" smtClean="0"/>
              <a:t>,</a:t>
            </a:r>
            <a:r>
              <a:rPr lang="zh-TW" altLang="en-US" dirty="0" smtClean="0"/>
              <a:t> 多麼不可能的</a:t>
            </a:r>
            <a:r>
              <a:rPr lang="zh-TW" altLang="en-US" dirty="0" smtClean="0">
                <a:solidFill>
                  <a:srgbClr val="FFFF00"/>
                </a:solidFill>
              </a:rPr>
              <a:t>偶然</a:t>
            </a:r>
            <a:r>
              <a:rPr lang="en-US" altLang="zh-TW" dirty="0" smtClean="0"/>
              <a:t>,</a:t>
            </a:r>
            <a:r>
              <a:rPr lang="zh-TW" altLang="en-US" dirty="0" smtClean="0"/>
              <a:t> 可以贏得比賽是神明保佑</a:t>
            </a:r>
            <a:r>
              <a:rPr lang="en-US" altLang="zh-TW" dirty="0" smtClean="0"/>
              <a:t>,</a:t>
            </a:r>
            <a:r>
              <a:rPr lang="zh-TW" altLang="en-US" dirty="0" smtClean="0"/>
              <a:t> 平日</a:t>
            </a:r>
            <a:r>
              <a:rPr lang="zh-TW" altLang="en-US" dirty="0"/>
              <a:t>有</a:t>
            </a:r>
            <a:r>
              <a:rPr lang="zh-TW" altLang="en-US" dirty="0" smtClean="0"/>
              <a:t>燒香的結果</a:t>
            </a:r>
            <a:r>
              <a:rPr lang="en-US" altLang="zh-TW" dirty="0" smtClean="0"/>
              <a:t>?(</a:t>
            </a:r>
            <a:r>
              <a:rPr lang="zh-TW" altLang="en-US" dirty="0" smtClean="0"/>
              <a:t>你要不要試試每天燒香呢</a:t>
            </a:r>
            <a:r>
              <a:rPr lang="en-US" altLang="zh-TW" dirty="0" smtClean="0"/>
              <a:t>?)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 smtClean="0"/>
              <a:t>對整體而言</a:t>
            </a:r>
            <a:r>
              <a:rPr lang="en-US" altLang="zh-TW" dirty="0" smtClean="0"/>
              <a:t>,</a:t>
            </a:r>
            <a:r>
              <a:rPr lang="zh-TW" altLang="en-US" dirty="0" smtClean="0"/>
              <a:t> 這無疑是一個</a:t>
            </a:r>
            <a:r>
              <a:rPr lang="zh-TW" altLang="en-US" dirty="0" smtClean="0">
                <a:solidFill>
                  <a:srgbClr val="FFFF00"/>
                </a:solidFill>
              </a:rPr>
              <a:t>必然</a:t>
            </a:r>
            <a:r>
              <a:rPr lang="zh-TW" altLang="en-US" dirty="0" smtClean="0"/>
              <a:t>的結果。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3936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砲坑比較安全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戰場上衝鋒陷陣</a:t>
            </a:r>
            <a:r>
              <a:rPr lang="en-US" altLang="zh-TW" dirty="0" smtClean="0"/>
              <a:t>,</a:t>
            </a:r>
            <a:r>
              <a:rPr lang="zh-TW" altLang="en-US" dirty="0" smtClean="0"/>
              <a:t> 前方戰友已經陣亡</a:t>
            </a:r>
            <a:r>
              <a:rPr lang="en-US" altLang="zh-TW" dirty="0" smtClean="0"/>
              <a:t>,</a:t>
            </a:r>
            <a:r>
              <a:rPr lang="zh-TW" altLang="en-US" dirty="0" smtClean="0"/>
              <a:t> 連長叫你衝衝衝</a:t>
            </a:r>
            <a:r>
              <a:rPr lang="en-US" altLang="zh-TW" dirty="0" smtClean="0"/>
              <a:t>~~~(</a:t>
            </a:r>
            <a:r>
              <a:rPr lang="zh-TW" altLang="en-US" dirty="0" smtClean="0"/>
              <a:t>連長的手槍是幹嘛用的</a:t>
            </a:r>
            <a:r>
              <a:rPr lang="en-US" altLang="zh-TW" dirty="0" smtClean="0"/>
              <a:t>?)</a:t>
            </a:r>
            <a:r>
              <a:rPr lang="zh-TW" altLang="en-US" dirty="0" smtClean="0"/>
              <a:t> 你只能喊</a:t>
            </a:r>
            <a:r>
              <a:rPr lang="en-US" altLang="zh-TW" dirty="0" smtClean="0"/>
              <a:t>,</a:t>
            </a:r>
            <a:r>
              <a:rPr lang="zh-TW" altLang="en-US" dirty="0" smtClean="0"/>
              <a:t> 阿拉保佑</a:t>
            </a:r>
            <a:r>
              <a:rPr lang="en-US" altLang="zh-TW" dirty="0" smtClean="0"/>
              <a:t>,</a:t>
            </a:r>
            <a:r>
              <a:rPr lang="zh-TW" altLang="en-US" dirty="0" smtClean="0"/>
              <a:t> 天主顯靈</a:t>
            </a:r>
            <a:r>
              <a:rPr lang="en-US" altLang="zh-TW" dirty="0" smtClean="0"/>
              <a:t>,</a:t>
            </a:r>
            <a:r>
              <a:rPr lang="zh-TW" altLang="en-US" dirty="0" smtClean="0"/>
              <a:t> 佛光普照</a:t>
            </a:r>
            <a:r>
              <a:rPr lang="en-US" altLang="zh-TW" dirty="0" smtClean="0"/>
              <a:t>,</a:t>
            </a:r>
            <a:r>
              <a:rPr lang="zh-TW" altLang="en-US" dirty="0" smtClean="0"/>
              <a:t> 南無觀世音菩薩</a:t>
            </a:r>
            <a:r>
              <a:rPr lang="en-US" altLang="zh-TW" dirty="0" smtClean="0"/>
              <a:t>~~~</a:t>
            </a:r>
          </a:p>
          <a:p>
            <a:r>
              <a:rPr lang="zh-TW" altLang="en-US" dirty="0" smtClean="0"/>
              <a:t>這時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 你發現戰友被炸死的砲坑</a:t>
            </a:r>
            <a:r>
              <a:rPr lang="en-US" altLang="zh-TW" dirty="0" smtClean="0"/>
              <a:t>,</a:t>
            </a:r>
            <a:r>
              <a:rPr lang="zh-TW" altLang="en-US" dirty="0" smtClean="0"/>
              <a:t> 嘿嘿</a:t>
            </a:r>
            <a:r>
              <a:rPr lang="en-US" altLang="zh-TW" dirty="0" smtClean="0"/>
              <a:t>,</a:t>
            </a:r>
            <a:r>
              <a:rPr lang="zh-TW" altLang="en-US" dirty="0" smtClean="0"/>
              <a:t> 這下穩穩的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zh-TW" altLang="en-US" dirty="0"/>
              <a:t>老師有說</a:t>
            </a:r>
            <a:r>
              <a:rPr lang="zh-TW" altLang="en-US" dirty="0" smtClean="0"/>
              <a:t>過連續擲出兩個</a:t>
            </a:r>
            <a:r>
              <a:rPr lang="en-US" altLang="zh-TW" dirty="0" smtClean="0"/>
              <a:t>6</a:t>
            </a:r>
            <a:r>
              <a:rPr lang="zh-TW" altLang="en-US" dirty="0" smtClean="0"/>
              <a:t>機率只有</a:t>
            </a:r>
            <a:r>
              <a:rPr lang="en-US" altLang="zh-TW" dirty="0" smtClean="0"/>
              <a:t>1/36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680520" cy="19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54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達朗貝爾的錯誤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阿達和短鹿的賭局</a:t>
            </a:r>
            <a:r>
              <a:rPr lang="en-US" altLang="zh-TW" dirty="0" smtClean="0"/>
              <a:t>:</a:t>
            </a:r>
            <a:r>
              <a:rPr lang="zh-TW" altLang="en-US" dirty="0" smtClean="0"/>
              <a:t> 擲兩次銅板</a:t>
            </a:r>
            <a:r>
              <a:rPr lang="en-US" altLang="zh-TW" dirty="0" smtClean="0"/>
              <a:t>,</a:t>
            </a:r>
            <a:r>
              <a:rPr lang="zh-TW" altLang="en-US" dirty="0" smtClean="0"/>
              <a:t> 若出現任何一次正面</a:t>
            </a:r>
            <a:r>
              <a:rPr lang="en-US" altLang="zh-TW" dirty="0" smtClean="0"/>
              <a:t>,</a:t>
            </a:r>
            <a:r>
              <a:rPr lang="zh-TW" altLang="en-US" dirty="0"/>
              <a:t> 阿</a:t>
            </a:r>
            <a:r>
              <a:rPr lang="zh-TW" altLang="en-US" dirty="0" smtClean="0"/>
              <a:t>達獲勝</a:t>
            </a:r>
            <a:r>
              <a:rPr lang="en-US" altLang="zh-TW" dirty="0" smtClean="0"/>
              <a:t>,</a:t>
            </a:r>
            <a:r>
              <a:rPr lang="zh-TW" altLang="en-US" dirty="0" smtClean="0"/>
              <a:t> 贏了</a:t>
            </a:r>
            <a:r>
              <a:rPr lang="en-US" altLang="zh-TW" dirty="0" smtClean="0"/>
              <a:t>!! </a:t>
            </a:r>
            <a:r>
              <a:rPr lang="zh-TW" altLang="en-US" dirty="0" smtClean="0"/>
              <a:t>若都是反面</a:t>
            </a:r>
            <a:r>
              <a:rPr lang="en-US" altLang="zh-TW" dirty="0" smtClean="0"/>
              <a:t>,</a:t>
            </a:r>
            <a:r>
              <a:rPr lang="zh-TW" altLang="en-US" dirty="0" smtClean="0"/>
              <a:t> 短鹿就贏了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en-US" altLang="zh-TW" dirty="0" smtClean="0"/>
              <a:t>KO</a:t>
            </a:r>
            <a:r>
              <a:rPr lang="zh-TW" altLang="en-US" dirty="0" smtClean="0"/>
              <a:t>阿達了。</a:t>
            </a:r>
            <a:endParaRPr lang="en-US" altLang="zh-TW" dirty="0" smtClean="0"/>
          </a:p>
          <a:p>
            <a:r>
              <a:rPr lang="zh-TW" altLang="en-US" dirty="0"/>
              <a:t>達朗貝爾</a:t>
            </a:r>
            <a:r>
              <a:rPr lang="zh-TW" altLang="en-US" dirty="0" smtClean="0"/>
              <a:t>說</a:t>
            </a:r>
            <a:r>
              <a:rPr lang="en-US" altLang="zh-TW" dirty="0" smtClean="0"/>
              <a:t>:</a:t>
            </a:r>
            <a:r>
              <a:rPr lang="zh-TW" altLang="en-US" dirty="0" smtClean="0"/>
              <a:t> 若第一次出現正面</a:t>
            </a:r>
            <a:r>
              <a:rPr lang="en-US" altLang="zh-TW" dirty="0" smtClean="0"/>
              <a:t>, </a:t>
            </a:r>
            <a:r>
              <a:rPr lang="zh-TW" altLang="en-US" dirty="0" smtClean="0"/>
              <a:t>阿</a:t>
            </a:r>
            <a:r>
              <a:rPr lang="zh-TW" altLang="en-US" dirty="0"/>
              <a:t>達</a:t>
            </a:r>
            <a:r>
              <a:rPr lang="zh-TW" altLang="en-US" dirty="0" smtClean="0"/>
              <a:t>獲勝</a:t>
            </a:r>
            <a:r>
              <a:rPr lang="en-US" altLang="zh-TW" dirty="0" smtClean="0"/>
              <a:t>,</a:t>
            </a:r>
            <a:r>
              <a:rPr lang="zh-TW" altLang="en-US" dirty="0" smtClean="0"/>
              <a:t> 比賽結束</a:t>
            </a:r>
            <a:r>
              <a:rPr lang="en-US" altLang="zh-TW" dirty="0" smtClean="0"/>
              <a:t>,</a:t>
            </a:r>
            <a:r>
              <a:rPr lang="zh-TW" altLang="en-US" dirty="0" smtClean="0"/>
              <a:t> 但若是第一次反面</a:t>
            </a:r>
            <a:r>
              <a:rPr lang="en-US" altLang="zh-TW" dirty="0" smtClean="0"/>
              <a:t>,</a:t>
            </a:r>
            <a:r>
              <a:rPr lang="zh-TW" altLang="en-US" dirty="0" smtClean="0"/>
              <a:t> 就要再擲一次</a:t>
            </a:r>
            <a:r>
              <a:rPr lang="en-US" altLang="zh-TW" dirty="0" smtClean="0"/>
              <a:t>,</a:t>
            </a:r>
            <a:r>
              <a:rPr lang="zh-TW" altLang="en-US" dirty="0" smtClean="0"/>
              <a:t> 第二次正面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zh-TW" altLang="en-US" dirty="0"/>
              <a:t>還是阿</a:t>
            </a:r>
            <a:r>
              <a:rPr lang="zh-TW" altLang="en-US" dirty="0" smtClean="0"/>
              <a:t>達獲勝</a:t>
            </a:r>
            <a:r>
              <a:rPr lang="en-US" altLang="zh-TW" dirty="0" smtClean="0"/>
              <a:t>,</a:t>
            </a:r>
            <a:r>
              <a:rPr lang="zh-TW" altLang="en-US" dirty="0" smtClean="0"/>
              <a:t> 若是反面就是短鹿贏了</a:t>
            </a:r>
            <a:r>
              <a:rPr lang="en-US" altLang="zh-TW" dirty="0" smtClean="0"/>
              <a:t>,</a:t>
            </a:r>
            <a:r>
              <a:rPr lang="zh-TW" altLang="en-US" dirty="0" smtClean="0"/>
              <a:t> 所以</a:t>
            </a:r>
            <a:r>
              <a:rPr lang="en-US" altLang="zh-TW" dirty="0" smtClean="0"/>
              <a:t>,</a:t>
            </a:r>
            <a:r>
              <a:rPr lang="zh-TW" altLang="en-US" dirty="0" smtClean="0"/>
              <a:t> 阿達有兩次獲勝的機會</a:t>
            </a:r>
            <a:r>
              <a:rPr lang="en-US" altLang="zh-TW" dirty="0" smtClean="0"/>
              <a:t>,</a:t>
            </a:r>
            <a:r>
              <a:rPr lang="zh-TW" altLang="en-US" dirty="0" smtClean="0"/>
              <a:t> 短鹿只有一次</a:t>
            </a:r>
            <a:r>
              <a:rPr lang="en-US" altLang="zh-TW" dirty="0" smtClean="0"/>
              <a:t>,</a:t>
            </a:r>
            <a:r>
              <a:rPr lang="zh-TW" altLang="en-US" dirty="0" smtClean="0"/>
              <a:t> 所以阿達贏的機會為</a:t>
            </a:r>
            <a:r>
              <a:rPr lang="en-US" altLang="zh-TW" dirty="0" smtClean="0"/>
              <a:t>2/3,</a:t>
            </a:r>
            <a:r>
              <a:rPr lang="zh-TW" altLang="en-US" dirty="0" smtClean="0"/>
              <a:t> 短鹿只有</a:t>
            </a:r>
            <a:r>
              <a:rPr lang="en-US" altLang="zh-TW" dirty="0" smtClean="0"/>
              <a:t>1/3</a:t>
            </a:r>
            <a:r>
              <a:rPr lang="zh-TW" altLang="en-US" dirty="0" smtClean="0"/>
              <a:t>。這個對嗎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5" name="菱形 4"/>
          <p:cNvSpPr/>
          <p:nvPr/>
        </p:nvSpPr>
        <p:spPr>
          <a:xfrm>
            <a:off x="755576" y="5301208"/>
            <a:ext cx="1296144" cy="72008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第一次</a:t>
            </a:r>
            <a:endParaRPr lang="zh-TW" altLang="en-US" dirty="0"/>
          </a:p>
        </p:txBody>
      </p:sp>
      <p:sp>
        <p:nvSpPr>
          <p:cNvPr id="7" name="菱形 6"/>
          <p:cNvSpPr/>
          <p:nvPr/>
        </p:nvSpPr>
        <p:spPr>
          <a:xfrm>
            <a:off x="2915816" y="5305299"/>
            <a:ext cx="1296144" cy="72008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第二次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stCxn id="5" idx="3"/>
          </p:cNvCxnSpPr>
          <p:nvPr/>
        </p:nvCxnSpPr>
        <p:spPr>
          <a:xfrm>
            <a:off x="2051720" y="566124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圓角矩形 9"/>
          <p:cNvSpPr/>
          <p:nvPr/>
        </p:nvSpPr>
        <p:spPr>
          <a:xfrm>
            <a:off x="1583668" y="6370909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阿達獲勝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4191989" y="6286108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阿達獲勝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5076056" y="5485319"/>
            <a:ext cx="1224136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短鹿</a:t>
            </a:r>
            <a:r>
              <a:rPr lang="zh-TW" altLang="en-US" dirty="0" smtClean="0"/>
              <a:t>獲勝</a:t>
            </a:r>
            <a:endParaRPr lang="zh-TW" altLang="en-US" dirty="0"/>
          </a:p>
        </p:txBody>
      </p:sp>
      <p:cxnSp>
        <p:nvCxnSpPr>
          <p:cNvPr id="14" name="直線單箭頭接點 13"/>
          <p:cNvCxnSpPr>
            <a:stCxn id="7" idx="3"/>
            <a:endCxn id="12" idx="1"/>
          </p:cNvCxnSpPr>
          <p:nvPr/>
        </p:nvCxnSpPr>
        <p:spPr>
          <a:xfrm>
            <a:off x="4211960" y="5665339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肘形接點 15"/>
          <p:cNvCxnSpPr>
            <a:stCxn id="5" idx="2"/>
            <a:endCxn id="10" idx="1"/>
          </p:cNvCxnSpPr>
          <p:nvPr/>
        </p:nvCxnSpPr>
        <p:spPr>
          <a:xfrm rot="16200000" flipH="1">
            <a:off x="1228838" y="6196098"/>
            <a:ext cx="529641" cy="18002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接點 17"/>
          <p:cNvCxnSpPr>
            <a:stCxn id="7" idx="2"/>
            <a:endCxn id="11" idx="1"/>
          </p:cNvCxnSpPr>
          <p:nvPr/>
        </p:nvCxnSpPr>
        <p:spPr>
          <a:xfrm rot="16200000" flipH="1">
            <a:off x="3657564" y="5931702"/>
            <a:ext cx="440749" cy="62810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2072706" y="52919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反面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191989" y="532631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反面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740466" y="60610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正面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915816" y="60905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正面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177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Monty Hall </a:t>
            </a:r>
            <a:r>
              <a:rPr lang="zh-TW" altLang="en-US" b="1" dirty="0" smtClean="0"/>
              <a:t>遊戲</a:t>
            </a:r>
            <a:endParaRPr lang="zh-TW" altLang="en-US" b="1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假設你正在參加一個遊戲節目，你被要求在三扇門中選擇一扇：其中一扇後面有一輛車；其餘兩扇後面則是山羊。你選擇了一道門，假設是一號門，然後知道門後面有甚麼的主持人，開啟了另一扇後面有山羊的門，假設是三號門。他然後問你：「你想選擇二號門嗎？」轉換你的選擇對你來說是一種優勢嗎？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492" y="4293096"/>
            <a:ext cx="3810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10758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22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4922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9690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5593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3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26824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</TotalTime>
  <Words>413</Words>
  <Application>Microsoft Office PowerPoint</Application>
  <PresentationFormat>如螢幕大小 (4:3)</PresentationFormat>
  <Paragraphs>28</Paragraphs>
  <Slides>53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4" baseType="lpstr">
      <vt:lpstr>公正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公雞與太陽</vt:lpstr>
      <vt:lpstr>擲筊比賽</vt:lpstr>
      <vt:lpstr>砲坑比較安全</vt:lpstr>
      <vt:lpstr>達朗貝爾的錯誤</vt:lpstr>
      <vt:lpstr>Monty Hall 遊戲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splee09</dc:creator>
  <cp:lastModifiedBy>User</cp:lastModifiedBy>
  <cp:revision>10</cp:revision>
  <dcterms:created xsi:type="dcterms:W3CDTF">2013-10-23T06:32:54Z</dcterms:created>
  <dcterms:modified xsi:type="dcterms:W3CDTF">2014-11-14T00:04:45Z</dcterms:modified>
</cp:coreProperties>
</file>