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352" r:id="rId5"/>
    <p:sldId id="261" r:id="rId6"/>
    <p:sldId id="262" r:id="rId7"/>
    <p:sldId id="263" r:id="rId8"/>
    <p:sldId id="265" r:id="rId9"/>
    <p:sldId id="269" r:id="rId10"/>
    <p:sldId id="353" r:id="rId11"/>
    <p:sldId id="271" r:id="rId12"/>
    <p:sldId id="272" r:id="rId13"/>
    <p:sldId id="354" r:id="rId14"/>
    <p:sldId id="355" r:id="rId15"/>
    <p:sldId id="356" r:id="rId16"/>
    <p:sldId id="274" r:id="rId17"/>
    <p:sldId id="275" r:id="rId18"/>
    <p:sldId id="277" r:id="rId19"/>
    <p:sldId id="278" r:id="rId20"/>
    <p:sldId id="279" r:id="rId21"/>
    <p:sldId id="282" r:id="rId22"/>
    <p:sldId id="280" r:id="rId23"/>
    <p:sldId id="285" r:id="rId24"/>
    <p:sldId id="286" r:id="rId25"/>
    <p:sldId id="359" r:id="rId26"/>
    <p:sldId id="358" r:id="rId27"/>
    <p:sldId id="360" r:id="rId28"/>
    <p:sldId id="289" r:id="rId29"/>
    <p:sldId id="290" r:id="rId30"/>
    <p:sldId id="291" r:id="rId31"/>
    <p:sldId id="293" r:id="rId32"/>
    <p:sldId id="298" r:id="rId33"/>
    <p:sldId id="301" r:id="rId34"/>
    <p:sldId id="302" r:id="rId35"/>
    <p:sldId id="304" r:id="rId36"/>
    <p:sldId id="306" r:id="rId37"/>
    <p:sldId id="312" r:id="rId38"/>
    <p:sldId id="361" r:id="rId39"/>
    <p:sldId id="314" r:id="rId40"/>
    <p:sldId id="315" r:id="rId41"/>
    <p:sldId id="316" r:id="rId42"/>
    <p:sldId id="317" r:id="rId43"/>
    <p:sldId id="318" r:id="rId44"/>
    <p:sldId id="319" r:id="rId45"/>
    <p:sldId id="321" r:id="rId46"/>
    <p:sldId id="322" r:id="rId47"/>
    <p:sldId id="323" r:id="rId48"/>
    <p:sldId id="324" r:id="rId49"/>
    <p:sldId id="325" r:id="rId50"/>
    <p:sldId id="327" r:id="rId51"/>
    <p:sldId id="329" r:id="rId52"/>
    <p:sldId id="357" r:id="rId53"/>
    <p:sldId id="330" r:id="rId54"/>
    <p:sldId id="362" r:id="rId55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D98671A-31DF-4AFB-BC41-5E627A902D3E}" type="datetimeFigureOut">
              <a:rPr lang="zh-TW" altLang="en-US" smtClean="0"/>
              <a:pPr/>
              <a:t>2014/11/14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3F025D-40E2-4F57-A5D4-EDD327AF10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971600" y="3501008"/>
            <a:ext cx="7117178" cy="860400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 smtClean="0">
                <a:solidFill>
                  <a:srgbClr val="7030A0"/>
                </a:solidFill>
              </a:rPr>
              <a:t>隨機變數</a:t>
            </a:r>
            <a:endParaRPr lang="en-US" altLang="zh-TW" sz="2800" dirty="0" smtClean="0">
              <a:solidFill>
                <a:srgbClr val="7030A0"/>
              </a:solidFill>
            </a:endParaRPr>
          </a:p>
          <a:p>
            <a:pPr algn="l"/>
            <a:r>
              <a:rPr lang="en-US" altLang="zh-TW" sz="2800" dirty="0" smtClean="0">
                <a:solidFill>
                  <a:srgbClr val="7030A0"/>
                </a:solidFill>
              </a:rPr>
              <a:t>Random variables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99592" y="1628800"/>
            <a:ext cx="7117178" cy="1468800"/>
          </a:xfrm>
        </p:spPr>
        <p:txBody>
          <a:bodyPr/>
          <a:lstStyle/>
          <a:p>
            <a:pPr algn="l"/>
            <a:r>
              <a:rPr lang="en-US" altLang="zh-TW" smtClean="0">
                <a:solidFill>
                  <a:srgbClr val="FF0000"/>
                </a:solidFill>
              </a:rPr>
              <a:t>Chapter </a:t>
            </a:r>
            <a:r>
              <a:rPr lang="en-US" altLang="zh-TW" smtClean="0">
                <a:solidFill>
                  <a:srgbClr val="FF0000"/>
                </a:solidFill>
              </a:rPr>
              <a:t>4d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90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機率分配的分類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403648" y="3140968"/>
            <a:ext cx="194421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</a:rPr>
              <a:t>機率分配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851920" y="2204864"/>
            <a:ext cx="2304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</a:rPr>
              <a:t>離散型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pPr algn="ctr"/>
            <a:r>
              <a:rPr lang="zh-TW" altLang="en-US" sz="3200" dirty="0" smtClean="0">
                <a:solidFill>
                  <a:srgbClr val="7030A0"/>
                </a:solidFill>
              </a:rPr>
              <a:t>機率分配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851920" y="3717032"/>
            <a:ext cx="2304256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7030A0"/>
                </a:solidFill>
              </a:rPr>
              <a:t>連續型</a:t>
            </a:r>
            <a:endParaRPr lang="en-US" altLang="zh-TW" sz="3200" dirty="0" smtClean="0">
              <a:solidFill>
                <a:srgbClr val="7030A0"/>
              </a:solidFill>
            </a:endParaRPr>
          </a:p>
          <a:p>
            <a:pPr algn="ctr"/>
            <a:r>
              <a:rPr lang="zh-TW" altLang="en-US" sz="3200" dirty="0" smtClean="0">
                <a:solidFill>
                  <a:srgbClr val="7030A0"/>
                </a:solidFill>
              </a:rPr>
              <a:t>機率分配</a:t>
            </a:r>
            <a:endParaRPr lang="zh-TW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左大括弧 7"/>
          <p:cNvSpPr/>
          <p:nvPr/>
        </p:nvSpPr>
        <p:spPr>
          <a:xfrm>
            <a:off x="3347864" y="2636912"/>
            <a:ext cx="504056" cy="151216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93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4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8" t="22884" r="21127" b="38558"/>
          <a:stretch/>
        </p:blipFill>
        <p:spPr>
          <a:xfrm>
            <a:off x="2985986" y="188640"/>
            <a:ext cx="6189133" cy="2493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43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7" t="17542" r="54752" b="39741"/>
          <a:stretch/>
        </p:blipFill>
        <p:spPr>
          <a:xfrm>
            <a:off x="-1" y="2564904"/>
            <a:ext cx="4641959" cy="412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661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4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99" t="19539" r="9504" b="42516"/>
          <a:stretch/>
        </p:blipFill>
        <p:spPr>
          <a:xfrm>
            <a:off x="923451" y="1844824"/>
            <a:ext cx="7351415" cy="24534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5.2.1</a:t>
            </a:r>
            <a:r>
              <a:rPr lang="zh-TW" altLang="en-US" dirty="0" smtClean="0"/>
              <a:t>累積分配函數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9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擲一個公平的銅板三次 </a:t>
            </a: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隨機實驗</a:t>
            </a:r>
            <a:r>
              <a:rPr lang="en-US" altLang="zh-TW" sz="2800" dirty="0"/>
              <a:t>),</a:t>
            </a:r>
            <a:r>
              <a:rPr lang="zh-TW" altLang="en-US" sz="2800" dirty="0"/>
              <a:t> 正面的次數 </a:t>
            </a: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隨機變數</a:t>
            </a:r>
            <a:r>
              <a:rPr lang="en-US" altLang="zh-TW" sz="2800" dirty="0"/>
              <a:t>)</a:t>
            </a:r>
            <a:r>
              <a:rPr lang="zh-TW" altLang="en-US" sz="2800" dirty="0"/>
              <a:t> 有 </a:t>
            </a:r>
            <a:r>
              <a:rPr lang="en-US" altLang="zh-TW" sz="2800" dirty="0"/>
              <a:t>0, 1, 2, 3 (</a:t>
            </a:r>
            <a:r>
              <a:rPr lang="zh-TW" altLang="en-US" sz="2800" dirty="0"/>
              <a:t>各種可能情況</a:t>
            </a:r>
            <a:r>
              <a:rPr lang="en-US" altLang="zh-TW" sz="2800" dirty="0"/>
              <a:t>),</a:t>
            </a:r>
            <a:r>
              <a:rPr lang="zh-TW" altLang="en-US" sz="2800" dirty="0"/>
              <a:t> 每一種次數出現的機率 </a:t>
            </a:r>
            <a:r>
              <a:rPr lang="en-US" altLang="zh-TW" sz="2800" dirty="0"/>
              <a:t>(</a:t>
            </a:r>
            <a:r>
              <a:rPr lang="zh-TW" altLang="en-US" sz="2800" b="1" dirty="0">
                <a:solidFill>
                  <a:srgbClr val="7030A0"/>
                </a:solidFill>
              </a:rPr>
              <a:t>機率分配</a:t>
            </a:r>
            <a:r>
              <a:rPr lang="en-US" altLang="zh-TW" sz="2800" dirty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/>
              <a:t>現在我們來</a:t>
            </a:r>
            <a:r>
              <a:rPr lang="zh-TW" altLang="en-US" sz="2800" dirty="0" smtClean="0"/>
              <a:t>討論他的機率分配與累積分配函數。</a:t>
            </a:r>
            <a:endParaRPr lang="en-US" altLang="zh-TW" sz="2800" dirty="0"/>
          </a:p>
          <a:p>
            <a:pPr marL="45720" indent="0">
              <a:buNone/>
            </a:pP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又是銅板的例子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614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83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內容版面配置區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TW" altLang="en-US" sz="2800" b="0" dirty="0" smtClean="0"/>
                  <a:t>範圍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:</m:t>
                    </m:r>
                    <m:r>
                      <a:rPr lang="zh-TW" altLang="en-US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</a:rPr>
                      <m:t>0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𝐹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)≤1</m:t>
                    </m:r>
                  </m:oMath>
                </a14:m>
                <a:r>
                  <a:rPr lang="zh-TW" altLang="en-US" sz="2800" dirty="0" smtClean="0"/>
                  <a:t>。</a:t>
                </a:r>
                <a:endParaRPr lang="en-US" altLang="zh-TW" sz="2800" dirty="0" smtClean="0"/>
              </a:p>
              <a:p>
                <a:r>
                  <a:rPr lang="zh-TW" altLang="en-US" sz="2800" dirty="0" smtClean="0"/>
                  <a:t>遞增。</a:t>
                </a:r>
                <a:endParaRPr lang="en-US" altLang="zh-TW" sz="2800" dirty="0" smtClean="0"/>
              </a:p>
              <a:p>
                <a:r>
                  <a:rPr lang="zh-TW" altLang="en-US" sz="2800" dirty="0" smtClean="0"/>
                  <a:t>右連續</a:t>
                </a:r>
                <a:r>
                  <a:rPr lang="zh-TW" altLang="en-US" sz="2800" dirty="0"/>
                  <a:t>。</a:t>
                </a:r>
                <a:endParaRPr lang="en-US" altLang="zh-TW" sz="2800" dirty="0" smtClean="0"/>
              </a:p>
            </p:txBody>
          </p:sp>
        </mc:Choice>
        <mc:Fallback>
          <p:sp>
            <p:nvSpPr>
              <p:cNvPr id="2" name="內容版面配置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累積分配函數的特性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829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4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78" t="68840" r="9010" b="12818"/>
          <a:stretch/>
        </p:blipFill>
        <p:spPr>
          <a:xfrm>
            <a:off x="1113575" y="2636912"/>
            <a:ext cx="7206559" cy="1186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5.2.2 </a:t>
            </a:r>
            <a:r>
              <a:rPr lang="zh-TW" altLang="en-US" dirty="0" smtClean="0"/>
              <a:t>離散型機率分配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TW" altLang="en-US" dirty="0" smtClean="0"/>
                  <a:t>離散型隨機變數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zh-TW" altLang="en-US" dirty="0" smtClean="0"/>
                  <a:t>的可能值為有限或可數 </a:t>
                </a:r>
                <a:r>
                  <a:rPr lang="en-US" altLang="zh-TW" dirty="0" smtClean="0"/>
                  <a:t>(countable),</a:t>
                </a:r>
                <a:r>
                  <a:rPr lang="zh-TW" altLang="en-US" dirty="0" smtClean="0"/>
                  <a:t> 表示成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i="1" dirty="0" smtClean="0">
                        <a:latin typeface="Cambria Math"/>
                        <a:ea typeface="Cambria Math"/>
                      </a:rPr>
                      <m:t>⋯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93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4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51307" r="10198" b="15508"/>
          <a:stretch/>
        </p:blipFill>
        <p:spPr>
          <a:xfrm>
            <a:off x="983469" y="1772816"/>
            <a:ext cx="7044915" cy="20949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標題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𝑥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dirty="0" smtClean="0"/>
                  <a:t> 的性質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標題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stat102v2b_頁面_0449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8" t="11263" r="11478" b="80896"/>
          <a:stretch/>
        </p:blipFill>
        <p:spPr>
          <a:xfrm>
            <a:off x="983468" y="3867727"/>
            <a:ext cx="7044915" cy="50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01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8" t="16723" r="34159" b="55974"/>
          <a:stretch/>
        </p:blipFill>
        <p:spPr>
          <a:xfrm>
            <a:off x="179512" y="1611368"/>
            <a:ext cx="5088047" cy="17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1714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88" t="17143" r="28218" b="54573"/>
          <a:stretch/>
        </p:blipFill>
        <p:spPr>
          <a:xfrm>
            <a:off x="251520" y="1628800"/>
            <a:ext cx="554072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7059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50000" r="11980" b="12568"/>
          <a:stretch/>
        </p:blipFill>
        <p:spPr>
          <a:xfrm>
            <a:off x="539552" y="1772816"/>
            <a:ext cx="7052650" cy="24203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5.1</a:t>
            </a:r>
            <a:r>
              <a:rPr lang="zh-TW" altLang="en-US" dirty="0" smtClean="0"/>
              <a:t> 隨機變數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9280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72" t="19247" r="8812" b="59190"/>
          <a:stretch/>
        </p:blipFill>
        <p:spPr>
          <a:xfrm>
            <a:off x="323528" y="1700808"/>
            <a:ext cx="7170346" cy="13942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離散型累積分配函數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2800" dirty="0" smtClean="0">
                <a:solidFill>
                  <a:srgbClr val="0000FF"/>
                </a:solidFill>
              </a:rPr>
              <a:t>又是擲銅板的例子</a:t>
            </a:r>
            <a:endParaRPr lang="en-US" altLang="zh-TW" sz="2800" dirty="0" smtClean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pic>
        <p:nvPicPr>
          <p:cNvPr id="5" name="圖片 4" descr="stat102v2b_頁面_045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7" t="17843" r="24257" b="46032"/>
          <a:stretch/>
        </p:blipFill>
        <p:spPr>
          <a:xfrm>
            <a:off x="755576" y="4005064"/>
            <a:ext cx="4427145" cy="233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285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7" t="11259" r="17624" b="38206"/>
          <a:stretch/>
        </p:blipFill>
        <p:spPr>
          <a:xfrm>
            <a:off x="3131840" y="3284984"/>
            <a:ext cx="5857593" cy="32683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5.6</a:t>
            </a:r>
            <a:endParaRPr lang="zh-TW" altLang="en-US" dirty="0"/>
          </a:p>
        </p:txBody>
      </p:sp>
      <p:pic>
        <p:nvPicPr>
          <p:cNvPr id="4" name="圖片 3" descr="stat102v2b_頁面_045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7" t="17843" r="24257" b="46032"/>
          <a:stretch/>
        </p:blipFill>
        <p:spPr>
          <a:xfrm>
            <a:off x="23563" y="1484784"/>
            <a:ext cx="4427145" cy="2335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6825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9" t="12221" r="23862" b="38761"/>
          <a:stretch/>
        </p:blipFill>
        <p:spPr>
          <a:xfrm>
            <a:off x="2987824" y="2564904"/>
            <a:ext cx="582750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說明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7738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5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8" t="16303" r="30396" b="55554"/>
          <a:stretch/>
        </p:blipFill>
        <p:spPr>
          <a:xfrm>
            <a:off x="467544" y="1700808"/>
            <a:ext cx="5332492" cy="1819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5.8</a:t>
            </a:r>
            <a:endParaRPr lang="zh-TW" altLang="en-US" dirty="0"/>
          </a:p>
        </p:txBody>
      </p:sp>
      <p:pic>
        <p:nvPicPr>
          <p:cNvPr id="6" name="圖片 5" descr="stat102v2b_頁面_045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8" t="16722" r="35248" b="50793"/>
          <a:stretch/>
        </p:blipFill>
        <p:spPr>
          <a:xfrm>
            <a:off x="6444208" y="3861048"/>
            <a:ext cx="2335794" cy="2100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134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tat102v2b_頁面_045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08" t="16722" r="35248" b="50793"/>
          <a:stretch/>
        </p:blipFill>
        <p:spPr>
          <a:xfrm>
            <a:off x="467544" y="980728"/>
            <a:ext cx="2335794" cy="21004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" name="圖片 3" descr="stat102v2b_頁面_0460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54" t="18123" r="30990" b="48133"/>
          <a:stretch/>
        </p:blipFill>
        <p:spPr>
          <a:xfrm>
            <a:off x="5724128" y="980728"/>
            <a:ext cx="3150607" cy="218188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向右箭號 5"/>
          <p:cNvSpPr/>
          <p:nvPr/>
        </p:nvSpPr>
        <p:spPr>
          <a:xfrm>
            <a:off x="2915816" y="1772816"/>
            <a:ext cx="27363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stat102v2b_頁面_0461"/>
          <p:cNvPicPr>
            <a:picLocks noGrp="1" noChangeAspect="1"/>
          </p:cNvPicPr>
          <p:nvPr isPhoto="1"/>
        </p:nvPicPr>
        <p:blipFill rotWithShape="1">
          <a:blip r:embed="rId4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74" t="10559" r="17327" b="44720"/>
          <a:stretch/>
        </p:blipFill>
        <p:spPr>
          <a:xfrm>
            <a:off x="2063351" y="3429000"/>
            <a:ext cx="5495454" cy="2892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109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90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26564"/>
            <a:ext cx="326856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還</a:t>
            </a:r>
            <a:r>
              <a:rPr lang="zh-TW" altLang="en-US" dirty="0" smtClean="0"/>
              <a:t>舒服嗎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14"/>
          <a:stretch/>
        </p:blipFill>
        <p:spPr bwMode="auto">
          <a:xfrm>
            <a:off x="2051720" y="2708920"/>
            <a:ext cx="4572000" cy="30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46475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12" b="-8312"/>
          <a:stretch/>
        </p:blipFill>
        <p:spPr bwMode="auto">
          <a:xfrm>
            <a:off x="4860032" y="2448162"/>
            <a:ext cx="381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556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上課了</a:t>
            </a:r>
            <a:endParaRPr lang="zh-TW" altLang="en-U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58" r="22541"/>
          <a:stretch/>
        </p:blipFill>
        <p:spPr bwMode="auto">
          <a:xfrm>
            <a:off x="4427984" y="2608350"/>
            <a:ext cx="1508781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94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6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63" t="60759" r="6263" b="14458"/>
          <a:stretch/>
        </p:blipFill>
        <p:spPr>
          <a:xfrm>
            <a:off x="496745" y="3140968"/>
            <a:ext cx="5493167" cy="1602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連續型累積分配函數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419872" y="4221088"/>
            <a:ext cx="23762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機率密度函數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504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6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02" t="16863" r="27426" b="46032"/>
          <a:stretch/>
        </p:blipFill>
        <p:spPr>
          <a:xfrm>
            <a:off x="633386" y="1771722"/>
            <a:ext cx="5739898" cy="2399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5.9</a:t>
            </a:r>
            <a:endParaRPr lang="zh-TW" altLang="en-US" dirty="0"/>
          </a:p>
        </p:txBody>
      </p:sp>
      <p:pic>
        <p:nvPicPr>
          <p:cNvPr id="4" name="圖片 3" descr="stat102v2b_頁面_046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73" t="36037" r="48862" b="20848"/>
          <a:stretch/>
        </p:blipFill>
        <p:spPr>
          <a:xfrm>
            <a:off x="6373284" y="1484784"/>
            <a:ext cx="2602871" cy="2788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0273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1" t="10400" r="32575" b="50000"/>
          <a:stretch/>
        </p:blipFill>
        <p:spPr>
          <a:xfrm>
            <a:off x="683568" y="1772816"/>
            <a:ext cx="5260063" cy="25598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80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tat102v2b_頁面_046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83" t="36037" r="20397" b="20848"/>
          <a:stretch/>
        </p:blipFill>
        <p:spPr>
          <a:xfrm>
            <a:off x="6569442" y="188640"/>
            <a:ext cx="2406713" cy="2788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3604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6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8" t="21063" r="9504" b="19008"/>
          <a:stretch/>
        </p:blipFill>
        <p:spPr>
          <a:xfrm>
            <a:off x="904687" y="1844824"/>
            <a:ext cx="7342361" cy="3874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機率密度函數的意義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744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7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70" t="51307" r="21683" b="19289"/>
          <a:stretch/>
        </p:blipFill>
        <p:spPr>
          <a:xfrm>
            <a:off x="251520" y="2348879"/>
            <a:ext cx="5051835" cy="19012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一個骰子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次</a:t>
            </a:r>
            <a:endParaRPr lang="zh-TW" altLang="en-US" sz="28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5.3</a:t>
            </a:r>
            <a:r>
              <a:rPr lang="zh-TW" altLang="en-US" dirty="0" smtClean="0"/>
              <a:t>隨機變數的期望值</a:t>
            </a:r>
            <a:endParaRPr lang="zh-TW" altLang="en-US" dirty="0"/>
          </a:p>
        </p:txBody>
      </p:sp>
      <p:pic>
        <p:nvPicPr>
          <p:cNvPr id="6" name="圖片 5" descr="stat102v2b_頁面_0472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37" t="60829" r="23369" b="31890"/>
          <a:stretch/>
        </p:blipFill>
        <p:spPr>
          <a:xfrm>
            <a:off x="4211960" y="1679566"/>
            <a:ext cx="4490519" cy="4707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30719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7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16722" r="8812" b="54294"/>
          <a:stretch/>
        </p:blipFill>
        <p:spPr>
          <a:xfrm>
            <a:off x="539552" y="1628800"/>
            <a:ext cx="7342361" cy="18740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定義</a:t>
            </a:r>
            <a:r>
              <a:rPr lang="en-US" altLang="zh-TW" dirty="0" smtClean="0"/>
              <a:t>5.2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8816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7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7" t="11908" r="17022" b="42866"/>
          <a:stretch/>
        </p:blipFill>
        <p:spPr>
          <a:xfrm>
            <a:off x="467544" y="1700808"/>
            <a:ext cx="6572816" cy="29242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獎金的期望值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450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7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4" t="16723" r="28614" b="59474"/>
          <a:stretch/>
        </p:blipFill>
        <p:spPr>
          <a:xfrm>
            <a:off x="251520" y="1700808"/>
            <a:ext cx="5468293" cy="15390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1707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7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1" t="18123" r="9307" b="54293"/>
          <a:stretch/>
        </p:blipFill>
        <p:spPr>
          <a:xfrm>
            <a:off x="323528" y="1700808"/>
            <a:ext cx="7297094" cy="1783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8769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8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9" t="17143" r="25248" b="51353"/>
          <a:stretch/>
        </p:blipFill>
        <p:spPr>
          <a:xfrm>
            <a:off x="251520" y="1665269"/>
            <a:ext cx="5821378" cy="2037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57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2800" dirty="0"/>
              <a:t>某外送餐飲</a:t>
            </a:r>
            <a:r>
              <a:rPr lang="zh-TW" altLang="en-US" sz="2800" dirty="0" smtClean="0"/>
              <a:t>日客訴次數 </a:t>
            </a:r>
            <a:r>
              <a:rPr lang="en-US" altLang="zh-TW" sz="2800" dirty="0" smtClean="0"/>
              <a:t>(X)</a:t>
            </a:r>
            <a:r>
              <a:rPr lang="zh-TW" altLang="en-US" sz="2800" dirty="0" smtClean="0"/>
              <a:t> 的機率分配 </a:t>
            </a:r>
            <a:r>
              <a:rPr lang="en-US" altLang="zh-TW" sz="2800" dirty="0" smtClean="0"/>
              <a:t>(f(x))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zh-TW" altLang="en-US" sz="2800" dirty="0" smtClean="0"/>
              <a:t>請問某日客訴電話</a:t>
            </a:r>
            <a:r>
              <a:rPr lang="en-US" altLang="zh-TW" sz="2800" dirty="0" smtClean="0"/>
              <a:t>&lt;=2</a:t>
            </a:r>
            <a:r>
              <a:rPr lang="zh-TW" altLang="en-US" sz="2800" smtClean="0"/>
              <a:t>的機率。</a:t>
            </a:r>
            <a:endParaRPr lang="en-US" altLang="zh-TW" sz="2800" dirty="0" smtClean="0"/>
          </a:p>
          <a:p>
            <a:r>
              <a:rPr lang="zh-TW" altLang="en-US" sz="2800" dirty="0" smtClean="0"/>
              <a:t>請求</a:t>
            </a:r>
            <a:r>
              <a:rPr lang="zh-TW" altLang="en-US" sz="2800" dirty="0"/>
              <a:t>每日客訴</a:t>
            </a:r>
            <a:r>
              <a:rPr lang="zh-TW" altLang="en-US" sz="2800" dirty="0" smtClean="0"/>
              <a:t>次數的期望值。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課堂練習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4625210"/>
                  </p:ext>
                </p:extLst>
              </p:nvPr>
            </p:nvGraphicFramePr>
            <p:xfrm>
              <a:off x="755576" y="234888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274625210"/>
                  </p:ext>
                </p:extLst>
              </p:nvPr>
            </p:nvGraphicFramePr>
            <p:xfrm>
              <a:off x="755576" y="234888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9" t="-8197" r="-5993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9" t="-108197" r="-5993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2215283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8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75" t="47217" r="18502" b="38921"/>
          <a:stretch/>
        </p:blipFill>
        <p:spPr>
          <a:xfrm>
            <a:off x="1835696" y="2276872"/>
            <a:ext cx="5269118" cy="8962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X: </a:t>
            </a:r>
            <a:r>
              <a:rPr lang="zh-TW" altLang="en-US" sz="2800" dirty="0" smtClean="0"/>
              <a:t>銷售量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隨機變數</a:t>
            </a:r>
            <a:r>
              <a:rPr lang="en-US" altLang="zh-TW" sz="2800" dirty="0" smtClean="0"/>
              <a:t>), Y:</a:t>
            </a:r>
            <a:r>
              <a:rPr lang="zh-TW" altLang="en-US" sz="2800" dirty="0" smtClean="0"/>
              <a:t> 利潤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隨機變數</a:t>
            </a:r>
            <a:r>
              <a:rPr lang="en-US" altLang="zh-TW" sz="2800" dirty="0" smtClean="0"/>
              <a:t>)</a:t>
            </a:r>
          </a:p>
          <a:p>
            <a:endParaRPr lang="en-US" altLang="zh-TW" sz="2800" dirty="0"/>
          </a:p>
          <a:p>
            <a:endParaRPr lang="en-US" altLang="zh-TW" sz="2800" dirty="0" smtClean="0"/>
          </a:p>
          <a:p>
            <a:r>
              <a:rPr lang="zh-TW" altLang="en-US" sz="2800" dirty="0"/>
              <a:t>銷售量的機率分配</a:t>
            </a:r>
            <a:r>
              <a:rPr lang="zh-TW" altLang="en-US" sz="2800" dirty="0" smtClean="0"/>
              <a:t>與利潤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r>
              <a:rPr lang="en-US" altLang="zh-TW" dirty="0" smtClean="0"/>
              <a:t>5.4 </a:t>
            </a:r>
            <a:r>
              <a:rPr lang="zh-TW" altLang="en-US" dirty="0" smtClean="0"/>
              <a:t>函數的期望值</a:t>
            </a:r>
            <a:endParaRPr lang="zh-TW" altLang="en-US" dirty="0"/>
          </a:p>
        </p:txBody>
      </p:sp>
      <p:pic>
        <p:nvPicPr>
          <p:cNvPr id="5" name="圖片 4" descr="stat102v2b_頁面_048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23" t="30025" r="25545" b="32450"/>
          <a:stretch/>
        </p:blipFill>
        <p:spPr>
          <a:xfrm>
            <a:off x="971600" y="3861048"/>
            <a:ext cx="4273236" cy="24263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459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9" t="50262" r="-1980" b="16931"/>
          <a:stretch/>
        </p:blipFill>
        <p:spPr>
          <a:xfrm>
            <a:off x="467544" y="1700808"/>
            <a:ext cx="8311081" cy="21207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stat102v2b_頁面_0433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4" t="10004" r="6598" b="77954"/>
          <a:stretch/>
        </p:blipFill>
        <p:spPr>
          <a:xfrm>
            <a:off x="467544" y="3821582"/>
            <a:ext cx="8124195" cy="77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879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8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69" t="68949" r="22379" b="14529"/>
          <a:stretch/>
        </p:blipFill>
        <p:spPr>
          <a:xfrm>
            <a:off x="1186003" y="4653481"/>
            <a:ext cx="5911913" cy="1068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48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23" t="30025" r="38524" b="32450"/>
          <a:stretch/>
        </p:blipFill>
        <p:spPr>
          <a:xfrm>
            <a:off x="1331640" y="1916832"/>
            <a:ext cx="3086451" cy="24263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6934630"/>
                  </p:ext>
                </p:extLst>
              </p:nvPr>
            </p:nvGraphicFramePr>
            <p:xfrm>
              <a:off x="4438057" y="2017476"/>
              <a:ext cx="1607840" cy="22756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/>
                  </a:tblGrid>
                  <a:tr h="379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𝑥𝑓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956934630"/>
                  </p:ext>
                </p:extLst>
              </p:nvPr>
            </p:nvGraphicFramePr>
            <p:xfrm>
              <a:off x="4438057" y="2017476"/>
              <a:ext cx="1607840" cy="22756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/>
                  </a:tblGrid>
                  <a:tr h="37927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613" b="-503226"/>
                          </a:stretch>
                        </a:blipFill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銷售量期望值</a:t>
            </a:r>
          </a:p>
        </p:txBody>
      </p:sp>
    </p:spTree>
    <p:extLst>
      <p:ext uri="{BB962C8B-B14F-4D97-AF65-F5344CB8AC3E}">
        <p14:creationId xmlns:p14="http://schemas.microsoft.com/office/powerpoint/2010/main" xmlns="" val="12559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89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79" t="46967" r="7228" b="31470"/>
          <a:stretch/>
        </p:blipFill>
        <p:spPr>
          <a:xfrm>
            <a:off x="971600" y="4725144"/>
            <a:ext cx="7378575" cy="139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 descr="stat102v2b_頁面_0488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23" t="30025" r="27293" b="32450"/>
          <a:stretch/>
        </p:blipFill>
        <p:spPr>
          <a:xfrm>
            <a:off x="1825623" y="1891542"/>
            <a:ext cx="4113450" cy="242632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387340"/>
                  </p:ext>
                </p:extLst>
              </p:nvPr>
            </p:nvGraphicFramePr>
            <p:xfrm>
              <a:off x="5939073" y="1966896"/>
              <a:ext cx="1607840" cy="22756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/>
                  </a:tblGrid>
                  <a:tr h="379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𝑦𝑓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73387340"/>
                  </p:ext>
                </p:extLst>
              </p:nvPr>
            </p:nvGraphicFramePr>
            <p:xfrm>
              <a:off x="5939073" y="1966896"/>
              <a:ext cx="1607840" cy="22756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7840"/>
                  </a:tblGrid>
                  <a:tr h="37927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613" r="-379" b="-501613"/>
                          </a:stretch>
                        </a:blipFill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927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利潤期望值</a:t>
            </a:r>
          </a:p>
        </p:txBody>
      </p:sp>
    </p:spTree>
    <p:extLst>
      <p:ext uri="{BB962C8B-B14F-4D97-AF65-F5344CB8AC3E}">
        <p14:creationId xmlns:p14="http://schemas.microsoft.com/office/powerpoint/2010/main" xmlns="" val="115348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17" t="22183" r="26832" b="63535"/>
          <a:stretch/>
        </p:blipFill>
        <p:spPr>
          <a:xfrm>
            <a:off x="1475656" y="1844824"/>
            <a:ext cx="4101220" cy="9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定義</a:t>
            </a:r>
            <a:r>
              <a:rPr lang="en-US" altLang="zh-TW" dirty="0" smtClean="0"/>
              <a:t>5.3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018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1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9" t="25964" r="23565" b="29090"/>
          <a:stretch/>
        </p:blipFill>
        <p:spPr>
          <a:xfrm>
            <a:off x="683568" y="1700808"/>
            <a:ext cx="5975287" cy="2906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389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2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5" t="16302" r="32673" b="52474"/>
          <a:stretch/>
        </p:blipFill>
        <p:spPr>
          <a:xfrm>
            <a:off x="539552" y="1700808"/>
            <a:ext cx="5196690" cy="20189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58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3" t="10982" r="20594" b="66055"/>
          <a:stretch/>
        </p:blipFill>
        <p:spPr>
          <a:xfrm>
            <a:off x="977774" y="905348"/>
            <a:ext cx="6283105" cy="1484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042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0" t="17143" r="45000" b="57514"/>
          <a:stretch/>
        </p:blipFill>
        <p:spPr>
          <a:xfrm>
            <a:off x="323528" y="1700808"/>
            <a:ext cx="4114800" cy="16386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50736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7" t="18823" r="9307" b="56534"/>
          <a:stretch/>
        </p:blipFill>
        <p:spPr>
          <a:xfrm>
            <a:off x="827584" y="1916832"/>
            <a:ext cx="7260880" cy="1593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5.4.1</a:t>
            </a:r>
            <a:r>
              <a:rPr lang="zh-TW" altLang="en-US" dirty="0" smtClean="0"/>
              <a:t> 變異數</a:t>
            </a:r>
            <a:endParaRPr lang="zh-TW" altLang="en-US" dirty="0"/>
          </a:p>
        </p:txBody>
      </p:sp>
      <p:pic>
        <p:nvPicPr>
          <p:cNvPr id="4" name="圖片 3" descr="stat102v2b_頁面_0497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9" t="11543" r="8630" b="68715"/>
          <a:stretch/>
        </p:blipFill>
        <p:spPr>
          <a:xfrm>
            <a:off x="829025" y="3483516"/>
            <a:ext cx="7259440" cy="1276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804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7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79" t="11543" r="5149" b="68715"/>
          <a:stretch/>
        </p:blipFill>
        <p:spPr>
          <a:xfrm>
            <a:off x="1095469" y="941559"/>
            <a:ext cx="7577751" cy="1276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3718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9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1" t="17703" r="30099" b="54573"/>
          <a:stretch/>
        </p:blipFill>
        <p:spPr>
          <a:xfrm>
            <a:off x="323528" y="1700808"/>
            <a:ext cx="5486401" cy="1792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5.21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151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4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3" t="11262" r="9405" b="62834"/>
          <a:stretch/>
        </p:blipFill>
        <p:spPr>
          <a:xfrm>
            <a:off x="977774" y="923454"/>
            <a:ext cx="7306147" cy="1674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9950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stat102v2b_頁面_0500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0" t="11962" r="19010" b="65775"/>
          <a:stretch/>
        </p:blipFill>
        <p:spPr>
          <a:xfrm>
            <a:off x="508555" y="2636253"/>
            <a:ext cx="6581871" cy="143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stat102v2b_頁面_0494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93" t="10982" r="20594" b="66055"/>
          <a:stretch/>
        </p:blipFill>
        <p:spPr>
          <a:xfrm>
            <a:off x="486192" y="836712"/>
            <a:ext cx="6283105" cy="1484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3346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543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94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50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04" t="17003" b="15648"/>
          <a:stretch/>
        </p:blipFill>
        <p:spPr>
          <a:xfrm>
            <a:off x="372153" y="1772816"/>
            <a:ext cx="8265814" cy="43547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7507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zh-TW" altLang="en-US" sz="2800" dirty="0" smtClean="0"/>
                  <a:t>每日客訴次數 </a:t>
                </a:r>
                <a:r>
                  <a:rPr lang="en-US" altLang="zh-TW" sz="2800" dirty="0" smtClean="0"/>
                  <a:t>(X)</a:t>
                </a:r>
                <a:r>
                  <a:rPr lang="zh-TW" altLang="en-US" sz="2800" dirty="0" smtClean="0"/>
                  <a:t> 的機率分配 </a:t>
                </a:r>
                <a:r>
                  <a:rPr lang="en-US" altLang="zh-TW" sz="2800" dirty="0" smtClean="0"/>
                  <a:t>(f(x))</a:t>
                </a:r>
              </a:p>
              <a:p>
                <a:endParaRPr lang="en-US" altLang="zh-TW" sz="2800" dirty="0"/>
              </a:p>
              <a:p>
                <a:endParaRPr lang="en-US" altLang="zh-TW" sz="2800" dirty="0" smtClean="0"/>
              </a:p>
              <a:p>
                <a:r>
                  <a:rPr lang="zh-TW" altLang="en-US" sz="2800" dirty="0" smtClean="0"/>
                  <a:t>假設客訴處理費用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𝑌</m:t>
                    </m:r>
                    <m:r>
                      <a:rPr lang="en-US" altLang="zh-TW" sz="2800" b="0" i="1" smtClean="0">
                        <a:latin typeface="Cambria Math"/>
                      </a:rPr>
                      <m:t>=3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+5</m:t>
                    </m:r>
                  </m:oMath>
                </a14:m>
                <a:r>
                  <a:rPr lang="en-US" altLang="zh-TW" sz="2800" dirty="0" smtClean="0"/>
                  <a:t>, </a:t>
                </a:r>
                <a:r>
                  <a:rPr lang="zh-TW" altLang="en-US" sz="2800" dirty="0" smtClean="0"/>
                  <a:t>請求每日</a:t>
                </a:r>
                <a:r>
                  <a:rPr lang="zh-TW" altLang="en-US" sz="2800" dirty="0"/>
                  <a:t>處理</a:t>
                </a:r>
                <a:r>
                  <a:rPr lang="zh-TW" altLang="en-US" sz="2800" dirty="0" smtClean="0"/>
                  <a:t>的期望值。</a:t>
                </a:r>
                <a:endParaRPr lang="en-US" altLang="zh-TW" sz="2800" dirty="0" smtClean="0"/>
              </a:p>
              <a:p>
                <a:r>
                  <a:rPr lang="zh-TW" altLang="en-US" sz="2800" dirty="0" smtClean="0"/>
                  <a:t>請求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zh-TW" altLang="en-US" sz="2800" dirty="0" smtClean="0"/>
                  <a:t>和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en-US" altLang="zh-TW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𝑌</m:t>
                        </m:r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870" t="-1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課堂練習</a:t>
            </a:r>
            <a:r>
              <a:rPr lang="en-US" altLang="zh-TW" dirty="0"/>
              <a:t>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068403"/>
                  </p:ext>
                </p:extLst>
              </p:nvPr>
            </p:nvGraphicFramePr>
            <p:xfrm>
              <a:off x="755576" y="234888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168068403"/>
                  </p:ext>
                </p:extLst>
              </p:nvPr>
            </p:nvGraphicFramePr>
            <p:xfrm>
              <a:off x="755576" y="2348880"/>
              <a:ext cx="6095999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99" t="-8197" r="-59930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4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5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99" t="-108197" r="-599301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0.3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 smtClean="0"/>
                            <a:t>0.1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8183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5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2" t="17703" r="5446" b="15508"/>
          <a:stretch/>
        </p:blipFill>
        <p:spPr>
          <a:xfrm>
            <a:off x="899592" y="2132856"/>
            <a:ext cx="7659231" cy="4318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719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6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2" t="10981" r="2970" b="40432"/>
          <a:stretch/>
        </p:blipFill>
        <p:spPr>
          <a:xfrm>
            <a:off x="827584" y="1196752"/>
            <a:ext cx="7885568" cy="314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6992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stat102v2b_頁面_0438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5" t="16215" r="2277" b="50557"/>
          <a:stretch/>
        </p:blipFill>
        <p:spPr>
          <a:xfrm>
            <a:off x="323528" y="1700809"/>
            <a:ext cx="7885569" cy="21484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例</a:t>
            </a:r>
            <a:r>
              <a:rPr lang="en-US" altLang="zh-TW" dirty="0" smtClean="0"/>
              <a:t>5.2</a:t>
            </a:r>
            <a:endParaRPr lang="zh-TW" altLang="en-US" dirty="0"/>
          </a:p>
        </p:txBody>
      </p:sp>
      <p:pic>
        <p:nvPicPr>
          <p:cNvPr id="4" name="圖片 3" descr="stat102v2b_頁面_0439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87" t="17542" r="54752" b="39741"/>
          <a:stretch/>
        </p:blipFill>
        <p:spPr>
          <a:xfrm>
            <a:off x="4355976" y="2420888"/>
            <a:ext cx="4641959" cy="412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090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描述隨機變數之各種可能情況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對應的數值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出現的機率。</a:t>
            </a:r>
            <a:endParaRPr lang="en-US" altLang="zh-TW" sz="2800" dirty="0" smtClean="0"/>
          </a:p>
          <a:p>
            <a:r>
              <a:rPr lang="zh-TW" altLang="en-US" sz="2800" dirty="0" smtClean="0"/>
              <a:t>例如</a:t>
            </a:r>
            <a:r>
              <a:rPr lang="en-US" altLang="zh-TW" sz="2800" dirty="0" smtClean="0"/>
              <a:t>: </a:t>
            </a:r>
            <a:r>
              <a:rPr lang="zh-TW" altLang="en-US" sz="2800" dirty="0" smtClean="0"/>
              <a:t>擲一個公平的銅板三次 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隨機實驗</a:t>
            </a:r>
            <a:r>
              <a:rPr lang="en-US" altLang="zh-TW" sz="2800" dirty="0" smtClean="0"/>
              <a:t>),</a:t>
            </a:r>
            <a:r>
              <a:rPr lang="zh-TW" altLang="en-US" sz="2800" dirty="0" smtClean="0"/>
              <a:t> 正面的次數 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隨機變數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有 </a:t>
            </a:r>
            <a:r>
              <a:rPr lang="en-US" altLang="zh-TW" sz="2800" dirty="0" smtClean="0"/>
              <a:t>0, 1, 2, 3 (</a:t>
            </a:r>
            <a:r>
              <a:rPr lang="zh-TW" altLang="en-US" sz="2800" dirty="0" smtClean="0"/>
              <a:t>各種可能情況</a:t>
            </a:r>
            <a:r>
              <a:rPr lang="en-US" altLang="zh-TW" sz="2800" dirty="0" smtClean="0"/>
              <a:t>),</a:t>
            </a:r>
            <a:r>
              <a:rPr lang="zh-TW" altLang="en-US" sz="2800" dirty="0" smtClean="0"/>
              <a:t> 每一種次數出現的機率 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機率分配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" indent="0">
              <a:buNone/>
            </a:pP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5.2</a:t>
            </a:r>
            <a:r>
              <a:rPr lang="zh-TW" altLang="en-US" dirty="0" smtClean="0"/>
              <a:t> 機率分配</a:t>
            </a:r>
            <a:endParaRPr lang="zh-TW" altLang="en-US" dirty="0"/>
          </a:p>
        </p:txBody>
      </p:sp>
      <p:pic>
        <p:nvPicPr>
          <p:cNvPr id="5" name="圖片 4" descr="stat102v2b_頁面_044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15" t="12802" r="14555" b="60595"/>
          <a:stretch/>
        </p:blipFill>
        <p:spPr>
          <a:xfrm>
            <a:off x="1763688" y="4365104"/>
            <a:ext cx="6129196" cy="1720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9424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130</TotalTime>
  <Words>335</Words>
  <Application>Microsoft Office PowerPoint</Application>
  <PresentationFormat>如螢幕大小 (4:3)</PresentationFormat>
  <Paragraphs>95</Paragraphs>
  <Slides>54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54</vt:i4>
      </vt:variant>
    </vt:vector>
  </HeadingPairs>
  <TitlesOfParts>
    <vt:vector size="55" baseType="lpstr">
      <vt:lpstr>格線</vt:lpstr>
      <vt:lpstr>Chapter 4d</vt:lpstr>
      <vt:lpstr>5.1 隨機變數</vt:lpstr>
      <vt:lpstr>投影片 3</vt:lpstr>
      <vt:lpstr>投影片 4</vt:lpstr>
      <vt:lpstr>投影片 5</vt:lpstr>
      <vt:lpstr>例5.1</vt:lpstr>
      <vt:lpstr>投影片 7</vt:lpstr>
      <vt:lpstr>例5.2</vt:lpstr>
      <vt:lpstr>5.2 機率分配</vt:lpstr>
      <vt:lpstr>機率分配的分類</vt:lpstr>
      <vt:lpstr>投影片 11</vt:lpstr>
      <vt:lpstr>5.2.1累積分配函數</vt:lpstr>
      <vt:lpstr>又是銅板的例子</vt:lpstr>
      <vt:lpstr>投影片 14</vt:lpstr>
      <vt:lpstr>累積分配函數的特性</vt:lpstr>
      <vt:lpstr>5.2.2 離散型機率分配</vt:lpstr>
      <vt:lpstr> </vt:lpstr>
      <vt:lpstr>例5.4</vt:lpstr>
      <vt:lpstr>例5.5</vt:lpstr>
      <vt:lpstr>離散型累積分配函數</vt:lpstr>
      <vt:lpstr>例5.6</vt:lpstr>
      <vt:lpstr>說明</vt:lpstr>
      <vt:lpstr>例5.8</vt:lpstr>
      <vt:lpstr>投影片 24</vt:lpstr>
      <vt:lpstr>投影片 25</vt:lpstr>
      <vt:lpstr>還舒服嗎?</vt:lpstr>
      <vt:lpstr>上課了</vt:lpstr>
      <vt:lpstr>連續型累積分配函數</vt:lpstr>
      <vt:lpstr>例5.9</vt:lpstr>
      <vt:lpstr>投影片 30</vt:lpstr>
      <vt:lpstr>機率密度函數的意義</vt:lpstr>
      <vt:lpstr>5.3隨機變數的期望值</vt:lpstr>
      <vt:lpstr>定義5.2</vt:lpstr>
      <vt:lpstr>獎金的期望值</vt:lpstr>
      <vt:lpstr>例5.12</vt:lpstr>
      <vt:lpstr>例5.13</vt:lpstr>
      <vt:lpstr>例5.16</vt:lpstr>
      <vt:lpstr>課堂練習1</vt:lpstr>
      <vt:lpstr>5.4 函數的期望值</vt:lpstr>
      <vt:lpstr>銷售量期望值</vt:lpstr>
      <vt:lpstr>利潤期望值</vt:lpstr>
      <vt:lpstr>定義5.3</vt:lpstr>
      <vt:lpstr>例5.17</vt:lpstr>
      <vt:lpstr>例5.18</vt:lpstr>
      <vt:lpstr>投影片 45</vt:lpstr>
      <vt:lpstr>例5.20</vt:lpstr>
      <vt:lpstr>5.4.1 變異數</vt:lpstr>
      <vt:lpstr>投影片 48</vt:lpstr>
      <vt:lpstr>例5.21</vt:lpstr>
      <vt:lpstr>投影片 50</vt:lpstr>
      <vt:lpstr>投影片 51</vt:lpstr>
      <vt:lpstr>例5.22</vt:lpstr>
      <vt:lpstr>例5.23</vt:lpstr>
      <vt:lpstr>課堂練習2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splee09</dc:creator>
  <cp:lastModifiedBy>User</cp:lastModifiedBy>
  <cp:revision>17</cp:revision>
  <dcterms:created xsi:type="dcterms:W3CDTF">2013-11-26T01:05:50Z</dcterms:created>
  <dcterms:modified xsi:type="dcterms:W3CDTF">2014-11-14T00:03:40Z</dcterms:modified>
</cp:coreProperties>
</file>