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6" r:id="rId12"/>
    <p:sldId id="278" r:id="rId13"/>
    <p:sldId id="280" r:id="rId14"/>
    <p:sldId id="281" r:id="rId15"/>
    <p:sldId id="330" r:id="rId16"/>
    <p:sldId id="331" r:id="rId17"/>
    <p:sldId id="332" r:id="rId18"/>
    <p:sldId id="333" r:id="rId19"/>
    <p:sldId id="282" r:id="rId20"/>
    <p:sldId id="286" r:id="rId21"/>
    <p:sldId id="295" r:id="rId22"/>
    <p:sldId id="297" r:id="rId23"/>
    <p:sldId id="298" r:id="rId24"/>
    <p:sldId id="300" r:id="rId25"/>
    <p:sldId id="302" r:id="rId26"/>
    <p:sldId id="304" r:id="rId27"/>
    <p:sldId id="329" r:id="rId28"/>
    <p:sldId id="306" r:id="rId29"/>
    <p:sldId id="307" r:id="rId30"/>
    <p:sldId id="308" r:id="rId31"/>
    <p:sldId id="309" r:id="rId32"/>
    <p:sldId id="313" r:id="rId33"/>
    <p:sldId id="314" r:id="rId34"/>
    <p:sldId id="315" r:id="rId35"/>
    <p:sldId id="316" r:id="rId36"/>
    <p:sldId id="317" r:id="rId37"/>
    <p:sldId id="319" r:id="rId38"/>
    <p:sldId id="320" r:id="rId39"/>
    <p:sldId id="321" r:id="rId40"/>
    <p:sldId id="322" r:id="rId41"/>
    <p:sldId id="323" r:id="rId42"/>
    <p:sldId id="324" r:id="rId43"/>
    <p:sldId id="325" r:id="rId44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6D2E9CA-4B2A-43D4-BE31-BB2762246D5B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EE5E724-4DE6-4FBE-A4CC-69013980199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cob_Bernoull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cob_Bernoull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Chapter5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離散型機率分配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8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25" b="13403"/>
          <a:stretch/>
        </p:blipFill>
        <p:spPr>
          <a:xfrm>
            <a:off x="0" y="476672"/>
            <a:ext cx="9144000" cy="393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2" t="67029"/>
          <a:stretch/>
        </p:blipFill>
        <p:spPr bwMode="auto">
          <a:xfrm>
            <a:off x="5102634" y="1262476"/>
            <a:ext cx="4041366" cy="11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665"/>
          <a:stretch/>
        </p:blipFill>
        <p:spPr bwMode="auto">
          <a:xfrm>
            <a:off x="179512" y="4653136"/>
            <a:ext cx="5797550" cy="20185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圖片 4" descr="stat102v2b_頁面_0531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33" t="12586" r="30833" b="55125"/>
          <a:stretch/>
        </p:blipFill>
        <p:spPr>
          <a:xfrm>
            <a:off x="6156176" y="4529334"/>
            <a:ext cx="2819400" cy="208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68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3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25000"/>
          <a:stretch/>
        </p:blipFill>
        <p:spPr>
          <a:xfrm>
            <a:off x="18459" y="692696"/>
            <a:ext cx="914400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stat102v2b_頁面_053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29" b="73353"/>
          <a:stretch/>
        </p:blipFill>
        <p:spPr>
          <a:xfrm>
            <a:off x="0" y="2308771"/>
            <a:ext cx="9144000" cy="98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stat102v2b_頁面_053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0" t="11683" r="26992" b="39448"/>
          <a:stretch/>
        </p:blipFill>
        <p:spPr>
          <a:xfrm>
            <a:off x="2483768" y="3315516"/>
            <a:ext cx="3906079" cy="316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stat102v2b_頁面_053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0" t="11683" r="26992" b="39448"/>
          <a:stretch/>
        </p:blipFill>
        <p:spPr>
          <a:xfrm>
            <a:off x="1331640" y="1187729"/>
            <a:ext cx="69413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88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3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03" b="15549"/>
          <a:stretch/>
        </p:blipFill>
        <p:spPr>
          <a:xfrm>
            <a:off x="8925" y="1152127"/>
            <a:ext cx="9144000" cy="100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stat102v2b_頁面_053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29" b="64898"/>
          <a:stretch/>
        </p:blipFill>
        <p:spPr>
          <a:xfrm>
            <a:off x="-4867" y="2157739"/>
            <a:ext cx="9144000" cy="15306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圓角矩形 4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6.6</a:t>
            </a:r>
            <a:endParaRPr lang="zh-TW" alt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25" r="70234"/>
          <a:stretch/>
        </p:blipFill>
        <p:spPr bwMode="auto">
          <a:xfrm>
            <a:off x="6228184" y="3068960"/>
            <a:ext cx="2460949" cy="349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683568" y="3029372"/>
            <a:ext cx="6976288" cy="3578923"/>
            <a:chOff x="885225" y="2348880"/>
            <a:chExt cx="8267700" cy="40100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25" y="2348880"/>
              <a:ext cx="8267700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475656" y="2636912"/>
              <a:ext cx="1368152" cy="286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Page 317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238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3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24" b="44608"/>
          <a:stretch/>
        </p:blipFill>
        <p:spPr>
          <a:xfrm>
            <a:off x="0" y="1321904"/>
            <a:ext cx="9144000" cy="245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6.7</a:t>
            </a:r>
            <a:endParaRPr lang="zh-TW" altLang="en-US" sz="3600" dirty="0"/>
          </a:p>
        </p:txBody>
      </p:sp>
      <p:pic>
        <p:nvPicPr>
          <p:cNvPr id="4" name="圖片 3" descr="stat102v2b_頁面_0536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44" t="12333" r="26413" b="38761"/>
          <a:stretch/>
        </p:blipFill>
        <p:spPr>
          <a:xfrm>
            <a:off x="5508104" y="4077072"/>
            <a:ext cx="2520280" cy="191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29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2569" y="957699"/>
            <a:ext cx="5256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Pascal</a:t>
            </a:r>
            <a:r>
              <a:rPr lang="zh-TW" altLang="en-US" sz="2400" dirty="0" smtClean="0"/>
              <a:t>（</a:t>
            </a:r>
            <a:r>
              <a:rPr lang="en-US" altLang="zh-TW" sz="2400" dirty="0"/>
              <a:t> 19 June 1623 – 19 August </a:t>
            </a:r>
            <a:r>
              <a:rPr lang="en-US" altLang="zh-TW" sz="2400" dirty="0" smtClean="0"/>
              <a:t>1662</a:t>
            </a:r>
            <a:r>
              <a:rPr lang="zh-TW" altLang="en-US" sz="2400" dirty="0" smtClean="0"/>
              <a:t>）生於法國數學家，物理學家，作家與宗教哲學家，卒於巴黎。</a:t>
            </a:r>
            <a:endParaRPr lang="zh-TW" altLang="en-US" sz="2400" dirty="0"/>
          </a:p>
        </p:txBody>
      </p:sp>
      <p:sp>
        <p:nvSpPr>
          <p:cNvPr id="4" name="圓角矩形 3"/>
          <p:cNvSpPr/>
          <p:nvPr/>
        </p:nvSpPr>
        <p:spPr>
          <a:xfrm>
            <a:off x="755576" y="476672"/>
            <a:ext cx="30603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巴斯卡 </a:t>
            </a:r>
            <a:r>
              <a:rPr lang="en-US" altLang="zh-TW" sz="2800" dirty="0" smtClean="0"/>
              <a:t>Pascal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72569" y="2098580"/>
            <a:ext cx="545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1654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巴斯卡和數學家費馬頻繁通信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討論解決一個上流社會為賭博而產生的問題。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0916" y="3429000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故事是這樣開始的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~~</a:t>
            </a:r>
          </a:p>
          <a:p>
            <a:r>
              <a:rPr lang="zh-TW" altLang="en-US" sz="2400" dirty="0" smtClean="0"/>
              <a:t>兩個賭徒保羅與梅爾賭錢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每人拿出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枚金幣。 比賽開始後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保羅勝了一局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梅爾勝了兩局之後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一件意外的事件中斷了他們的賭博。 </a:t>
            </a:r>
            <a:endParaRPr lang="en-US" altLang="zh-TW" sz="2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 smtClean="0"/>
              <a:t>保羅認為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根據勝負的局數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他應該得總數的 </a:t>
            </a:r>
            <a:r>
              <a:rPr lang="en-US" altLang="zh-TW" sz="2400" dirty="0" smtClean="0"/>
              <a:t>1/3, </a:t>
            </a:r>
            <a:r>
              <a:rPr lang="zh-TW" altLang="en-US" sz="2400" dirty="0" smtClean="0"/>
              <a:t>即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枚金幣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梅爾得總數的 </a:t>
            </a:r>
            <a:r>
              <a:rPr lang="en-US" altLang="zh-TW" sz="2400" dirty="0" smtClean="0"/>
              <a:t>2/3, </a:t>
            </a:r>
            <a:r>
              <a:rPr lang="zh-TW" altLang="en-US" sz="2400" dirty="0" smtClean="0"/>
              <a:t>即</a:t>
            </a:r>
            <a:r>
              <a:rPr lang="en-US" altLang="zh-TW" sz="2400" dirty="0" smtClean="0"/>
              <a:t>8</a:t>
            </a:r>
            <a:r>
              <a:rPr lang="zh-TW" altLang="en-US" sz="2400" dirty="0" smtClean="0"/>
              <a:t>枚金幣。 </a:t>
            </a:r>
            <a:endParaRPr lang="en-US" altLang="zh-TW" sz="2400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 smtClean="0"/>
              <a:t>但精通賭博術的梅爾認為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他贏得全局的可能性要大於保羅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所以他應該得到全部金幣</a:t>
            </a:r>
            <a:r>
              <a:rPr lang="zh-TW" altLang="en-US" sz="2400" dirty="0"/>
              <a:t>。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393057" cy="24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2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1901731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巴斯卡認為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如果梅爾勝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可以得到全部金幣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記為</a:t>
            </a:r>
            <a:r>
              <a:rPr lang="en-US" altLang="zh-TW" sz="2400" dirty="0" smtClean="0"/>
              <a:t>1); </a:t>
            </a:r>
            <a:r>
              <a:rPr lang="zh-TW" altLang="en-US" sz="2400" dirty="0" smtClean="0"/>
              <a:t>如果保羅勝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那麼兩人各勝了兩局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應各得金幣的一半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記為 </a:t>
            </a:r>
            <a:r>
              <a:rPr lang="en-US" altLang="zh-TW" sz="2400" dirty="0" smtClean="0"/>
              <a:t>1/2)</a:t>
            </a:r>
            <a:r>
              <a:rPr lang="zh-TW" altLang="en-US" sz="2400" dirty="0" smtClean="0"/>
              <a:t>。 因為這一局他們勝負的可能性是相同的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因此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梅爾得金幣的可能性應該是兩種可能性大小的一半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即 </a:t>
            </a:r>
            <a:r>
              <a:rPr lang="en-US" altLang="zh-TW" sz="2400" dirty="0" smtClean="0"/>
              <a:t>(1 + 1/2) ÷ 2 = 3/4, </a:t>
            </a:r>
            <a:r>
              <a:rPr lang="zh-TW" altLang="en-US" sz="2400" dirty="0" smtClean="0"/>
              <a:t>保羅得金幣的可能性則為 </a:t>
            </a:r>
            <a:r>
              <a:rPr lang="en-US" altLang="zh-TW" sz="2400" dirty="0" smtClean="0"/>
              <a:t>(0 + 1/2) ÷ 2 = 1/4</a:t>
            </a:r>
            <a:r>
              <a:rPr lang="zh-TW" altLang="en-US" sz="2400" dirty="0" smtClean="0"/>
              <a:t>。 所以梅爾分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枚金幣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保羅分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枚金幣。</a:t>
            </a:r>
            <a:endParaRPr lang="zh-TW" alt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844" y="114648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70109" y="6202955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數學傳播 </a:t>
            </a:r>
            <a:r>
              <a:rPr lang="en-US" altLang="zh-TW" dirty="0" smtClean="0"/>
              <a:t>32</a:t>
            </a:r>
            <a:r>
              <a:rPr lang="zh-TW" altLang="en-US" dirty="0" smtClean="0"/>
              <a:t>卷</a:t>
            </a:r>
            <a:r>
              <a:rPr lang="en-US" altLang="zh-TW" dirty="0" smtClean="0"/>
              <a:t>2</a:t>
            </a:r>
            <a:r>
              <a:rPr lang="zh-TW" altLang="en-US" dirty="0" smtClean="0"/>
              <a:t>期</a:t>
            </a:r>
            <a:r>
              <a:rPr lang="en-US" altLang="zh-TW" dirty="0" smtClean="0"/>
              <a:t>, pp. 54-61</a:t>
            </a:r>
          </a:p>
          <a:p>
            <a:r>
              <a:rPr lang="zh-TW" altLang="en-US" dirty="0" smtClean="0"/>
              <a:t>張小平</a:t>
            </a:r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129271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雲朵形圖說文字 6"/>
          <p:cNvSpPr/>
          <p:nvPr/>
        </p:nvSpPr>
        <p:spPr>
          <a:xfrm>
            <a:off x="2012307" y="476673"/>
            <a:ext cx="2520280" cy="936103"/>
          </a:xfrm>
          <a:prstGeom prst="cloudCallout">
            <a:avLst>
              <a:gd name="adj1" fmla="val -72161"/>
              <a:gd name="adj2" fmla="val 42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再賭一把吧</a:t>
            </a:r>
            <a:r>
              <a:rPr lang="en-US" altLang="zh-TW" sz="2400" dirty="0" smtClean="0"/>
              <a:t>!!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190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348880"/>
            <a:ext cx="7057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費馬是這樣認為的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如果再玩兩局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會出現四種可能的結果</a:t>
            </a:r>
            <a:r>
              <a:rPr lang="en-US" altLang="zh-TW" sz="2400" dirty="0" smtClean="0"/>
              <a:t>: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梅爾勝</a:t>
            </a:r>
            <a:r>
              <a:rPr lang="en-US" altLang="zh-TW" sz="2400" dirty="0" smtClean="0">
                <a:solidFill>
                  <a:srgbClr val="FF0000"/>
                </a:solidFill>
              </a:rPr>
              <a:t>, </a:t>
            </a:r>
            <a:r>
              <a:rPr lang="zh-TW" altLang="en-US" sz="2400" dirty="0" smtClean="0">
                <a:solidFill>
                  <a:srgbClr val="FF0000"/>
                </a:solidFill>
              </a:rPr>
              <a:t>保羅勝</a:t>
            </a:r>
            <a:r>
              <a:rPr lang="en-US" altLang="zh-TW" sz="2400" dirty="0" smtClean="0">
                <a:solidFill>
                  <a:srgbClr val="FF0000"/>
                </a:solidFill>
              </a:rPr>
              <a:t>); (</a:t>
            </a:r>
            <a:r>
              <a:rPr lang="zh-TW" altLang="en-US" sz="2400" dirty="0" smtClean="0">
                <a:solidFill>
                  <a:srgbClr val="FF0000"/>
                </a:solidFill>
              </a:rPr>
              <a:t>保羅勝</a:t>
            </a:r>
            <a:r>
              <a:rPr lang="en-US" altLang="zh-TW" sz="2400" dirty="0" smtClean="0">
                <a:solidFill>
                  <a:srgbClr val="FF0000"/>
                </a:solidFill>
              </a:rPr>
              <a:t>, </a:t>
            </a:r>
            <a:r>
              <a:rPr lang="zh-TW" altLang="en-US" sz="2400" dirty="0" smtClean="0">
                <a:solidFill>
                  <a:srgbClr val="FF0000"/>
                </a:solidFill>
              </a:rPr>
              <a:t>梅爾勝</a:t>
            </a:r>
            <a:r>
              <a:rPr lang="en-US" altLang="zh-TW" sz="2400" dirty="0" smtClean="0">
                <a:solidFill>
                  <a:srgbClr val="FF0000"/>
                </a:solidFill>
              </a:rPr>
              <a:t>); (</a:t>
            </a:r>
            <a:r>
              <a:rPr lang="zh-TW" altLang="en-US" sz="2400" dirty="0" smtClean="0">
                <a:solidFill>
                  <a:srgbClr val="FF0000"/>
                </a:solidFill>
              </a:rPr>
              <a:t>梅爾勝</a:t>
            </a:r>
            <a:r>
              <a:rPr lang="en-US" altLang="zh-TW" sz="2400" dirty="0" smtClean="0">
                <a:solidFill>
                  <a:srgbClr val="FF0000"/>
                </a:solidFill>
              </a:rPr>
              <a:t>, </a:t>
            </a:r>
            <a:r>
              <a:rPr lang="zh-TW" altLang="en-US" sz="2400" dirty="0" smtClean="0">
                <a:solidFill>
                  <a:srgbClr val="FF0000"/>
                </a:solidFill>
              </a:rPr>
              <a:t>梅爾勝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en-US" altLang="zh-TW" sz="2400" dirty="0" smtClean="0"/>
              <a:t>; (</a:t>
            </a:r>
            <a:r>
              <a:rPr lang="zh-TW" altLang="en-US" sz="2400" dirty="0" smtClean="0"/>
              <a:t>保羅勝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保羅勝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。 其中前三種結果都決定梅爾整盤勝出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只有第四種結果保羅才能整盤勝出。 所以梅爾取勝的機率為 </a:t>
            </a:r>
            <a:r>
              <a:rPr lang="en-US" altLang="zh-TW" sz="2400" dirty="0" smtClean="0"/>
              <a:t>3/4,   </a:t>
            </a:r>
            <a:r>
              <a:rPr lang="zh-TW" altLang="en-US" sz="2400" dirty="0" smtClean="0"/>
              <a:t>保羅取勝的機率為 </a:t>
            </a:r>
            <a:r>
              <a:rPr lang="en-US" altLang="zh-TW" sz="2400" dirty="0" smtClean="0"/>
              <a:t>1/4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0" r="12664" b="39858"/>
          <a:stretch/>
        </p:blipFill>
        <p:spPr bwMode="auto">
          <a:xfrm>
            <a:off x="6035040" y="630309"/>
            <a:ext cx="1807286" cy="17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朵形圖說文字 2"/>
          <p:cNvSpPr/>
          <p:nvPr/>
        </p:nvSpPr>
        <p:spPr>
          <a:xfrm>
            <a:off x="1763688" y="548680"/>
            <a:ext cx="2844316" cy="1156938"/>
          </a:xfrm>
          <a:prstGeom prst="cloudCallout">
            <a:avLst>
              <a:gd name="adj1" fmla="val 116184"/>
              <a:gd name="adj2" fmla="val 690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再兩把如何</a:t>
            </a:r>
            <a:r>
              <a:rPr lang="en-US" altLang="zh-TW" sz="2400" dirty="0" smtClean="0"/>
              <a:t>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783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134076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巴斯卡與繼續研究了這類隨機事件的更一般的規律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巴斯卡在 </a:t>
            </a:r>
            <a:r>
              <a:rPr lang="en-US" altLang="zh-TW" sz="2800" dirty="0" smtClean="0"/>
              <a:t>1653</a:t>
            </a:r>
            <a:r>
              <a:rPr lang="zh-TW" altLang="en-US" sz="2800" dirty="0" smtClean="0"/>
              <a:t>年寫成了 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論算術三角形</a:t>
            </a:r>
            <a:r>
              <a:rPr lang="en-US" altLang="zh-TW" sz="2800" dirty="0" smtClean="0"/>
              <a:t>》(</a:t>
            </a:r>
            <a:r>
              <a:rPr lang="en-US" altLang="zh-TW" sz="2800" dirty="0" err="1" smtClean="0"/>
              <a:t>Traite</a:t>
            </a:r>
            <a:r>
              <a:rPr lang="en-US" altLang="zh-TW" sz="2800" dirty="0" smtClean="0"/>
              <a:t> du triangle </a:t>
            </a:r>
            <a:r>
              <a:rPr lang="en-US" altLang="zh-TW" sz="2800" dirty="0" err="1" smtClean="0"/>
              <a:t>arithmetique</a:t>
            </a:r>
            <a:r>
              <a:rPr lang="en-US" altLang="zh-TW" sz="2800" dirty="0" smtClean="0"/>
              <a:t>), </a:t>
            </a:r>
            <a:r>
              <a:rPr lang="zh-TW" altLang="en-US" sz="2800" dirty="0" smtClean="0"/>
              <a:t>通過對特殊機率問題</a:t>
            </a:r>
          </a:p>
          <a:p>
            <a:r>
              <a:rPr lang="zh-TW" altLang="en-US" sz="2800" dirty="0" smtClean="0"/>
              <a:t>解法的討論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提到的 “巴斯卡三角形”直接啟發牛頓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發現了二項式定理。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23528" y="602420"/>
            <a:ext cx="22322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/>
              <a:t>巴斯卡三角形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591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39" y="1052736"/>
            <a:ext cx="5664279" cy="37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059"/>
            <a:ext cx="1800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stat102v2b_頁面_053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67" t="11683" r="41757" b="39448"/>
          <a:stretch/>
        </p:blipFill>
        <p:spPr>
          <a:xfrm>
            <a:off x="6280780" y="904288"/>
            <a:ext cx="2271095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69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3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83" b="59211"/>
          <a:stretch/>
        </p:blipFill>
        <p:spPr>
          <a:xfrm>
            <a:off x="0" y="944217"/>
            <a:ext cx="9144000" cy="188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71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2" t="10142" r="12970" b="61014"/>
          <a:stretch/>
        </p:blipFill>
        <p:spPr>
          <a:xfrm>
            <a:off x="755576" y="764704"/>
            <a:ext cx="7061704" cy="1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772604" y="266660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瑞士科學家</a:t>
            </a:r>
            <a:r>
              <a:rPr lang="en-US" altLang="zh-TW" dirty="0"/>
              <a:t> </a:t>
            </a:r>
            <a:r>
              <a:rPr lang="en-US" altLang="zh-TW" dirty="0">
                <a:hlinkClick r:id="rId3" tooltip="Jacob Bernoulli"/>
              </a:rPr>
              <a:t>Jacob </a:t>
            </a:r>
            <a:r>
              <a:rPr lang="en-US" altLang="zh-TW" dirty="0" smtClean="0">
                <a:hlinkClick r:id="rId3" tooltip="Jacob Bernoulli"/>
              </a:rPr>
              <a:t>Bernoulli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29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4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64" b="51064"/>
          <a:stretch/>
        </p:blipFill>
        <p:spPr>
          <a:xfrm>
            <a:off x="35699" y="1268760"/>
            <a:ext cx="9144000" cy="153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23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551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91" t="13850" r="24457" b="39078"/>
          <a:stretch/>
        </p:blipFill>
        <p:spPr>
          <a:xfrm>
            <a:off x="4139952" y="3456401"/>
            <a:ext cx="4174435" cy="3041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84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5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32" b="69971"/>
          <a:stretch/>
        </p:blipFill>
        <p:spPr>
          <a:xfrm>
            <a:off x="0" y="1341784"/>
            <a:ext cx="9144000" cy="795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560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5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96" b="69588"/>
          <a:stretch/>
        </p:blipFill>
        <p:spPr>
          <a:xfrm>
            <a:off x="0" y="1269402"/>
            <a:ext cx="9144000" cy="892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6.11</a:t>
            </a:r>
            <a:endParaRPr lang="zh-TW" alt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1840"/>
            <a:ext cx="5544616" cy="67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stat102v2b_頁面_0554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63" t="10539" r="29648" b="51305"/>
          <a:stretch/>
        </p:blipFill>
        <p:spPr>
          <a:xfrm>
            <a:off x="5508104" y="3502637"/>
            <a:ext cx="3528508" cy="247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stat102v2b_頁面_0555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44" r="42352" b="75068"/>
          <a:stretch/>
        </p:blipFill>
        <p:spPr>
          <a:xfrm>
            <a:off x="107504" y="3774039"/>
            <a:ext cx="5271320" cy="4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圓角矩形 6"/>
          <p:cNvSpPr/>
          <p:nvPr/>
        </p:nvSpPr>
        <p:spPr>
          <a:xfrm>
            <a:off x="215516" y="322413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6.12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08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5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65" b="20160"/>
          <a:stretch/>
        </p:blipFill>
        <p:spPr>
          <a:xfrm>
            <a:off x="0" y="1524708"/>
            <a:ext cx="9144000" cy="96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556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1" b="68746"/>
          <a:stretch/>
        </p:blipFill>
        <p:spPr>
          <a:xfrm>
            <a:off x="0" y="2492896"/>
            <a:ext cx="9144000" cy="12694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圓角矩形 3"/>
          <p:cNvSpPr/>
          <p:nvPr/>
        </p:nvSpPr>
        <p:spPr>
          <a:xfrm>
            <a:off x="323528" y="476672"/>
            <a:ext cx="36004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超幾何機率分配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85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5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79" b="70244"/>
          <a:stretch/>
        </p:blipFill>
        <p:spPr>
          <a:xfrm>
            <a:off x="0" y="1247886"/>
            <a:ext cx="9144000" cy="8713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6.13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957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5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4" t="17278" r="10000" b="43125"/>
          <a:stretch/>
        </p:blipFill>
        <p:spPr>
          <a:xfrm>
            <a:off x="395536" y="1196752"/>
            <a:ext cx="7153835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6.14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833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07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6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63" b="22161"/>
          <a:stretch/>
        </p:blipFill>
        <p:spPr>
          <a:xfrm>
            <a:off x="0" y="4324575"/>
            <a:ext cx="9144000" cy="90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56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60" b="43153"/>
          <a:stretch/>
        </p:blipFill>
        <p:spPr>
          <a:xfrm>
            <a:off x="16361" y="692696"/>
            <a:ext cx="9144000" cy="294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8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6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78" b="63589"/>
          <a:stretch/>
        </p:blipFill>
        <p:spPr>
          <a:xfrm>
            <a:off x="0" y="1312433"/>
            <a:ext cx="9144000" cy="12371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圓角矩形 3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6.15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892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3" t="11822" r="9801" b="68436"/>
          <a:stretch/>
        </p:blipFill>
        <p:spPr>
          <a:xfrm>
            <a:off x="257035" y="2420888"/>
            <a:ext cx="7204099" cy="12765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254827" y="3916464"/>
            <a:ext cx="651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瑞士科學家</a:t>
            </a:r>
            <a:r>
              <a:rPr lang="en-US" altLang="zh-TW" dirty="0"/>
              <a:t> </a:t>
            </a:r>
            <a:r>
              <a:rPr lang="en-US" altLang="zh-TW" dirty="0">
                <a:hlinkClick r:id="rId3" tooltip="Jacob Bernoulli"/>
              </a:rPr>
              <a:t>Jacob </a:t>
            </a:r>
            <a:r>
              <a:rPr lang="en-US" altLang="zh-TW" dirty="0" smtClean="0">
                <a:hlinkClick r:id="rId3" tooltip="Jacob Bernoulli"/>
              </a:rPr>
              <a:t>Bernoulli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27 December </a:t>
            </a:r>
            <a:r>
              <a:rPr lang="en-US" altLang="zh-TW" dirty="0" smtClean="0"/>
              <a:t>1654– </a:t>
            </a:r>
            <a:r>
              <a:rPr lang="en-US" altLang="zh-TW" dirty="0"/>
              <a:t>16 August 1705)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078"/>
          <a:stretch/>
        </p:blipFill>
        <p:spPr bwMode="auto">
          <a:xfrm>
            <a:off x="254827" y="454956"/>
            <a:ext cx="720630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191" y="454132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184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6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56" b="75235"/>
          <a:stretch/>
        </p:blipFill>
        <p:spPr>
          <a:xfrm>
            <a:off x="-180528" y="1184677"/>
            <a:ext cx="9144000" cy="4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6.16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878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6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1" b="81224"/>
          <a:stretch/>
        </p:blipFill>
        <p:spPr>
          <a:xfrm>
            <a:off x="0" y="946673"/>
            <a:ext cx="9144000" cy="462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64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6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18" b="51812"/>
          <a:stretch/>
        </p:blipFill>
        <p:spPr>
          <a:xfrm>
            <a:off x="-21138" y="968188"/>
            <a:ext cx="9144000" cy="2345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3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6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76" b="44190"/>
          <a:stretch/>
        </p:blipFill>
        <p:spPr>
          <a:xfrm>
            <a:off x="0" y="1344706"/>
            <a:ext cx="9144000" cy="245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6.17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828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53" b="35139"/>
          <a:stretch/>
        </p:blipFill>
        <p:spPr>
          <a:xfrm>
            <a:off x="0" y="1000461"/>
            <a:ext cx="9144000" cy="3388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47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90" b="41794"/>
          <a:stretch/>
        </p:blipFill>
        <p:spPr>
          <a:xfrm>
            <a:off x="0" y="860612"/>
            <a:ext cx="9144000" cy="3098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7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1" b="50778"/>
          <a:stretch/>
        </p:blipFill>
        <p:spPr>
          <a:xfrm>
            <a:off x="0" y="946674"/>
            <a:ext cx="9144000" cy="243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57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3" t="12450" r="20588" b="35986"/>
          <a:stretch/>
        </p:blipFill>
        <p:spPr>
          <a:xfrm>
            <a:off x="107504" y="3377902"/>
            <a:ext cx="5174428" cy="333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598" y="3645024"/>
            <a:ext cx="3476625" cy="20288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圓角矩形 3"/>
          <p:cNvSpPr/>
          <p:nvPr/>
        </p:nvSpPr>
        <p:spPr>
          <a:xfrm>
            <a:off x="5775187" y="5980642"/>
            <a:ext cx="1821149" cy="61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Page 319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215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56" b="58764"/>
          <a:stretch/>
        </p:blipFill>
        <p:spPr>
          <a:xfrm>
            <a:off x="0" y="903642"/>
            <a:ext cx="9144000" cy="1957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20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11" b="36802"/>
          <a:stretch/>
        </p:blipFill>
        <p:spPr>
          <a:xfrm>
            <a:off x="0" y="1269402"/>
            <a:ext cx="9144000" cy="29798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6.18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5427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42" b="45954"/>
          <a:stretch/>
        </p:blipFill>
        <p:spPr>
          <a:xfrm>
            <a:off x="0" y="1387736"/>
            <a:ext cx="9144000" cy="230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6.19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24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3"/>
          <a:stretch/>
        </p:blipFill>
        <p:spPr bwMode="auto">
          <a:xfrm>
            <a:off x="6094150" y="3763963"/>
            <a:ext cx="72194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7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79" b="51942"/>
          <a:stretch/>
        </p:blipFill>
        <p:spPr>
          <a:xfrm>
            <a:off x="0" y="1280160"/>
            <a:ext cx="9144000" cy="2022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圓角矩形 2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6.20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72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7710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7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0" b="81058"/>
          <a:stretch/>
        </p:blipFill>
        <p:spPr>
          <a:xfrm>
            <a:off x="0" y="1011220"/>
            <a:ext cx="9144000" cy="40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19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10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2" t="10982" r="7525" b="68295"/>
          <a:stretch/>
        </p:blipFill>
        <p:spPr>
          <a:xfrm>
            <a:off x="660902" y="869133"/>
            <a:ext cx="7568697" cy="133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660902" y="2708920"/>
            <a:ext cx="7655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400" dirty="0" smtClean="0"/>
              <a:t>如果一枚銅板出現正面的機率為</a:t>
            </a:r>
            <a:r>
              <a:rPr lang="en-US" altLang="zh-TW" sz="2400" dirty="0" smtClean="0"/>
              <a:t>0.5,</a:t>
            </a:r>
            <a:r>
              <a:rPr lang="zh-TW" altLang="en-US" sz="2400" dirty="0" smtClean="0"/>
              <a:t> 請問丟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次大約會出現幾次正面</a:t>
            </a:r>
            <a:r>
              <a:rPr lang="en-US" altLang="zh-TW" sz="2400" dirty="0" smtClean="0"/>
              <a:t>?</a:t>
            </a:r>
          </a:p>
          <a:p>
            <a:pPr marL="342900" indent="-342900">
              <a:buAutoNum type="arabicPeriod"/>
            </a:pPr>
            <a:endParaRPr lang="en-US" altLang="zh-TW" sz="2400" dirty="0" smtClean="0"/>
          </a:p>
          <a:p>
            <a:pPr marL="342900" indent="-342900">
              <a:buAutoNum type="arabicPeriod"/>
            </a:pPr>
            <a:endParaRPr lang="en-US" altLang="zh-TW" sz="2400" dirty="0"/>
          </a:p>
          <a:p>
            <a:pPr marL="342900" indent="-342900">
              <a:buFontTx/>
              <a:buAutoNum type="arabicPeriod"/>
            </a:pPr>
            <a:r>
              <a:rPr lang="zh-TW" altLang="en-US" sz="2400" dirty="0" smtClean="0"/>
              <a:t>如果一枚銅板出現正面的機率為</a:t>
            </a:r>
            <a:r>
              <a:rPr lang="en-US" altLang="zh-TW" sz="2400" dirty="0" smtClean="0"/>
              <a:t>0.2,</a:t>
            </a:r>
            <a:r>
              <a:rPr lang="zh-TW" altLang="en-US" sz="2400" dirty="0" smtClean="0"/>
              <a:t> 請問丟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次大約會出現幾次正面</a:t>
            </a:r>
            <a:r>
              <a:rPr lang="en-US" altLang="zh-TW" sz="2400" dirty="0" smtClean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93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62" b="44772"/>
          <a:stretch/>
        </p:blipFill>
        <p:spPr>
          <a:xfrm>
            <a:off x="0" y="1013988"/>
            <a:ext cx="9144000" cy="2752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33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7" t="55788" r="9785" b="13688"/>
          <a:stretch/>
        </p:blipFill>
        <p:spPr>
          <a:xfrm>
            <a:off x="1023042" y="3645024"/>
            <a:ext cx="7251825" cy="197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52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3" t="22614" r="9954" b="45682"/>
          <a:stretch/>
        </p:blipFill>
        <p:spPr>
          <a:xfrm>
            <a:off x="1023042" y="1191221"/>
            <a:ext cx="7251825" cy="2049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圓角矩形 3"/>
          <p:cNvSpPr/>
          <p:nvPr/>
        </p:nvSpPr>
        <p:spPr>
          <a:xfrm>
            <a:off x="395536" y="476672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例 </a:t>
            </a:r>
            <a:r>
              <a:rPr lang="en-US" altLang="zh-TW" sz="3600" dirty="0" smtClean="0"/>
              <a:t>6.5</a:t>
            </a:r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7626795" y="5171028"/>
            <a:ext cx="648072" cy="410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869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2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8" t="19942" r="20396" b="20410"/>
          <a:stretch/>
        </p:blipFill>
        <p:spPr>
          <a:xfrm>
            <a:off x="179512" y="2348880"/>
            <a:ext cx="6255944" cy="385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8705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736304" cy="9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6435456" y="548680"/>
            <a:ext cx="26010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二項機率分配</a:t>
            </a:r>
          </a:p>
        </p:txBody>
      </p:sp>
    </p:spTree>
    <p:extLst>
      <p:ext uri="{BB962C8B-B14F-4D97-AF65-F5344CB8AC3E}">
        <p14:creationId xmlns:p14="http://schemas.microsoft.com/office/powerpoint/2010/main" xmlns="" val="35570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110</TotalTime>
  <Words>525</Words>
  <Application>Microsoft Office PowerPoint</Application>
  <PresentationFormat>如螢幕大小 (4:3)</PresentationFormat>
  <Paragraphs>42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NewsPrint</vt:lpstr>
      <vt:lpstr>Chapter5  離散型機率分配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  離散型機率分配</dc:title>
  <dc:creator>splee09</dc:creator>
  <cp:lastModifiedBy>User</cp:lastModifiedBy>
  <cp:revision>12</cp:revision>
  <dcterms:created xsi:type="dcterms:W3CDTF">2013-12-03T02:05:16Z</dcterms:created>
  <dcterms:modified xsi:type="dcterms:W3CDTF">2014-11-14T00:03:28Z</dcterms:modified>
</cp:coreProperties>
</file>