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60" r:id="rId2"/>
  </p:sldMasterIdLst>
  <p:notesMasterIdLst>
    <p:notesMasterId r:id="rId41"/>
  </p:notesMasterIdLst>
  <p:handoutMasterIdLst>
    <p:handoutMasterId r:id="rId42"/>
  </p:handoutMasterIdLst>
  <p:sldIdLst>
    <p:sldId id="256" r:id="rId3"/>
    <p:sldId id="327" r:id="rId4"/>
    <p:sldId id="386" r:id="rId5"/>
    <p:sldId id="506" r:id="rId6"/>
    <p:sldId id="475" r:id="rId7"/>
    <p:sldId id="469" r:id="rId8"/>
    <p:sldId id="499" r:id="rId9"/>
    <p:sldId id="508" r:id="rId10"/>
    <p:sldId id="509" r:id="rId11"/>
    <p:sldId id="507" r:id="rId12"/>
    <p:sldId id="510" r:id="rId13"/>
    <p:sldId id="511" r:id="rId14"/>
    <p:sldId id="523" r:id="rId15"/>
    <p:sldId id="512" r:id="rId16"/>
    <p:sldId id="528" r:id="rId17"/>
    <p:sldId id="514" r:id="rId18"/>
    <p:sldId id="516" r:id="rId19"/>
    <p:sldId id="515" r:id="rId20"/>
    <p:sldId id="517" r:id="rId21"/>
    <p:sldId id="518" r:id="rId22"/>
    <p:sldId id="530" r:id="rId23"/>
    <p:sldId id="519" r:id="rId24"/>
    <p:sldId id="532" r:id="rId25"/>
    <p:sldId id="531" r:id="rId26"/>
    <p:sldId id="529" r:id="rId27"/>
    <p:sldId id="471" r:id="rId28"/>
    <p:sldId id="521" r:id="rId29"/>
    <p:sldId id="524" r:id="rId30"/>
    <p:sldId id="522" r:id="rId31"/>
    <p:sldId id="525" r:id="rId32"/>
    <p:sldId id="526" r:id="rId33"/>
    <p:sldId id="527" r:id="rId34"/>
    <p:sldId id="498" r:id="rId35"/>
    <p:sldId id="474" r:id="rId36"/>
    <p:sldId id="478" r:id="rId37"/>
    <p:sldId id="476" r:id="rId38"/>
    <p:sldId id="490" r:id="rId39"/>
    <p:sldId id="492" r:id="rId40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99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10" autoAdjust="0"/>
    <p:restoredTop sz="99642" autoAdjust="0"/>
  </p:normalViewPr>
  <p:slideViewPr>
    <p:cSldViewPr>
      <p:cViewPr>
        <p:scale>
          <a:sx n="84" d="100"/>
          <a:sy n="84" d="100"/>
        </p:scale>
        <p:origin x="-138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9638-5CFC-4196-947C-599BDDAE6B01}" type="datetimeFigureOut">
              <a:rPr lang="zh-TW" altLang="en-US" smtClean="0"/>
              <a:pPr/>
              <a:t>2016/12/15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C753-F7D3-48E0-8303-501D4741F2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9521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D186FB1E-9F54-4051-9E55-7E9D11EC4A11}" type="datetimeFigureOut">
              <a:rPr lang="en-US" altLang="zh-TW"/>
              <a:pPr>
                <a:defRPr/>
              </a:pPr>
              <a:t>12/15/2016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95F1A3B4-6C73-4621-B3E6-693E758182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7859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12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0" y="1602265"/>
            <a:ext cx="4048880" cy="40488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kumimoji="0" lang="en-US" altLang="zh-TW" smtClean="0">
              <a:solidFill>
                <a:srgbClr val="FFFFFF"/>
              </a:solidFill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267485"/>
            <a:ext cx="3651533" cy="5133316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72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01702"/>
            <a:ext cx="2605134" cy="949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smtClean="0"/>
              <a:t>2015/4/15</a:t>
            </a:r>
            <a:endParaRPr lang="en-US" altLang="zh-TW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B5CFE71A-ED7E-45C1-8F57-3F3C96CD5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01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0"/>
            <a:ext cx="8280000" cy="9000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625D-054C-491E-83D4-4A545EE237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2015/4/15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123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E8BD-5409-462D-A432-ADB6C98BC5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2015/4/15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497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900000"/>
            <a:ext cx="8280000" cy="5580000"/>
          </a:xfrm>
        </p:spPr>
        <p:txBody>
          <a:bodyPr/>
          <a:lstStyle>
            <a:lvl1pPr>
              <a:defRPr sz="3600" baseline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>
              <a:defRPr sz="3200" b="1" baseline="0">
                <a:solidFill>
                  <a:srgbClr val="0000CC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>
              <a:defRPr sz="2800" b="1" baseline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2015/4/15</a:t>
            </a:r>
            <a:endParaRPr lang="en-US" alt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‹#›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395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65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7138-1BA9-47A3-ADD1-88177791B4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2015/4/15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643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20000" y="1440000"/>
            <a:ext cx="3730752" cy="438912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0000" y="1476000"/>
            <a:ext cx="3730752" cy="43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EA9D-6026-4108-98B7-4EDDAE42C4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2015/4/15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504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0"/>
            <a:ext cx="792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3672000" cy="53340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9999" y="1260000"/>
            <a:ext cx="3672000" cy="533400"/>
          </a:xfrm>
        </p:spPr>
        <p:txBody>
          <a:bodyPr anchor="t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720000" y="1944000"/>
            <a:ext cx="3672000" cy="414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0000" y="1944000"/>
            <a:ext cx="3672000" cy="414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B62F-DB1C-4166-9FAF-198B84666D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2015/4/15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661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0"/>
            <a:ext cx="8280000" cy="900000"/>
          </a:xfrm>
        </p:spPr>
        <p:txBody>
          <a:bodyPr/>
          <a:lstStyle>
            <a:lvl1pPr>
              <a:defRPr baseline="0"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B24B-6D5D-41C9-BE00-43C5230CBC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2015/4/15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14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9379A-E7C7-42C8-BAA7-783BC282FF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2015/4/15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817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0" y="360000"/>
            <a:ext cx="2880000" cy="126000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0" y="1799999"/>
            <a:ext cx="2880000" cy="450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20000" y="360000"/>
            <a:ext cx="4500000" cy="594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53B3-F3FB-495B-9B65-B7A11E054B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2015/4/15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598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500000"/>
            <a:ext cx="5760000" cy="432000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0000" y="381000"/>
            <a:ext cx="7560000" cy="39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dirty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5004000"/>
            <a:ext cx="4320000" cy="144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6154-30A6-4C94-9C16-7825A0538B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2015/4/15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809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kumimoji="0" lang="en-US" altLang="zh-TW" smtClean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kumimoji="0" lang="en-US" altLang="zh-TW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0"/>
            <a:ext cx="8280400" cy="9001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00000"/>
            <a:ext cx="8280000" cy="55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>
              <a:defRPr kumimoji="0" sz="2000" b="1" i="1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2015/4/15</a:t>
            </a:r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lnSpc>
          <a:spcPct val="150000"/>
        </a:lnSpc>
        <a:spcBef>
          <a:spcPct val="0"/>
        </a:spcBef>
        <a:spcAft>
          <a:spcPct val="0"/>
        </a:spcAft>
        <a:defRPr sz="4000" b="1" kern="1200" baseline="0">
          <a:ln w="12700">
            <a:noFill/>
          </a:ln>
          <a:solidFill>
            <a:srgbClr val="990000"/>
          </a:solidFill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微軟正黑體" panose="020B0604030504040204" pitchFamily="34" charset="-120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" pitchFamily="34" charset="0"/>
        </a:defRPr>
      </a:lvl9pPr>
    </p:titleStyle>
    <p:bodyStyle>
      <a:lvl1pPr marL="324000" indent="-324000" algn="l" rtl="0" eaLnBrk="0" fontAlgn="base" latinLnBrk="1" hangingPunct="0">
        <a:spcBef>
          <a:spcPts val="1200"/>
        </a:spcBef>
        <a:spcAft>
          <a:spcPct val="0"/>
        </a:spcAft>
        <a:buFont typeface="Arial" charset="0"/>
        <a:buChar char="»"/>
        <a:defRPr sz="3600" b="1" kern="1200" baseline="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微軟正黑體" panose="020B0604030504040204" pitchFamily="34" charset="-120"/>
          <a:cs typeface="+mn-cs"/>
        </a:defRPr>
      </a:lvl1pPr>
      <a:lvl2pPr marL="684000" indent="-324000" algn="l" rtl="0" eaLnBrk="0" fontAlgn="base" latinLnBrk="1" hangingPunct="0">
        <a:spcBef>
          <a:spcPts val="1200"/>
        </a:spcBef>
        <a:spcAft>
          <a:spcPct val="0"/>
        </a:spcAft>
        <a:buFont typeface="Arial" charset="0"/>
        <a:buChar char="˃"/>
        <a:defRPr sz="3200" b="1" kern="1200" baseline="0">
          <a:solidFill>
            <a:srgbClr val="0000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微軟正黑體" panose="020B0604030504040204" pitchFamily="34" charset="-120"/>
          <a:cs typeface="+mn-cs"/>
        </a:defRPr>
      </a:lvl2pPr>
      <a:lvl3pPr marL="1008000" indent="-288000" algn="l" rtl="0" eaLnBrk="0" fontAlgn="base" latinLnBrk="1" hangingPunct="0">
        <a:spcBef>
          <a:spcPts val="1200"/>
        </a:spcBef>
        <a:spcAft>
          <a:spcPct val="0"/>
        </a:spcAft>
        <a:buFont typeface="Calibri" pitchFamily="34" charset="0"/>
        <a:buChar char="+"/>
        <a:defRPr sz="2800" b="1" kern="1200" baseline="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微軟正黑體" panose="020B0604030504040204" pitchFamily="34" charset="-120"/>
          <a:cs typeface="+mn-cs"/>
        </a:defRPr>
      </a:lvl3pPr>
      <a:lvl4pPr marL="1368000" indent="-288000" algn="l" rtl="0" eaLnBrk="0" fontAlgn="base" latinLnBrk="1" hangingPunct="0">
        <a:spcBef>
          <a:spcPts val="1200"/>
        </a:spcBef>
        <a:spcAft>
          <a:spcPct val="0"/>
        </a:spcAft>
        <a:buFont typeface="Arial" charset="0"/>
        <a:buChar char="–"/>
        <a:defRPr sz="2400" b="1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微軟正黑體" panose="020B0604030504040204" pitchFamily="34" charset="-120"/>
          <a:cs typeface="+mn-cs"/>
        </a:defRPr>
      </a:lvl4pPr>
      <a:lvl5pPr marL="1728000" indent="-288000" algn="l" rtl="0" eaLnBrk="0" fontAlgn="base" latinLnBrk="1" hangingPunct="0">
        <a:spcBef>
          <a:spcPts val="1200"/>
        </a:spcBef>
        <a:spcAft>
          <a:spcPct val="0"/>
        </a:spcAft>
        <a:buFont typeface="Arial" charset="0"/>
        <a:buChar char="»"/>
        <a:defRPr sz="2000" b="1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266825"/>
            <a:ext cx="3659188" cy="5133975"/>
          </a:xfrm>
        </p:spPr>
        <p:txBody>
          <a:bodyPr/>
          <a:lstStyle/>
          <a:p>
            <a:pPr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TW" sz="6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投</a:t>
            </a:r>
            <a:r>
              <a:rPr lang="zh-TW" altLang="en-US" sz="6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資風險</a:t>
            </a:r>
            <a:r>
              <a:rPr lang="en-US" altLang="zh-TW" sz="6000" dirty="0" smtClean="0">
                <a:solidFill>
                  <a:srgbClr val="990000"/>
                </a:solidFill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6000" dirty="0" smtClean="0">
                <a:solidFill>
                  <a:srgbClr val="990000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n-US" altLang="zh-TW" sz="6000" dirty="0">
                <a:solidFill>
                  <a:srgbClr val="990000"/>
                </a:solidFill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6000" dirty="0">
                <a:solidFill>
                  <a:srgbClr val="990000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en-US" altLang="zh-TW" sz="3200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3200" dirty="0" smtClean="0">
                <a:latin typeface="Microsoft JhengHei" pitchFamily="34" charset="-120"/>
                <a:ea typeface="Microsoft JhengHei" pitchFamily="34" charset="-120"/>
              </a:rPr>
            </a:br>
            <a:endParaRPr lang="en-US" sz="320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01613"/>
            <a:ext cx="2605088" cy="949325"/>
          </a:xfrm>
        </p:spPr>
        <p:txBody>
          <a:bodyPr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ko-KR" dirty="0" smtClean="0">
                <a:latin typeface="Microsoft JhengHei" pitchFamily="34" charset="-120"/>
                <a:ea typeface="Microsoft JhengHei" pitchFamily="34" charset="-120"/>
              </a:rPr>
              <a:t>班級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endParaRPr lang="en-US" dirty="0" smtClean="0">
              <a:latin typeface="Microsoft JhengHei" pitchFamily="34" charset="-120"/>
              <a:ea typeface="Microsoft JhengHei" pitchFamily="34" charset="-12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ko-KR" dirty="0" smtClean="0">
                <a:latin typeface="Microsoft JhengHei" pitchFamily="34" charset="-120"/>
                <a:ea typeface="Microsoft JhengHei" pitchFamily="34" charset="-120"/>
              </a:rPr>
              <a:t>日期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en-US" altLang="zh-TW" sz="2600" dirty="0" smtClean="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2016/12/15</a:t>
            </a:r>
            <a:endParaRPr lang="en-US" sz="2600" dirty="0" smtClean="0">
              <a:latin typeface="Arial" panose="020B0604020202020204" pitchFamily="34" charset="0"/>
              <a:ea typeface="Microsoft JhengHei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/>
              <a:t>市場風險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非預期事件</a:t>
            </a:r>
            <a:r>
              <a:rPr lang="zh-TW" altLang="en-US" sz="2800" dirty="0" smtClean="0"/>
              <a:t>的影響關聯性</a:t>
            </a:r>
            <a:endParaRPr lang="en-US" altLang="zh-TW" sz="28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全球性的事件對區域市場及</a:t>
            </a:r>
            <a:r>
              <a:rPr lang="zh-TW" altLang="en-US" sz="2400" dirty="0" smtClean="0"/>
              <a:t>個別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市場影響較大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/>
              <a:t>個別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市場對區域</a:t>
            </a:r>
            <a:r>
              <a:rPr lang="zh-TW" altLang="en-US" sz="2400" dirty="0">
                <a:latin typeface="微軟正黑體" panose="020B0604030504040204" pitchFamily="34" charset="-120"/>
              </a:rPr>
              <a:t>市場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及全球市場</a:t>
            </a:r>
            <a:r>
              <a:rPr lang="zh-TW" altLang="en-US" sz="2400" dirty="0">
                <a:latin typeface="微軟正黑體" panose="020B0604030504040204" pitchFamily="34" charset="-120"/>
              </a:rPr>
              <a:t>影響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較小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所以必需隨時關心國際間重要的事件</a:t>
            </a:r>
            <a:endParaRPr lang="en-US" altLang="zh-TW" sz="28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希臘債務危機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美國聯準會的升息政策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eaLnBrk="1"/>
            <a:r>
              <a:rPr lang="zh-TW" altLang="en-US" sz="2800" dirty="0" smtClean="0">
                <a:latin typeface="微軟正黑體" panose="020B0604030504040204" pitchFamily="34" charset="-120"/>
              </a:rPr>
              <a:t>要了解國際金融市場間的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連動性</a:t>
            </a:r>
            <a:endParaRPr lang="en-US" altLang="zh-TW" sz="2800" dirty="0">
              <a:solidFill>
                <a:srgbClr val="0000FF"/>
              </a:solidFill>
            </a:endParaRPr>
          </a:p>
          <a:p>
            <a:pPr lvl="1" eaLnBrk="1"/>
            <a:r>
              <a:rPr lang="zh-TW" altLang="en-US" sz="2400" dirty="0" smtClean="0">
                <a:latin typeface="微軟正黑體" panose="020B0604030504040204" pitchFamily="34" charset="-120"/>
              </a:rPr>
              <a:t>國際</a:t>
            </a:r>
            <a:r>
              <a:rPr lang="zh-TW" altLang="en-US" sz="2400" dirty="0">
                <a:latin typeface="微軟正黑體" panose="020B0604030504040204" pitchFamily="34" charset="-120"/>
              </a:rPr>
              <a:t>間重要的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事件 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→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 影響國際金融市場 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→ 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影響區域金融市場 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→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 影響本國金融市場 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→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 影響本國個別</a:t>
            </a:r>
            <a:r>
              <a:rPr lang="zh-TW" altLang="en-US" sz="2400" dirty="0">
                <a:latin typeface="微軟正黑體" panose="020B0604030504040204" pitchFamily="34" charset="-120"/>
              </a:rPr>
              <a:t>金融市場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</a:rPr>
              <a:t>→</a:t>
            </a:r>
            <a:r>
              <a:rPr lang="zh-TW" altLang="en-US" sz="2400" dirty="0">
                <a:latin typeface="微軟正黑體" panose="020B0604030504040204" pitchFamily="34" charset="-120"/>
              </a:rPr>
              <a:t> 影響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本國投資人</a:t>
            </a:r>
            <a:endParaRPr lang="en-US" altLang="zh-TW" sz="2400" dirty="0"/>
          </a:p>
          <a:p>
            <a:pPr lvl="1" eaLnBrk="1"/>
            <a:endParaRPr lang="en-US" altLang="zh-TW" sz="2400" dirty="0"/>
          </a:p>
          <a:p>
            <a:pPr eaLnBrk="1"/>
            <a:endParaRPr lang="en-US" altLang="zh-TW" sz="2800" dirty="0"/>
          </a:p>
          <a:p>
            <a:pPr lvl="1" eaLnBrk="1">
              <a:buNone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86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利率風險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dirty="0" smtClean="0"/>
              <a:t>利率風險的</a:t>
            </a:r>
            <a:r>
              <a:rPr lang="zh-TW" altLang="en-US" sz="2800" dirty="0"/>
              <a:t>定義</a:t>
            </a:r>
            <a:endParaRPr lang="en-US" altLang="zh-TW" sz="28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因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利率變動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對金融資產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價格產生變化的風險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eaLnBrk="1">
              <a:lnSpc>
                <a:spcPct val="120000"/>
              </a:lnSpc>
            </a:pPr>
            <a:r>
              <a:rPr lang="zh-TW" altLang="en-US" sz="2800" dirty="0" smtClean="0"/>
              <a:t>利率風險的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影響</a:t>
            </a:r>
            <a:endParaRPr lang="en-US" altLang="zh-TW" sz="2800" dirty="0" smtClean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>
                <a:latin typeface="微軟正黑體" panose="020B0604030504040204" pitchFamily="34" charset="-120"/>
              </a:rPr>
              <a:t>利率變動影響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程度因</a:t>
            </a:r>
            <a:r>
              <a:rPr lang="zh-TW" altLang="en-US" sz="2400" u="sng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借</a:t>
            </a:r>
            <a:r>
              <a:rPr lang="zh-TW" altLang="en-US" sz="2400" u="sng" dirty="0" smtClean="0">
                <a:solidFill>
                  <a:srgbClr val="C00000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u="sng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貸角色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而</a:t>
            </a:r>
            <a:r>
              <a:rPr lang="zh-TW" altLang="en-US" sz="2400" dirty="0">
                <a:latin typeface="微軟正黑體" panose="020B0604030504040204" pitchFamily="34" charset="-120"/>
              </a:rPr>
              <a:t>有所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不同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利率上升 → 資金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成本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增加 → 對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資金需求者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不利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利率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上升 → 資金報酬增加 → 對資金供給者有利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利率</a:t>
            </a:r>
            <a:r>
              <a:rPr lang="zh-TW" altLang="en-US" sz="2400" dirty="0">
                <a:latin typeface="微軟正黑體" panose="020B0604030504040204" pitchFamily="34" charset="-120"/>
              </a:rPr>
              <a:t>變動影響程度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因</a:t>
            </a:r>
            <a:r>
              <a:rPr lang="zh-TW" altLang="en-US" sz="2400" u="sng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金融資產種類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而</a:t>
            </a:r>
            <a:r>
              <a:rPr lang="zh-TW" altLang="en-US" sz="2400" dirty="0">
                <a:latin typeface="微軟正黑體" panose="020B0604030504040204" pitchFamily="34" charset="-120"/>
              </a:rPr>
              <a:t>有所不同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利率上升 → 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存款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報酬增加 → 原本投資在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股市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的資金會部份轉移到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無風險產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lvl="2" eaLnBrk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</a:rPr>
              <a:t>利率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上升 → 持有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債券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的機會成本提高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殖利率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) </a:t>
            </a:r>
          </a:p>
          <a:p>
            <a:pPr marL="720000" lvl="2" indent="0" eaLnBrk="1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    → 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債券價格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下跌 → 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已持有債券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者會有資本損失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 eaLnBrk="1"/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11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/>
              <a:t>利率風險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solidFill>
                  <a:srgbClr val="0000FF"/>
                </a:solidFill>
              </a:rPr>
              <a:t>貨幣政策</a:t>
            </a:r>
            <a:r>
              <a:rPr lang="zh-TW" altLang="en-US" sz="2800" dirty="0" smtClean="0"/>
              <a:t>對利率的影響</a:t>
            </a:r>
            <a:endParaRPr lang="en-US" altLang="zh-TW" sz="2800" dirty="0"/>
          </a:p>
          <a:p>
            <a:pPr lvl="1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擴張性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的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貨幣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政策 → 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增加貨幣供給數量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→ 利率下降 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lvl="2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公開市場操作</a:t>
            </a:r>
            <a:r>
              <a:rPr lang="en-US" altLang="zh-TW" sz="2400" dirty="0" smtClean="0">
                <a:latin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買進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政府債券或國庫券</a:t>
            </a:r>
            <a:r>
              <a:rPr lang="en-US" altLang="zh-TW" sz="2400" dirty="0" smtClean="0">
                <a:latin typeface="微軟正黑體" panose="020B0604030504040204" pitchFamily="34" charset="-120"/>
              </a:rPr>
              <a:t>)</a:t>
            </a:r>
          </a:p>
          <a:p>
            <a:pPr lvl="2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調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降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存款準備率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lvl="1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緊縮性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的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貨幣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政策 → 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減少貨幣</a:t>
            </a:r>
            <a:r>
              <a:rPr lang="zh-TW" altLang="en-US" sz="2400" dirty="0">
                <a:latin typeface="微軟正黑體" panose="020B0604030504040204" pitchFamily="34" charset="-120"/>
              </a:rPr>
              <a:t>供給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數量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→ 利率上升 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lvl="2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公開市場操作</a:t>
            </a:r>
            <a:r>
              <a:rPr lang="en-US" altLang="zh-TW" sz="2400" dirty="0" smtClean="0">
                <a:latin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賣出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政府債券或國庫券</a:t>
            </a:r>
            <a:r>
              <a:rPr lang="en-US" altLang="zh-TW" sz="2400" dirty="0" smtClean="0">
                <a:latin typeface="微軟正黑體" panose="020B0604030504040204" pitchFamily="34" charset="-120"/>
              </a:rPr>
              <a:t>)</a:t>
            </a:r>
          </a:p>
          <a:p>
            <a:pPr lvl="2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調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升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存款</a:t>
            </a:r>
            <a:r>
              <a:rPr lang="zh-TW" altLang="en-US" sz="2400" dirty="0">
                <a:latin typeface="微軟正黑體" panose="020B0604030504040204" pitchFamily="34" charset="-120"/>
              </a:rPr>
              <a:t>準備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率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ea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/>
              <a:t>利率變動的原因 </a:t>
            </a:r>
            <a:endParaRPr lang="en-US" altLang="zh-TW" sz="2800" dirty="0"/>
          </a:p>
          <a:p>
            <a:pPr lvl="1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個別國家中央銀行的貨幣政策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2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經濟不景氣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lvl="2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特殊政策目的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lvl="1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全球經濟不景氣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2" eaLnBrk="1">
              <a:spcBef>
                <a:spcPts val="600"/>
              </a:spcBef>
              <a:spcAft>
                <a:spcPts val="0"/>
              </a:spcAft>
            </a:pPr>
            <a:r>
              <a:rPr lang="en-US" altLang="zh-TW" sz="2400" dirty="0" smtClean="0"/>
              <a:t>2008</a:t>
            </a:r>
            <a:r>
              <a:rPr lang="zh-TW" altLang="en-US" sz="2400" dirty="0" smtClean="0"/>
              <a:t>年</a:t>
            </a:r>
            <a:r>
              <a:rPr lang="zh-TW" altLang="en-US" sz="2400" dirty="0"/>
              <a:t>美國</a:t>
            </a:r>
            <a:r>
              <a:rPr lang="zh-TW" altLang="en-US" sz="2400" dirty="0" smtClean="0"/>
              <a:t>金融風暴</a:t>
            </a:r>
            <a:r>
              <a:rPr lang="zh-TW" altLang="en-US" sz="2400" dirty="0" smtClean="0">
                <a:solidFill>
                  <a:schemeClr val="tx1"/>
                </a:solidFill>
              </a:rPr>
              <a:t>→</a:t>
            </a:r>
            <a:r>
              <a:rPr lang="zh-TW" altLang="en-US" sz="2400" dirty="0" smtClean="0"/>
              <a:t>各國採取量化</a:t>
            </a:r>
            <a:r>
              <a:rPr lang="zh-TW" altLang="en-US" sz="2400" dirty="0" smtClean="0">
                <a:solidFill>
                  <a:srgbClr val="C00000"/>
                </a:solidFill>
              </a:rPr>
              <a:t>寬鬆的貨幣政策</a:t>
            </a:r>
            <a:endParaRPr lang="en-US" altLang="zh-TW" sz="2400" dirty="0">
              <a:solidFill>
                <a:srgbClr val="C00000"/>
              </a:solidFill>
            </a:endParaRPr>
          </a:p>
          <a:p>
            <a:pPr lvl="1" eaLnBrk="1">
              <a:buNone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213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匯率風險 </a:t>
            </a:r>
            <a:r>
              <a:rPr lang="en-US" altLang="zh-TW" dirty="0" smtClean="0"/>
              <a:t>p81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dirty="0"/>
              <a:t>匯</a:t>
            </a:r>
            <a:r>
              <a:rPr lang="zh-TW" altLang="en-US" sz="2800" dirty="0" smtClean="0"/>
              <a:t>率風險的</a:t>
            </a:r>
            <a:r>
              <a:rPr lang="zh-TW" altLang="en-US" sz="2800" dirty="0"/>
              <a:t>定義</a:t>
            </a:r>
            <a:endParaRPr lang="en-US" altLang="zh-TW" sz="2800" dirty="0"/>
          </a:p>
          <a:p>
            <a:pPr lvl="1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因</a:t>
            </a:r>
            <a:r>
              <a:rPr lang="zh-TW" altLang="en-US" sz="26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匯率變動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對</a:t>
            </a:r>
            <a:r>
              <a:rPr lang="zh-TW" altLang="en-US" sz="26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金融資產價格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產生變化的風險。</a:t>
            </a:r>
            <a:endParaRPr lang="en-US" altLang="zh-TW" sz="26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eaLnBrk="1">
              <a:lnSpc>
                <a:spcPct val="110000"/>
              </a:lnSpc>
            </a:pPr>
            <a:r>
              <a:rPr lang="zh-TW" altLang="en-US" sz="2800" dirty="0"/>
              <a:t>匯</a:t>
            </a:r>
            <a:r>
              <a:rPr lang="zh-TW" altLang="en-US" sz="2800" dirty="0" smtClean="0"/>
              <a:t>率風險的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影響</a:t>
            </a:r>
            <a:endParaRPr lang="en-US" altLang="zh-TW" sz="2800" dirty="0" smtClean="0"/>
          </a:p>
          <a:p>
            <a:pPr lvl="1" eaLnBrk="1">
              <a:lnSpc>
                <a:spcPct val="120000"/>
              </a:lnSpc>
              <a:spcAft>
                <a:spcPts val="0"/>
              </a:spcAft>
            </a:pPr>
            <a:r>
              <a:rPr lang="zh-TW" altLang="en-US" sz="2600" dirty="0" smtClean="0">
                <a:latin typeface="微軟正黑體" panose="020B0604030504040204" pitchFamily="34" charset="-120"/>
              </a:rPr>
              <a:t>匯率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上升</a:t>
            </a:r>
            <a:r>
              <a:rPr lang="zh-TW" altLang="en-US" sz="2600" dirty="0">
                <a:latin typeface="微軟正黑體" panose="020B0604030504040204" pitchFamily="34" charset="-120"/>
              </a:rPr>
              <a:t>對</a:t>
            </a:r>
            <a:r>
              <a:rPr lang="zh-TW" altLang="en-US" sz="2600" dirty="0" smtClean="0">
                <a:latin typeface="微軟正黑體" panose="020B0604030504040204" pitchFamily="34" charset="-120"/>
              </a:rPr>
              <a:t>進出</a:t>
            </a:r>
            <a:r>
              <a:rPr lang="zh-TW" altLang="en-US" sz="2600" dirty="0" smtClean="0">
                <a:latin typeface="新細明體"/>
                <a:ea typeface="新細明體"/>
              </a:rPr>
              <a:t>、</a:t>
            </a:r>
            <a:r>
              <a:rPr lang="zh-TW" altLang="en-US" sz="2600" dirty="0" smtClean="0">
                <a:latin typeface="微軟正黑體" panose="020B0604030504040204" pitchFamily="34" charset="-120"/>
              </a:rPr>
              <a:t>口商的影響</a:t>
            </a:r>
            <a:endParaRPr lang="en-US" altLang="zh-TW" sz="2600" dirty="0" smtClean="0"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匯率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上升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 → 外幣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升值</a:t>
            </a: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本國貨幣貶值</a:t>
            </a:r>
            <a:r>
              <a:rPr lang="en-US" altLang="zh-TW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)</a:t>
            </a:r>
          </a:p>
          <a:p>
            <a:pPr lvl="2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以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本國貨幣表示的外幣</a:t>
            </a:r>
            <a:r>
              <a:rPr lang="zh-TW" altLang="en-US" sz="2600" dirty="0" smtClean="0">
                <a:latin typeface="微軟正黑體" panose="020B0604030504040204" pitchFamily="34" charset="-120"/>
              </a:rPr>
              <a:t>出口收入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增加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→對出口商</a:t>
            </a:r>
            <a:r>
              <a:rPr lang="zh-TW" altLang="en-US" sz="2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有利</a:t>
            </a:r>
            <a:endParaRPr lang="en-US" altLang="zh-TW" sz="2600" dirty="0" smtClean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以本國貨幣表示的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外幣</a:t>
            </a:r>
            <a:r>
              <a:rPr lang="zh-TW" altLang="en-US" sz="2600" dirty="0">
                <a:latin typeface="微軟正黑體" panose="020B0604030504040204" pitchFamily="34" charset="-120"/>
              </a:rPr>
              <a:t>進口</a:t>
            </a:r>
            <a:r>
              <a:rPr lang="zh-TW" altLang="en-US" sz="2600" dirty="0" smtClean="0">
                <a:latin typeface="微軟正黑體" panose="020B0604030504040204" pitchFamily="34" charset="-120"/>
              </a:rPr>
              <a:t>支出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增加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→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對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進口商</a:t>
            </a:r>
            <a:r>
              <a:rPr lang="zh-TW" altLang="en-US" sz="2600" dirty="0">
                <a:solidFill>
                  <a:srgbClr val="C00000"/>
                </a:solidFill>
                <a:latin typeface="微軟正黑體" panose="020B0604030504040204" pitchFamily="34" charset="-120"/>
              </a:rPr>
              <a:t>不利</a:t>
            </a:r>
            <a:endParaRPr lang="en-US" altLang="zh-TW" sz="26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Aft>
                <a:spcPts val="0"/>
              </a:spcAft>
            </a:pPr>
            <a:r>
              <a:rPr lang="zh-TW" altLang="en-US" sz="2600" dirty="0" smtClean="0">
                <a:latin typeface="微軟正黑體" panose="020B0604030504040204" pitchFamily="34" charset="-120"/>
              </a:rPr>
              <a:t>匯率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下跌</a:t>
            </a:r>
            <a:r>
              <a:rPr lang="zh-TW" altLang="en-US" sz="2600" dirty="0" smtClean="0">
                <a:latin typeface="微軟正黑體" panose="020B0604030504040204" pitchFamily="34" charset="-120"/>
              </a:rPr>
              <a:t>對</a:t>
            </a:r>
            <a:r>
              <a:rPr lang="zh-TW" altLang="en-US" sz="2600" dirty="0">
                <a:latin typeface="微軟正黑體" panose="020B0604030504040204" pitchFamily="34" charset="-120"/>
              </a:rPr>
              <a:t>進出</a:t>
            </a:r>
            <a:r>
              <a:rPr lang="zh-TW" altLang="en-US" sz="2600" dirty="0">
                <a:latin typeface="新細明體"/>
                <a:ea typeface="新細明體"/>
              </a:rPr>
              <a:t>、</a:t>
            </a:r>
            <a:r>
              <a:rPr lang="zh-TW" altLang="en-US" sz="2600" dirty="0">
                <a:latin typeface="微軟正黑體" panose="020B0604030504040204" pitchFamily="34" charset="-120"/>
              </a:rPr>
              <a:t>口商的影響</a:t>
            </a:r>
            <a:endParaRPr lang="en-US" altLang="zh-TW" sz="2600" dirty="0"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匯率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下跌 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→ 外幣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貶值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本國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貨幣升值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)</a:t>
            </a:r>
          </a:p>
          <a:p>
            <a:pPr lvl="2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以本國貨幣表示的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外幣</a:t>
            </a:r>
            <a:r>
              <a:rPr lang="zh-TW" altLang="en-US" sz="2600" dirty="0">
                <a:latin typeface="微軟正黑體" panose="020B0604030504040204" pitchFamily="34" charset="-120"/>
              </a:rPr>
              <a:t>出口</a:t>
            </a:r>
            <a:r>
              <a:rPr lang="zh-TW" altLang="en-US" sz="2600" dirty="0" smtClean="0">
                <a:latin typeface="微軟正黑體" panose="020B0604030504040204" pitchFamily="34" charset="-120"/>
              </a:rPr>
              <a:t>收入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減少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→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對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出口商</a:t>
            </a:r>
            <a:r>
              <a:rPr lang="zh-TW" altLang="en-US" sz="2600" dirty="0">
                <a:solidFill>
                  <a:srgbClr val="C00000"/>
                </a:solidFill>
                <a:latin typeface="微軟正黑體" panose="020B0604030504040204" pitchFamily="34" charset="-120"/>
              </a:rPr>
              <a:t>不</a:t>
            </a:r>
            <a:r>
              <a:rPr lang="zh-TW" altLang="en-US" sz="2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利</a:t>
            </a:r>
            <a:endParaRPr lang="en-US" altLang="zh-TW" sz="26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以本國貨幣表示的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外幣</a:t>
            </a:r>
            <a:r>
              <a:rPr lang="zh-TW" altLang="en-US" sz="2600" dirty="0">
                <a:latin typeface="微軟正黑體" panose="020B0604030504040204" pitchFamily="34" charset="-120"/>
              </a:rPr>
              <a:t>進口</a:t>
            </a:r>
            <a:r>
              <a:rPr lang="zh-TW" altLang="en-US" sz="2600" dirty="0" smtClean="0">
                <a:latin typeface="微軟正黑體" panose="020B0604030504040204" pitchFamily="34" charset="-120"/>
              </a:rPr>
              <a:t>支出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減少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→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對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進口商</a:t>
            </a:r>
            <a:r>
              <a:rPr lang="zh-TW" altLang="en-US" sz="2600" dirty="0">
                <a:solidFill>
                  <a:srgbClr val="C00000"/>
                </a:solidFill>
                <a:latin typeface="微軟正黑體" panose="020B0604030504040204" pitchFamily="34" charset="-120"/>
              </a:rPr>
              <a:t>有</a:t>
            </a:r>
            <a:r>
              <a:rPr lang="zh-TW" altLang="en-US" sz="2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利</a:t>
            </a:r>
            <a:endParaRPr lang="en-US" altLang="zh-TW" sz="26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715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匯率風險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匯率變動對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已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</a:rPr>
              <a:t>持有</a:t>
            </a:r>
            <a:r>
              <a:rPr lang="zh-TW" altLang="en-US" sz="2800" dirty="0" smtClean="0">
                <a:latin typeface="微軟正黑體" panose="020B0604030504040204" pitchFamily="34" charset="-120"/>
              </a:rPr>
              <a:t>外幣金融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資產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負債</a:t>
            </a:r>
            <a:r>
              <a:rPr lang="en-US" altLang="zh-TW" sz="28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者之</a:t>
            </a:r>
            <a:r>
              <a:rPr lang="zh-TW" altLang="en-US" sz="2800" dirty="0">
                <a:latin typeface="微軟正黑體" panose="020B0604030504040204" pitchFamily="34" charset="-120"/>
              </a:rPr>
              <a:t>影響</a:t>
            </a:r>
            <a:endParaRPr lang="en-US" altLang="zh-TW" sz="2800" dirty="0">
              <a:latin typeface="微軟正黑體" panose="020B0604030504040204" pitchFamily="34" charset="-120"/>
            </a:endParaRPr>
          </a:p>
          <a:p>
            <a:pPr lvl="2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</a:rPr>
              <a:t>匯率上升 → 外幣升值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本國貨幣貶值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 → </a:t>
            </a:r>
            <a:endParaRPr lang="en-US" altLang="zh-TW" sz="2400" dirty="0" smtClean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lvl="3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000" dirty="0" smtClean="0">
                <a:latin typeface="微軟正黑體" panose="020B0604030504040204" pitchFamily="34" charset="-120"/>
              </a:rPr>
              <a:t>以本國貨幣表示的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外幣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資產價值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增加 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→ 對投資者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有利</a:t>
            </a:r>
            <a:endParaRPr lang="en-US" altLang="zh-TW" sz="2000" dirty="0">
              <a:solidFill>
                <a:srgbClr val="C00000"/>
              </a:solidFill>
            </a:endParaRPr>
          </a:p>
          <a:p>
            <a:pPr lvl="3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000" dirty="0">
                <a:latin typeface="微軟正黑體" panose="020B0604030504040204" pitchFamily="34" charset="-120"/>
              </a:rPr>
              <a:t>以本國貨幣表示的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外幣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負債支出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增加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 →</a:t>
            </a:r>
            <a:r>
              <a:rPr lang="zh-TW" altLang="en-US" sz="2000" dirty="0">
                <a:latin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對融資者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不利</a:t>
            </a:r>
            <a:endParaRPr lang="en-US" altLang="zh-TW" sz="2000" dirty="0">
              <a:solidFill>
                <a:srgbClr val="C00000"/>
              </a:solidFill>
            </a:endParaRPr>
          </a:p>
          <a:p>
            <a:pPr lvl="2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</a:rPr>
              <a:t>匯率下跌 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→ 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</a:rPr>
              <a:t>外幣貶值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本國貨幣升值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</a:rPr>
              <a:t> →</a:t>
            </a:r>
            <a:endParaRPr lang="en-US" altLang="zh-TW" sz="2400" dirty="0" smtClean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lvl="3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000" dirty="0" smtClean="0">
                <a:latin typeface="微軟正黑體" panose="020B0604030504040204" pitchFamily="34" charset="-120"/>
              </a:rPr>
              <a:t>以本國貨幣表示的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外幣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資產價值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減少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→ 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對投資者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不利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3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000" dirty="0" smtClean="0">
                <a:latin typeface="微軟正黑體" panose="020B0604030504040204" pitchFamily="34" charset="-120"/>
              </a:rPr>
              <a:t>以本國貨幣表示的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外幣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負債支出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減少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→ 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對</a:t>
            </a:r>
            <a:r>
              <a:rPr lang="zh-TW" altLang="en-US" sz="2000" dirty="0">
                <a:latin typeface="微軟正黑體" panose="020B0604030504040204" pitchFamily="34" charset="-120"/>
              </a:rPr>
              <a:t>融資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者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有利</a:t>
            </a:r>
            <a:endParaRPr lang="en-US" altLang="zh-TW" sz="2000" dirty="0" smtClean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092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匯率風險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eaLnBrk="1">
              <a:lnSpc>
                <a:spcPct val="150000"/>
              </a:lnSpc>
              <a:spcAft>
                <a:spcPts val="0"/>
              </a:spcAft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匯率</a:t>
            </a:r>
            <a:r>
              <a:rPr lang="zh-TW" altLang="en-US" sz="2800" dirty="0">
                <a:latin typeface="微軟正黑體" panose="020B0604030504040204" pitchFamily="34" charset="-120"/>
              </a:rPr>
              <a:t>變動</a:t>
            </a:r>
            <a:r>
              <a:rPr lang="zh-TW" altLang="en-US" sz="2800" dirty="0" smtClean="0">
                <a:latin typeface="微軟正黑體" panose="020B0604030504040204" pitchFamily="34" charset="-120"/>
              </a:rPr>
              <a:t>對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未持有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</a:rPr>
              <a:t>外幣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</a:rPr>
              <a:t>金融資產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</a:rPr>
              <a:t>者之</a:t>
            </a:r>
            <a:r>
              <a:rPr lang="zh-TW" altLang="en-US" sz="2800" dirty="0">
                <a:latin typeface="微軟正黑體" panose="020B0604030504040204" pitchFamily="34" charset="-120"/>
              </a:rPr>
              <a:t>影響</a:t>
            </a:r>
            <a:endParaRPr lang="en-US" altLang="zh-TW" sz="2800" dirty="0">
              <a:latin typeface="微軟正黑體" panose="020B0604030504040204" pitchFamily="34" charset="-120"/>
            </a:endParaRPr>
          </a:p>
          <a:p>
            <a:pPr lvl="2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</a:rPr>
              <a:t>匯率上升 → 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外幣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</a:rPr>
              <a:t>升值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本國貨幣貶值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</a:rPr>
              <a:t> →</a:t>
            </a:r>
            <a:endParaRPr lang="en-US" altLang="zh-TW" sz="24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lvl="3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000" dirty="0">
                <a:latin typeface="微軟正黑體" panose="020B0604030504040204" pitchFamily="34" charset="-120"/>
              </a:rPr>
              <a:t>以本國貨幣表示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的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外幣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投資成本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增加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→ 對</a:t>
            </a:r>
            <a:r>
              <a:rPr lang="zh-TW" altLang="en-US" sz="2000" dirty="0">
                <a:latin typeface="微軟正黑體" panose="020B0604030504040204" pitchFamily="34" charset="-120"/>
              </a:rPr>
              <a:t>投資者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不利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lvl="3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000" dirty="0">
                <a:latin typeface="微軟正黑體" panose="020B0604030504040204" pitchFamily="34" charset="-120"/>
              </a:rPr>
              <a:t>以本國貨幣表示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的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外幣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融資資金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增加 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→ 對</a:t>
            </a:r>
            <a:r>
              <a:rPr lang="zh-TW" altLang="en-US" sz="2000" dirty="0">
                <a:latin typeface="微軟正黑體" panose="020B0604030504040204" pitchFamily="34" charset="-120"/>
              </a:rPr>
              <a:t>融資者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</a:rPr>
              <a:t>有利</a:t>
            </a:r>
            <a:endParaRPr lang="en-US" altLang="zh-TW" sz="2000" dirty="0"/>
          </a:p>
          <a:p>
            <a:pPr lvl="2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匯率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</a:rPr>
              <a:t>下跌 → 外幣貶值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本國貨幣升值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</a:rPr>
              <a:t> →</a:t>
            </a:r>
            <a:endParaRPr lang="en-US" altLang="zh-TW" sz="24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lvl="3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000" dirty="0">
                <a:latin typeface="微軟正黑體" panose="020B0604030504040204" pitchFamily="34" charset="-120"/>
              </a:rPr>
              <a:t>以本國貨幣表示的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外幣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</a:rPr>
              <a:t>投資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成本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減少 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→ 對投資者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</a:rPr>
              <a:t>有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利</a:t>
            </a:r>
            <a:endParaRPr lang="en-US" altLang="zh-TW" sz="2000" dirty="0"/>
          </a:p>
          <a:p>
            <a:pPr lvl="3" eaLnBrk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000" dirty="0">
                <a:latin typeface="微軟正黑體" panose="020B0604030504040204" pitchFamily="34" charset="-120"/>
              </a:rPr>
              <a:t>以本國貨幣表示的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外幣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融資資金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減少 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→ 對</a:t>
            </a:r>
            <a:r>
              <a:rPr lang="zh-TW" altLang="en-US" sz="2000" dirty="0">
                <a:latin typeface="微軟正黑體" panose="020B0604030504040204" pitchFamily="34" charset="-120"/>
              </a:rPr>
              <a:t>融資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者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不利</a:t>
            </a:r>
            <a:endParaRPr lang="en-US" altLang="zh-TW" sz="20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19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通貨膨脹風險 </a:t>
            </a:r>
            <a:r>
              <a:rPr lang="en-US" altLang="zh-TW" dirty="0" smtClean="0"/>
              <a:t>p81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/>
              <a:t>通貨膨脹的定義</a:t>
            </a:r>
            <a:endParaRPr lang="en-US" altLang="zh-TW" sz="28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一個經濟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社會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所有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物價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全面</a:t>
            </a:r>
            <a:r>
              <a:rPr lang="zh-TW" altLang="en-US" sz="2600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持續性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</a:rPr>
              <a:t>的上漲</a:t>
            </a: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26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eaLnBrk="1">
              <a:lnSpc>
                <a:spcPct val="120000"/>
              </a:lnSpc>
              <a:spcAft>
                <a:spcPts val="0"/>
              </a:spcAft>
            </a:pPr>
            <a:r>
              <a:rPr lang="zh-TW" altLang="en-US" sz="2800" dirty="0"/>
              <a:t>通貨膨脹</a:t>
            </a:r>
            <a:r>
              <a:rPr lang="zh-TW" altLang="en-US" sz="2800" dirty="0" smtClean="0"/>
              <a:t>的成因</a:t>
            </a:r>
            <a:endParaRPr lang="en-US" altLang="zh-TW" sz="28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需求拉升的</a:t>
            </a:r>
            <a:r>
              <a:rPr lang="zh-TW" altLang="en-US" sz="2800" dirty="0" smtClean="0"/>
              <a:t>通貨膨脹</a:t>
            </a:r>
            <a:endParaRPr lang="en-US" altLang="zh-TW" sz="2800" dirty="0" smtClean="0"/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經濟成長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造成商品需求增加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造成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物價上漲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成本推動的</a:t>
            </a:r>
            <a:r>
              <a:rPr lang="zh-TW" altLang="en-US" sz="2800" dirty="0" smtClean="0"/>
              <a:t>通貨膨脹</a:t>
            </a:r>
            <a:endParaRPr lang="en-US" altLang="zh-TW" sz="2800" dirty="0" smtClean="0"/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</a:rPr>
              <a:t>原物料價格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上漲</a:t>
            </a:r>
            <a:r>
              <a:rPr lang="zh-TW" altLang="en-US" sz="2400" dirty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造成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生產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成本增加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造成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物價上漲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石油價格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上漲</a:t>
            </a:r>
            <a:r>
              <a:rPr lang="zh-TW" altLang="en-US" sz="2400" dirty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造成生產成本增加</a:t>
            </a:r>
            <a:r>
              <a:rPr lang="zh-TW" altLang="en-US" sz="2400" dirty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造成物價上漲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貨幣政策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大量發行貨幣</a:t>
            </a:r>
            <a:r>
              <a:rPr lang="zh-TW" altLang="en-US" sz="2400" dirty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造成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實質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購買力下降</a:t>
            </a:r>
            <a:r>
              <a:rPr lang="zh-TW" altLang="en-US" sz="2400" dirty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造成物價上漲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金融市場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原物料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期貨</a:t>
            </a:r>
            <a:r>
              <a:rPr lang="zh-TW" altLang="en-US" sz="2400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選擇權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上漲</a:t>
            </a:r>
            <a:r>
              <a:rPr lang="zh-TW" altLang="en-US" sz="2400" dirty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造成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原物料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現貨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價格上漲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224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/>
            <a:r>
              <a:rPr lang="zh-TW" altLang="en-US" dirty="0"/>
              <a:t>通貨膨脹風險</a:t>
            </a:r>
            <a:endParaRPr lang="zh-TW" altLang="en-US" dirty="0" smtClean="0">
              <a:solidFill>
                <a:srgbClr val="99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內容版面配置區 2"/>
              <p:cNvSpPr>
                <a:spLocks noGrp="1"/>
              </p:cNvSpPr>
              <p:nvPr>
                <p:ph idx="4294967295"/>
              </p:nvPr>
            </p:nvSpPr>
            <p:spPr>
              <a:noFill/>
              <a:ln>
                <a:noFill/>
              </a:ln>
              <a:effectLst/>
            </p:spPr>
            <p:txBody>
              <a:bodyPr lIns="91440" tIns="45720" rIns="91440" bIns="45720">
                <a:normAutofit/>
              </a:bodyPr>
              <a:lstStyle/>
              <a:p>
                <a:pPr eaLnBrk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TW" altLang="en-US" sz="2800" dirty="0" smtClean="0"/>
                  <a:t>通貨膨脹率的的</a:t>
                </a:r>
                <a:r>
                  <a:rPr lang="zh-TW" alt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計算</a:t>
                </a:r>
                <a:r>
                  <a:rPr lang="zh-TW" alt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公式</a:t>
                </a:r>
                <a:r>
                  <a:rPr lang="zh-TW" altLang="en-US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新細明體"/>
                    <a:ea typeface="新細明體"/>
                  </a:rPr>
                  <a:t>：</a:t>
                </a:r>
                <a:endPara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/>
                  <a:ea typeface="新細明體"/>
                </a:endParaRPr>
              </a:p>
              <a:p>
                <a:pPr marL="324000" lvl="1" eaLnBrk="1">
                  <a:spcBef>
                    <a:spcPts val="600"/>
                  </a:spcBef>
                  <a:spcAft>
                    <a:spcPts val="600"/>
                  </a:spcAft>
                  <a:buFont typeface="Arial" charset="0"/>
                  <a:buChar char="»"/>
                </a:pPr>
                <a:r>
                  <a:rPr lang="zh-TW" altLang="en-US" sz="2400" dirty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月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增</a:t>
                </a:r>
                <a:r>
                  <a:rPr lang="zh-TW" altLang="en-US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率：</a:t>
                </a:r>
                <a:endParaRPr lang="en-US" altLang="zh-TW" sz="2400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324000" lvl="1" indent="0" eaLnBrk="1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𝝅</m:t>
                          </m:r>
                        </m:e>
                        <m:sub>
                          <m:r>
                            <a:rPr lang="en-US" altLang="zh-TW" sz="2400" i="1" dirty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新細明體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新細明體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新細明體"/>
                                </a:rPr>
                                <m:t>  </m:t>
                              </m:r>
                              <m:r>
                                <a:rPr lang="en-US" altLang="zh-TW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新細明體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新細明體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altLang="zh-TW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新細明體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𝒕</m:t>
                              </m:r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新細明體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新細明體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TW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新細明體"/>
                                </a:rPr>
                                <m:t>𝒕</m:t>
                              </m:r>
                              <m:r>
                                <a:rPr lang="en-US" altLang="zh-TW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新細明體"/>
                                </a:rPr>
                                <m:t>−</m:t>
                              </m:r>
                              <m:r>
                                <a:rPr lang="en-US" altLang="zh-TW" sz="2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新細明體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100%</m:t>
                      </m:r>
                    </m:oMath>
                  </m:oMathPara>
                </a14:m>
                <a:endPara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24000" lvl="1" eaLnBrk="1">
                  <a:spcAft>
                    <a:spcPts val="600"/>
                  </a:spcAft>
                  <a:buFont typeface="Arial" charset="0"/>
                  <a:buChar char="»"/>
                </a:pPr>
                <a:r>
                  <a:rPr lang="zh-TW" alt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年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增</a:t>
                </a:r>
                <a:r>
                  <a:rPr lang="zh-TW" altLang="en-US" sz="2400" dirty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率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：</a:t>
                </a:r>
                <a:endParaRPr lang="en-US" altLang="zh-TW" sz="2400" dirty="0" smtClean="0">
                  <a:solidFill>
                    <a:srgbClr val="0000FF"/>
                  </a:solidFill>
                  <a:latin typeface="微軟正黑體" panose="020B0604030504040204" pitchFamily="34" charset="-120"/>
                </a:endParaRPr>
              </a:p>
              <a:p>
                <a:pPr marL="324000" lvl="1" indent="0" eaLnBrk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b>
                          <m:r>
                            <a:rPr lang="en-US" altLang="zh-TW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altLang="zh-TW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/>
                              <a:ea typeface="新細明體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  </m:t>
                              </m:r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  <a:ea typeface="新細明體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𝒕</m:t>
                              </m:r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𝟏</m:t>
                              </m:r>
                              <m:r>
                                <a:rPr lang="en-US" altLang="zh-TW" sz="2400" b="1" i="1" smtClean="0">
                                  <a:latin typeface="Cambria Math"/>
                                  <a:ea typeface="新細明體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𝒕</m:t>
                              </m:r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/>
                                  <a:ea typeface="新細明體"/>
                                </a:rPr>
                                <m:t>𝟏</m:t>
                              </m:r>
                              <m:r>
                                <a:rPr lang="en-US" altLang="zh-TW" sz="2400" b="1" i="1" smtClean="0">
                                  <a:latin typeface="Cambria Math"/>
                                  <a:ea typeface="新細明體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100%</m:t>
                      </m:r>
                    </m:oMath>
                  </m:oMathPara>
                </a14:m>
                <a:endPara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/>
                <a:r>
                  <a:rPr lang="zh-TW" altLang="en-US" sz="2800" dirty="0" smtClean="0"/>
                  <a:t>計算</a:t>
                </a:r>
                <a:r>
                  <a:rPr lang="zh-TW" altLang="en-US" sz="2800" dirty="0"/>
                  <a:t>公式的符號說明</a:t>
                </a:r>
                <a:endParaRPr lang="en-US" altLang="zh-TW" sz="2800" dirty="0">
                  <a:latin typeface="新細明體"/>
                  <a:ea typeface="新細明體"/>
                </a:endParaRPr>
              </a:p>
              <a:p>
                <a:pPr lvl="1" eaLnBrk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zh-TW" alt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𝝅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：</a:t>
                </a:r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代表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第 </a:t>
                </a:r>
                <a:r>
                  <a:rPr lang="en-US" altLang="zh-TW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期</a:t>
                </a:r>
                <a:r>
                  <a:rPr lang="zh-TW" altLang="en-US" sz="2400" dirty="0" smtClean="0">
                    <a:latin typeface="微軟正黑體" panose="020B0604030504040204" pitchFamily="34" charset="-120"/>
                  </a:rPr>
                  <a:t>的</a:t>
                </a:r>
                <a:r>
                  <a:rPr lang="zh-TW" altLang="en-US" sz="2400" dirty="0"/>
                  <a:t>通貨膨脹</a:t>
                </a:r>
                <a:r>
                  <a:rPr lang="zh-TW" altLang="en-US" sz="2400" dirty="0" smtClean="0"/>
                  <a:t>率</a:t>
                </a:r>
                <a:endParaRPr lang="en-US" altLang="zh-TW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eaLnBrk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𝑷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 ：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代表第 </a:t>
                </a:r>
                <a:r>
                  <a:rPr lang="en-US" altLang="zh-TW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期</a:t>
                </a:r>
                <a:r>
                  <a:rPr lang="zh-TW" altLang="en-US" sz="2400" dirty="0" smtClean="0">
                    <a:latin typeface="微軟正黑體" panose="020B0604030504040204" pitchFamily="34" charset="-120"/>
                  </a:rPr>
                  <a:t>的消費者物價指數</a:t>
                </a:r>
                <a:endParaRPr lang="en-US" altLang="zh-TW" sz="2400" i="1" dirty="0">
                  <a:latin typeface="微軟正黑體" panose="020B0604030504040204" pitchFamily="34" charset="-120"/>
                </a:endParaRPr>
              </a:p>
              <a:p>
                <a:pPr lvl="1" eaLnBrk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𝑷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𝒕</m:t>
                        </m:r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−</m:t>
                        </m:r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 ：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代表第 </a:t>
                </a:r>
                <a:r>
                  <a:rPr lang="en-US" altLang="zh-TW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t-1 </a:t>
                </a:r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期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的消費者物價指數</a:t>
                </a:r>
                <a:endPara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29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blipFill rotWithShape="1">
                <a:blip r:embed="rId2" cstate="print"/>
                <a:stretch>
                  <a:fillRect l="-1399" t="-120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9379A-E7C7-42C8-BAA7-783BC282FF5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5411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信用風險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dirty="0"/>
              <a:t>信用風險的定義</a:t>
            </a:r>
            <a:endParaRPr lang="en-US" altLang="zh-TW" sz="28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企業無法如期依約償還債務的風險。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又稱之為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違約風險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又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稱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之為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財務風險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eaLnBrk="1">
              <a:lnSpc>
                <a:spcPct val="120000"/>
              </a:lnSpc>
            </a:pPr>
            <a:r>
              <a:rPr lang="zh-TW" altLang="en-US" sz="2800" dirty="0" smtClean="0"/>
              <a:t>信用</a:t>
            </a:r>
            <a:r>
              <a:rPr lang="zh-TW" altLang="en-US" sz="2800" dirty="0"/>
              <a:t>風險</a:t>
            </a:r>
            <a:r>
              <a:rPr lang="zh-TW" altLang="en-US" sz="2800" dirty="0" smtClean="0"/>
              <a:t>的影響</a:t>
            </a:r>
            <a:endParaRPr lang="en-US" altLang="zh-TW" sz="2800" dirty="0" smtClean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/>
              <a:t>信用評等變差導致資金融通的</a:t>
            </a:r>
            <a:r>
              <a:rPr lang="zh-TW" altLang="en-US" sz="2400" dirty="0" smtClean="0"/>
              <a:t>成本增加</a:t>
            </a:r>
            <a:r>
              <a:rPr lang="zh-TW" altLang="en-US" sz="2400" dirty="0"/>
              <a:t>及困難</a:t>
            </a:r>
            <a:endParaRPr lang="en-US" altLang="zh-TW" sz="24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/>
              <a:t>嚴重的話會因資金週轉困難而導致倒閉</a:t>
            </a:r>
            <a:endParaRPr lang="en-US" altLang="zh-TW" sz="2400" dirty="0" smtClean="0"/>
          </a:p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dirty="0"/>
              <a:t>信用風險</a:t>
            </a:r>
            <a:r>
              <a:rPr lang="zh-TW" altLang="en-US" sz="2800" dirty="0" smtClean="0"/>
              <a:t>的範圍</a:t>
            </a:r>
            <a:endParaRPr lang="en-US" altLang="zh-TW" sz="28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個人：信用卡卡債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企業：銀行支票跳票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國家或政府：歐債五國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29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流動性風險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dirty="0"/>
              <a:t>流動性</a:t>
            </a:r>
            <a:r>
              <a:rPr lang="zh-TW" altLang="en-US" sz="2800" dirty="0" smtClean="0"/>
              <a:t>的</a:t>
            </a:r>
            <a:r>
              <a:rPr lang="zh-TW" altLang="en-US" sz="2800" dirty="0"/>
              <a:t>定義</a:t>
            </a:r>
            <a:endParaRPr lang="en-US" altLang="zh-TW" sz="28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將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資產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轉換成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現金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的能力及所需要的時間及成本高低。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zh-TW" sz="2400" dirty="0">
                <a:solidFill>
                  <a:srgbClr val="FF0000"/>
                </a:solidFill>
                <a:cs typeface="Arial" panose="020B0604020202020204" pitchFamily="34" charset="0"/>
              </a:rPr>
              <a:t>通貨</a:t>
            </a:r>
            <a:r>
              <a:rPr lang="zh-TW" altLang="zh-TW" sz="2400" dirty="0">
                <a:cs typeface="Arial" panose="020B0604020202020204" pitchFamily="34" charset="0"/>
              </a:rPr>
              <a:t>本身即為</a:t>
            </a:r>
            <a:r>
              <a:rPr lang="zh-TW" altLang="zh-TW" sz="2400" dirty="0" smtClean="0">
                <a:cs typeface="Arial" panose="020B0604020202020204" pitchFamily="34" charset="0"/>
              </a:rPr>
              <a:t>現金，不</a:t>
            </a:r>
            <a:r>
              <a:rPr lang="zh-TW" altLang="zh-TW" sz="2400" dirty="0">
                <a:cs typeface="Arial" panose="020B0604020202020204" pitchFamily="34" charset="0"/>
              </a:rPr>
              <a:t>需經過轉換，具有百分之百的</a:t>
            </a:r>
            <a:r>
              <a:rPr lang="zh-TW" altLang="zh-TW" sz="2400" dirty="0" smtClean="0">
                <a:cs typeface="Arial" panose="020B0604020202020204" pitchFamily="34" charset="0"/>
              </a:rPr>
              <a:t>流動性。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eaLnBrk="1" fontAlgn="ctr" hangingPunct="1">
              <a:spcBef>
                <a:spcPts val="600"/>
              </a:spcBef>
            </a:pPr>
            <a:r>
              <a:rPr lang="zh-TW" altLang="zh-TW" sz="2800" dirty="0" smtClean="0">
                <a:cs typeface="Arial" panose="020B0604020202020204" pitchFamily="34" charset="0"/>
              </a:rPr>
              <a:t>流動性</a:t>
            </a:r>
            <a:r>
              <a:rPr lang="zh-TW" altLang="zh-TW" sz="2800" dirty="0">
                <a:cs typeface="Arial" panose="020B0604020202020204" pitchFamily="34" charset="0"/>
              </a:rPr>
              <a:t>高低：</a:t>
            </a:r>
          </a:p>
          <a:p>
            <a:pPr lvl="1" eaLnBrk="1" fontAlgn="ctr" hangingPunct="1">
              <a:lnSpc>
                <a:spcPct val="120000"/>
              </a:lnSpc>
              <a:spcBef>
                <a:spcPts val="600"/>
              </a:spcBef>
            </a:pPr>
            <a:r>
              <a:rPr lang="zh-TW" altLang="zh-TW" sz="2600" dirty="0">
                <a:solidFill>
                  <a:schemeClr val="tx1"/>
                </a:solidFill>
                <a:cs typeface="Arial" panose="020B0604020202020204" pitchFamily="34" charset="0"/>
              </a:rPr>
              <a:t>各種</a:t>
            </a:r>
            <a:r>
              <a:rPr lang="zh-TW" altLang="zh-TW" sz="2600" dirty="0">
                <a:solidFill>
                  <a:srgbClr val="C00000"/>
                </a:solidFill>
                <a:cs typeface="Arial" panose="020B0604020202020204" pitchFamily="34" charset="0"/>
              </a:rPr>
              <a:t>貨幣</a:t>
            </a:r>
            <a:r>
              <a:rPr lang="zh-TW" altLang="zh-TW" sz="2600" dirty="0">
                <a:solidFill>
                  <a:schemeClr val="tx1"/>
                </a:solidFill>
                <a:cs typeface="Arial" panose="020B0604020202020204" pitchFamily="34" charset="0"/>
              </a:rPr>
              <a:t>的流動性的高低分別為：</a:t>
            </a:r>
            <a:endParaRPr lang="en-US" altLang="zh-TW" sz="2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lvl="1" indent="0" eaLnBrk="1" fontAlgn="ctr" hangingPunct="1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2600" dirty="0">
                <a:cs typeface="Arial" panose="020B0604020202020204" pitchFamily="34" charset="0"/>
              </a:rPr>
              <a:t>   </a:t>
            </a:r>
            <a:r>
              <a:rPr lang="zh-TW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通貨</a:t>
            </a:r>
            <a:r>
              <a:rPr lang="zh-TW" altLang="zh-TW" sz="2600" dirty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zh-TW" sz="2600" dirty="0">
                <a:solidFill>
                  <a:srgbClr val="0000FF"/>
                </a:solidFill>
                <a:cs typeface="Arial" panose="020B0604020202020204" pitchFamily="34" charset="0"/>
              </a:rPr>
              <a:t>&gt; </a:t>
            </a:r>
            <a:r>
              <a:rPr lang="en-US" altLang="zh-TW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M</a:t>
            </a:r>
            <a:r>
              <a:rPr lang="en-US" altLang="zh-TW" sz="1600" dirty="0" smtClean="0">
                <a:solidFill>
                  <a:srgbClr val="0000FF"/>
                </a:solidFill>
                <a:cs typeface="Arial" panose="020B0604020202020204" pitchFamily="34" charset="0"/>
              </a:rPr>
              <a:t>1A</a:t>
            </a:r>
            <a:r>
              <a:rPr lang="en-US" altLang="zh-TW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zh-TW" sz="2600" dirty="0">
                <a:solidFill>
                  <a:srgbClr val="0000FF"/>
                </a:solidFill>
                <a:cs typeface="Arial" panose="020B0604020202020204" pitchFamily="34" charset="0"/>
              </a:rPr>
              <a:t>&gt; M</a:t>
            </a:r>
            <a:r>
              <a:rPr lang="en-US" altLang="zh-TW" sz="1600" dirty="0">
                <a:solidFill>
                  <a:srgbClr val="0000FF"/>
                </a:solidFill>
                <a:cs typeface="Arial" panose="020B0604020202020204" pitchFamily="34" charset="0"/>
              </a:rPr>
              <a:t>1B</a:t>
            </a:r>
            <a:r>
              <a:rPr lang="en-US" altLang="zh-TW" sz="2600" dirty="0">
                <a:solidFill>
                  <a:srgbClr val="0000FF"/>
                </a:solidFill>
                <a:cs typeface="Arial" panose="020B0604020202020204" pitchFamily="34" charset="0"/>
              </a:rPr>
              <a:t>  &gt; M</a:t>
            </a:r>
            <a:r>
              <a:rPr lang="en-US" altLang="zh-TW" sz="1600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endParaRPr lang="zh-TW" altLang="zh-TW" sz="16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lvl="1" eaLnBrk="1" fontAlgn="ctr" hangingPunct="1">
              <a:lnSpc>
                <a:spcPct val="120000"/>
              </a:lnSpc>
              <a:spcBef>
                <a:spcPts val="600"/>
              </a:spcBef>
            </a:pPr>
            <a:r>
              <a:rPr lang="zh-TW" altLang="zh-TW" sz="2600" dirty="0">
                <a:solidFill>
                  <a:schemeClr val="tx1"/>
                </a:solidFill>
                <a:cs typeface="Arial" panose="020B0604020202020204" pitchFamily="34" charset="0"/>
              </a:rPr>
              <a:t>各種</a:t>
            </a:r>
            <a:r>
              <a:rPr lang="zh-TW" altLang="zh-TW" sz="2600" dirty="0">
                <a:solidFill>
                  <a:srgbClr val="C00000"/>
                </a:solidFill>
                <a:cs typeface="Arial" panose="020B0604020202020204" pitchFamily="34" charset="0"/>
              </a:rPr>
              <a:t>資產</a:t>
            </a:r>
            <a:r>
              <a:rPr lang="zh-TW" altLang="zh-TW" sz="2600" dirty="0">
                <a:solidFill>
                  <a:schemeClr val="tx1"/>
                </a:solidFill>
                <a:cs typeface="Arial" panose="020B0604020202020204" pitchFamily="34" charset="0"/>
              </a:rPr>
              <a:t>的流動性的高低分別為</a:t>
            </a:r>
            <a:r>
              <a:rPr lang="zh-TW" altLang="zh-TW" sz="2600" dirty="0">
                <a:cs typeface="Arial" panose="020B0604020202020204" pitchFamily="34" charset="0"/>
              </a:rPr>
              <a:t>：</a:t>
            </a:r>
            <a:endParaRPr lang="en-US" altLang="zh-TW" sz="2600" dirty="0">
              <a:cs typeface="Arial" panose="020B0604020202020204" pitchFamily="34" charset="0"/>
            </a:endParaRPr>
          </a:p>
          <a:p>
            <a:pPr marL="457200" lvl="1" indent="0" eaLnBrk="1" fontAlgn="ctr" hangingPunct="1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2400" dirty="0">
                <a:cs typeface="Arial" panose="020B0604020202020204" pitchFamily="34" charset="0"/>
              </a:rPr>
              <a:t>   </a:t>
            </a:r>
            <a:r>
              <a:rPr lang="zh-TW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貨幣  </a:t>
            </a:r>
            <a:r>
              <a:rPr lang="en-US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&gt; </a:t>
            </a:r>
            <a:r>
              <a:rPr lang="zh-TW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貨幣市場資產  </a:t>
            </a:r>
            <a:r>
              <a:rPr lang="en-US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&gt; </a:t>
            </a:r>
            <a:r>
              <a:rPr lang="zh-TW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股票  </a:t>
            </a:r>
            <a:r>
              <a:rPr lang="en-US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&gt; </a:t>
            </a:r>
            <a:r>
              <a:rPr lang="zh-TW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債券  </a:t>
            </a:r>
            <a:r>
              <a:rPr lang="en-US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&gt; </a:t>
            </a:r>
            <a:r>
              <a:rPr lang="zh-TW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房地產</a:t>
            </a:r>
          </a:p>
          <a:p>
            <a:pPr lvl="1" eaLnBrk="1" fontAlgn="ctr" hangingPunct="1">
              <a:lnSpc>
                <a:spcPct val="120000"/>
              </a:lnSpc>
              <a:spcBef>
                <a:spcPts val="600"/>
              </a:spcBef>
            </a:pPr>
            <a:r>
              <a:rPr lang="zh-TW" altLang="zh-TW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各種</a:t>
            </a:r>
            <a:r>
              <a:rPr lang="zh-TW" altLang="en-US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股票</a:t>
            </a:r>
            <a:r>
              <a:rPr lang="zh-TW" altLang="zh-TW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的</a:t>
            </a:r>
            <a:r>
              <a:rPr lang="zh-TW" altLang="zh-TW" sz="2400" dirty="0">
                <a:solidFill>
                  <a:schemeClr val="tx1"/>
                </a:solidFill>
                <a:cs typeface="Arial" panose="020B0604020202020204" pitchFamily="34" charset="0"/>
              </a:rPr>
              <a:t>流動性的高低分別為</a:t>
            </a:r>
            <a:r>
              <a:rPr lang="zh-TW" altLang="zh-TW" sz="2400" dirty="0">
                <a:cs typeface="Arial" panose="020B0604020202020204" pitchFamily="34" charset="0"/>
              </a:rPr>
              <a:t>：</a:t>
            </a:r>
            <a:endParaRPr lang="en-US" altLang="zh-TW" sz="2400" dirty="0">
              <a:cs typeface="Arial" panose="020B0604020202020204" pitchFamily="34" charset="0"/>
            </a:endParaRPr>
          </a:p>
          <a:p>
            <a:pPr marL="457200" lvl="1" indent="0" eaLnBrk="1" fontAlgn="ctr" hangingPunct="1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TW" sz="2400" dirty="0">
                <a:solidFill>
                  <a:srgbClr val="C00000"/>
                </a:solidFill>
                <a:cs typeface="Arial" panose="020B0604020202020204" pitchFamily="34" charset="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上市公司</a:t>
            </a:r>
            <a:r>
              <a:rPr lang="zh-TW" altLang="zh-TW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股票</a:t>
            </a:r>
            <a:r>
              <a:rPr lang="en-US" altLang="zh-TW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&gt; </a:t>
            </a:r>
            <a:r>
              <a:rPr lang="zh-TW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上櫃公司</a:t>
            </a:r>
            <a:r>
              <a:rPr lang="zh-TW" altLang="zh-TW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股票</a:t>
            </a:r>
            <a:endParaRPr lang="zh-TW" altLang="zh-TW" sz="2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360000" lvl="1" indent="0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   股本大的</a:t>
            </a:r>
            <a:r>
              <a:rPr lang="zh-TW" altLang="zh-TW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股票</a:t>
            </a:r>
            <a:r>
              <a:rPr lang="en-US" altLang="zh-TW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cs typeface="Arial" panose="020B0604020202020204" pitchFamily="34" charset="0"/>
              </a:rPr>
              <a:t>&gt; </a:t>
            </a:r>
            <a:r>
              <a:rPr lang="zh-TW" altLang="en-US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股本小的</a:t>
            </a:r>
            <a:r>
              <a:rPr lang="zh-TW" altLang="zh-TW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股票</a:t>
            </a:r>
            <a:endParaRPr lang="zh-TW" altLang="zh-TW" sz="24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TW" sz="2400" dirty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070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/>
              <a:t>本章</a:t>
            </a:r>
            <a:r>
              <a:rPr lang="zh-TW" altLang="en-US" dirty="0" smtClean="0"/>
              <a:t>大綱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56038"/>
            <a:ext cx="7920880" cy="2633693"/>
          </a:xfr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481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營運風險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dirty="0" smtClean="0"/>
              <a:t>營運風險的</a:t>
            </a:r>
            <a:r>
              <a:rPr lang="zh-TW" altLang="en-US" sz="2800" dirty="0"/>
              <a:t>定義</a:t>
            </a:r>
            <a:endParaRPr lang="en-US" altLang="zh-TW" sz="28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企業因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產業景氣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公司管理能力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生產規模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等因素使得企業的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營收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成本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變動，稅前息前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利潤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變動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進而影響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企業價值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的風險。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TW" sz="2400" dirty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00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風險</a:t>
            </a:r>
            <a:r>
              <a:rPr lang="zh-TW" altLang="en-US" dirty="0"/>
              <a:t>資產的</a:t>
            </a:r>
            <a:r>
              <a:rPr lang="zh-TW" altLang="en-US" dirty="0" smtClean="0"/>
              <a:t>選擇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200" dirty="0" smtClean="0"/>
              <a:t>風險資產的選擇</a:t>
            </a:r>
            <a:endParaRPr lang="en-US" altLang="zh-TW" sz="3200" dirty="0" smtClean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理性投資人</a:t>
            </a:r>
            <a:endParaRPr lang="en-US" altLang="zh-TW" sz="2800" dirty="0"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理性的投資人承擔風險的目的是為了獲得較高的預期報酬。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如果承擔高風險，確無法獲得較高的預期報酬，則無需多承擔高風險。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理性投資人的</a:t>
            </a:r>
            <a:r>
              <a:rPr lang="zh-TW" altLang="en-US" sz="2800" dirty="0" smtClean="0"/>
              <a:t>資產選擇</a:t>
            </a:r>
            <a:endParaRPr lang="en-US" altLang="zh-TW" sz="2800" dirty="0"/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預期報酬相同的情況下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選擇風險最低的資產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風險相同的情況下</a:t>
            </a:r>
            <a:r>
              <a:rPr lang="zh-TW" altLang="en-US" sz="24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選擇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預期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報酬最高的資產。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TW" sz="2400" dirty="0"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TW" sz="2400" dirty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730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風險溢酬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200" dirty="0"/>
              <a:t>風險溢酬</a:t>
            </a:r>
            <a:endParaRPr lang="en-US" altLang="zh-TW" sz="32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>
                <a:latin typeface="微軟正黑體" panose="020B0604030504040204" pitchFamily="34" charset="-120"/>
              </a:rPr>
              <a:t>想要吸引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</a:rPr>
              <a:t>趨避風險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的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理性投資人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承擔</a:t>
            </a:r>
            <a:r>
              <a:rPr lang="zh-TW" altLang="en-US" sz="2400" dirty="0">
                <a:latin typeface="微軟正黑體" panose="020B0604030504040204" pitchFamily="34" charset="-120"/>
              </a:rPr>
              <a:t>風險、進而持有風險性資產，必需給與其承擔風險的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</a:rPr>
              <a:t>補償</a:t>
            </a:r>
            <a:r>
              <a:rPr lang="zh-TW" altLang="en-US" sz="2400" dirty="0">
                <a:latin typeface="微軟正黑體" panose="020B0604030504040204" pitchFamily="34" charset="-120"/>
              </a:rPr>
              <a:t>，稱之為風險溢酬。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>
                <a:latin typeface="微軟正黑體" panose="020B0604030504040204" pitchFamily="34" charset="-120"/>
              </a:rPr>
              <a:t>投資人承擔的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</a:rPr>
              <a:t>風險種類</a:t>
            </a:r>
            <a:r>
              <a:rPr lang="zh-TW" altLang="en-US" sz="2400" dirty="0">
                <a:latin typeface="微軟正黑體" panose="020B0604030504040204" pitchFamily="34" charset="-120"/>
              </a:rPr>
              <a:t>愈多</a:t>
            </a:r>
            <a:r>
              <a:rPr lang="zh-TW" altLang="en-US" sz="2400" dirty="0">
                <a:latin typeface="新細明體"/>
                <a:ea typeface="新細明體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</a:rPr>
              <a:t>需要給與的風險溢酬也愈高。</a:t>
            </a:r>
            <a:endParaRPr lang="en-US" altLang="zh-TW" sz="2400" dirty="0">
              <a:latin typeface="微軟正黑體" panose="020B0604030504040204" pitchFamily="34" charset="-120"/>
            </a:endParaRPr>
          </a:p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200" dirty="0"/>
              <a:t>風險溢</a:t>
            </a:r>
            <a:r>
              <a:rPr lang="zh-TW" altLang="en-US" sz="3200" dirty="0" smtClean="0"/>
              <a:t>酬的來源</a:t>
            </a:r>
            <a:endParaRPr lang="en-US" altLang="zh-TW" sz="3200" dirty="0"/>
          </a:p>
          <a:p>
            <a:pPr marL="360000" lvl="1" indent="0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風險性資產</a:t>
            </a:r>
            <a:r>
              <a:rPr lang="zh-TW" altLang="en-US" sz="2800" dirty="0" smtClean="0"/>
              <a:t>的預期報酬</a:t>
            </a:r>
            <a:endParaRPr lang="en-US" altLang="zh-TW" sz="2800" dirty="0" smtClean="0"/>
          </a:p>
          <a:p>
            <a:pPr marL="360000" lvl="1" indent="0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800" dirty="0" smtClean="0"/>
              <a:t>= </a:t>
            </a:r>
            <a:r>
              <a:rPr lang="zh-TW" altLang="en-US" sz="2800" dirty="0" smtClean="0">
                <a:solidFill>
                  <a:srgbClr val="FF0000"/>
                </a:solidFill>
              </a:rPr>
              <a:t>無風險</a:t>
            </a:r>
            <a:r>
              <a:rPr lang="zh-TW" altLang="en-US" sz="2800" dirty="0">
                <a:solidFill>
                  <a:srgbClr val="FF0000"/>
                </a:solidFill>
              </a:rPr>
              <a:t>資產</a:t>
            </a:r>
            <a:r>
              <a:rPr lang="zh-TW" altLang="en-US" sz="2800" dirty="0" smtClean="0"/>
              <a:t>的預期報酬 + </a:t>
            </a:r>
            <a:r>
              <a:rPr lang="zh-TW" altLang="en-US" sz="2800" dirty="0" smtClean="0">
                <a:solidFill>
                  <a:srgbClr val="FF0000"/>
                </a:solidFill>
              </a:rPr>
              <a:t>風險溢酬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TW" sz="2400" dirty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056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/>
              <a:t>風險溢酬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/>
            <a:r>
              <a:rPr lang="zh-TW" altLang="en-US" sz="3200" dirty="0"/>
              <a:t>風險溢</a:t>
            </a:r>
            <a:r>
              <a:rPr lang="zh-TW" altLang="en-US" sz="3200" dirty="0" smtClean="0"/>
              <a:t>酬的來源</a:t>
            </a:r>
            <a:endParaRPr lang="en-US" altLang="zh-TW" sz="3200" dirty="0" smtClean="0"/>
          </a:p>
          <a:p>
            <a:pPr lvl="1" eaLnBrk="1"/>
            <a:r>
              <a:rPr lang="zh-TW" altLang="en-US" sz="2800" dirty="0"/>
              <a:t>通貨膨脹風險溢酬</a:t>
            </a:r>
            <a:endParaRPr lang="en-US" altLang="zh-TW" sz="2800" dirty="0"/>
          </a:p>
          <a:p>
            <a:pPr lvl="1" eaLnBrk="1"/>
            <a:r>
              <a:rPr lang="zh-TW" altLang="en-US" sz="2800" dirty="0" smtClean="0"/>
              <a:t>市場風險</a:t>
            </a:r>
            <a:r>
              <a:rPr lang="zh-TW" altLang="en-US" sz="2800" dirty="0"/>
              <a:t>溢酬</a:t>
            </a:r>
            <a:endParaRPr lang="en-US" altLang="zh-TW" sz="2800" dirty="0" smtClean="0"/>
          </a:p>
          <a:p>
            <a:pPr lvl="1" eaLnBrk="1"/>
            <a:r>
              <a:rPr lang="zh-TW" altLang="en-US" sz="2800" dirty="0" smtClean="0"/>
              <a:t>利率風險</a:t>
            </a:r>
            <a:r>
              <a:rPr lang="zh-TW" altLang="en-US" sz="2800" dirty="0"/>
              <a:t>溢酬</a:t>
            </a:r>
            <a:endParaRPr lang="en-US" altLang="zh-TW" sz="2800" dirty="0"/>
          </a:p>
          <a:p>
            <a:pPr lvl="1" eaLnBrk="1"/>
            <a:r>
              <a:rPr lang="zh-TW" altLang="en-US" sz="2800" dirty="0"/>
              <a:t>匯率</a:t>
            </a:r>
            <a:r>
              <a:rPr lang="zh-TW" altLang="en-US" sz="2800" dirty="0" smtClean="0"/>
              <a:t>風險</a:t>
            </a:r>
            <a:r>
              <a:rPr lang="zh-TW" altLang="en-US" sz="2800" dirty="0"/>
              <a:t>溢酬</a:t>
            </a:r>
            <a:endParaRPr lang="en-US" altLang="zh-TW" sz="2800" dirty="0"/>
          </a:p>
          <a:p>
            <a:pPr lvl="1" eaLnBrk="1"/>
            <a:r>
              <a:rPr lang="zh-TW" altLang="en-US" sz="2800" dirty="0" smtClean="0"/>
              <a:t>信用風險</a:t>
            </a:r>
            <a:r>
              <a:rPr lang="zh-TW" altLang="en-US" sz="2800" dirty="0"/>
              <a:t>溢</a:t>
            </a:r>
            <a:r>
              <a:rPr lang="zh-TW" altLang="en-US" sz="2800" dirty="0" smtClean="0"/>
              <a:t>酬</a:t>
            </a:r>
            <a:endParaRPr lang="en-US" altLang="zh-TW" sz="2800" dirty="0"/>
          </a:p>
          <a:p>
            <a:pPr lvl="1" eaLnBrk="1"/>
            <a:r>
              <a:rPr lang="zh-TW" altLang="en-US" sz="2800" dirty="0"/>
              <a:t>流動性風險溢酬</a:t>
            </a:r>
            <a:endParaRPr lang="en-US" altLang="zh-TW" sz="2800" dirty="0"/>
          </a:p>
          <a:p>
            <a:pPr lvl="1" eaLnBrk="1"/>
            <a:r>
              <a:rPr lang="zh-TW" altLang="en-US" sz="2800" dirty="0" smtClean="0"/>
              <a:t>營運風險</a:t>
            </a:r>
            <a:r>
              <a:rPr lang="zh-TW" altLang="en-US" sz="2800" dirty="0"/>
              <a:t>溢</a:t>
            </a:r>
            <a:r>
              <a:rPr lang="zh-TW" altLang="en-US" sz="2800" dirty="0" smtClean="0"/>
              <a:t>酬</a:t>
            </a:r>
            <a:endParaRPr lang="zh-TW" altLang="en-US" sz="2800" dirty="0"/>
          </a:p>
          <a:p>
            <a:pPr lvl="1" eaLnBrk="1">
              <a:buNone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552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風險溢酬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200" dirty="0" smtClean="0"/>
              <a:t>風險資產的預期報酬</a:t>
            </a:r>
            <a:endParaRPr lang="en-US" altLang="zh-TW" sz="3200" dirty="0"/>
          </a:p>
          <a:p>
            <a:pPr marL="360000" lvl="1" indent="0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 smtClean="0">
                <a:solidFill>
                  <a:srgbClr val="0000FF"/>
                </a:solidFill>
              </a:rPr>
              <a:t>風險性資產的預期報酬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360000" lvl="1" indent="0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800" dirty="0" smtClean="0">
                <a:solidFill>
                  <a:srgbClr val="0000FF"/>
                </a:solidFill>
              </a:rPr>
              <a:t>= </a:t>
            </a:r>
            <a:r>
              <a:rPr lang="zh-TW" altLang="en-US" sz="2800" dirty="0" smtClean="0">
                <a:solidFill>
                  <a:srgbClr val="0000FF"/>
                </a:solidFill>
              </a:rPr>
              <a:t>無風險</a:t>
            </a:r>
            <a:r>
              <a:rPr lang="zh-TW" altLang="en-US" sz="2800" dirty="0">
                <a:solidFill>
                  <a:srgbClr val="0000FF"/>
                </a:solidFill>
              </a:rPr>
              <a:t>資產</a:t>
            </a:r>
            <a:r>
              <a:rPr lang="zh-TW" altLang="en-US" sz="2800" dirty="0" smtClean="0">
                <a:solidFill>
                  <a:srgbClr val="0000FF"/>
                </a:solidFill>
              </a:rPr>
              <a:t>的預期報酬 + 風險溢酬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marL="360000" lvl="1" indent="0" eaLnBrk="1">
              <a:buNone/>
            </a:pPr>
            <a:r>
              <a:rPr lang="en-US" altLang="zh-TW" sz="2800" dirty="0" smtClean="0"/>
              <a:t>= </a:t>
            </a:r>
            <a:r>
              <a:rPr lang="zh-TW" altLang="en-US" sz="2800" dirty="0" smtClean="0">
                <a:solidFill>
                  <a:srgbClr val="FF0000"/>
                </a:solidFill>
              </a:rPr>
              <a:t>無</a:t>
            </a:r>
            <a:r>
              <a:rPr lang="zh-TW" altLang="en-US" sz="2800" dirty="0">
                <a:solidFill>
                  <a:srgbClr val="FF0000"/>
                </a:solidFill>
              </a:rPr>
              <a:t>風險資產的預期報酬 </a:t>
            </a:r>
            <a:r>
              <a:rPr lang="zh-TW" altLang="en-US" sz="2800" dirty="0" smtClean="0">
                <a:solidFill>
                  <a:srgbClr val="FF0000"/>
                </a:solidFill>
              </a:rPr>
              <a:t>+ 通貨膨脹</a:t>
            </a:r>
            <a:r>
              <a:rPr lang="zh-TW" altLang="en-US" sz="2800" dirty="0">
                <a:solidFill>
                  <a:srgbClr val="FF0000"/>
                </a:solidFill>
              </a:rPr>
              <a:t>風險溢</a:t>
            </a:r>
            <a:r>
              <a:rPr lang="zh-TW" altLang="en-US" sz="2800" dirty="0" smtClean="0">
                <a:solidFill>
                  <a:srgbClr val="FF0000"/>
                </a:solidFill>
              </a:rPr>
              <a:t>酬 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360000" lvl="1" indent="0" eaLnBrk="1">
              <a:buNone/>
            </a:pPr>
            <a:r>
              <a:rPr lang="en-US" altLang="zh-TW" sz="2800" dirty="0" smtClean="0"/>
              <a:t>  + </a:t>
            </a:r>
            <a:r>
              <a:rPr lang="zh-TW" altLang="en-US" sz="2800" dirty="0" smtClean="0"/>
              <a:t>市場</a:t>
            </a:r>
            <a:r>
              <a:rPr lang="zh-TW" altLang="en-US" sz="2800" dirty="0"/>
              <a:t>風險溢</a:t>
            </a:r>
            <a:r>
              <a:rPr lang="zh-TW" altLang="en-US" sz="2800" dirty="0" smtClean="0"/>
              <a:t>酬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利率</a:t>
            </a:r>
            <a:r>
              <a:rPr lang="zh-TW" altLang="en-US" sz="2800" dirty="0"/>
              <a:t>風險溢</a:t>
            </a:r>
            <a:r>
              <a:rPr lang="zh-TW" altLang="en-US" sz="2800" dirty="0" smtClean="0"/>
              <a:t>酬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匯率</a:t>
            </a:r>
            <a:r>
              <a:rPr lang="zh-TW" altLang="en-US" sz="2800" dirty="0"/>
              <a:t>風險溢</a:t>
            </a:r>
            <a:r>
              <a:rPr lang="zh-TW" altLang="en-US" sz="2800" dirty="0" smtClean="0"/>
              <a:t>酬 </a:t>
            </a:r>
            <a:endParaRPr lang="en-US" altLang="zh-TW" sz="2800" dirty="0" smtClean="0"/>
          </a:p>
          <a:p>
            <a:pPr marL="360000" lvl="1" indent="0" eaLnBrk="1">
              <a:buNone/>
            </a:pPr>
            <a:r>
              <a:rPr lang="en-US" altLang="zh-TW" sz="2800" dirty="0" smtClean="0"/>
              <a:t>  + </a:t>
            </a:r>
            <a:r>
              <a:rPr lang="zh-TW" altLang="en-US" sz="2800" dirty="0" smtClean="0"/>
              <a:t>信用</a:t>
            </a:r>
            <a:r>
              <a:rPr lang="zh-TW" altLang="en-US" sz="2800" dirty="0"/>
              <a:t>風險溢</a:t>
            </a:r>
            <a:r>
              <a:rPr lang="zh-TW" altLang="en-US" sz="2800" dirty="0" smtClean="0"/>
              <a:t>酬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流動性</a:t>
            </a:r>
            <a:r>
              <a:rPr lang="zh-TW" altLang="en-US" sz="2800" dirty="0"/>
              <a:t>風險溢</a:t>
            </a:r>
            <a:r>
              <a:rPr lang="zh-TW" altLang="en-US" sz="2800" dirty="0" smtClean="0"/>
              <a:t>酬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營運</a:t>
            </a:r>
            <a:r>
              <a:rPr lang="zh-TW" altLang="en-US" sz="2800" dirty="0"/>
              <a:t>風險溢酬</a:t>
            </a:r>
          </a:p>
          <a:p>
            <a:pPr marL="360000" lvl="1" indent="0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2800" dirty="0" smtClean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TW" sz="2400" dirty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437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風險的衡量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200" dirty="0" smtClean="0"/>
              <a:t>風險的衡量指標</a:t>
            </a:r>
            <a:endParaRPr lang="en-US" altLang="zh-TW" sz="32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變異數</a:t>
            </a:r>
            <a:endParaRPr lang="en-US" altLang="zh-TW" sz="2800" dirty="0" smtClean="0"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標準差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Beta 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值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風險值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TW" sz="2400" dirty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541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/>
            <a:r>
              <a:rPr lang="zh-TW" altLang="en-US" dirty="0" smtClean="0">
                <a:solidFill>
                  <a:srgbClr val="990000"/>
                </a:solidFill>
              </a:rPr>
              <a:t>報酬率</a:t>
            </a:r>
            <a:r>
              <a:rPr lang="zh-TW" altLang="en-US" dirty="0" smtClean="0">
                <a:solidFill>
                  <a:srgbClr val="0000FF"/>
                </a:solidFill>
              </a:rPr>
              <a:t>變異數</a:t>
            </a:r>
            <a:endParaRPr lang="zh-TW" altLang="en-US" dirty="0" smtClean="0">
              <a:solidFill>
                <a:srgbClr val="99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內容版面配置區 2"/>
              <p:cNvSpPr>
                <a:spLocks noGrp="1"/>
              </p:cNvSpPr>
              <p:nvPr>
                <p:ph idx="4294967295"/>
              </p:nvPr>
            </p:nvSpPr>
            <p:spPr/>
            <p:txBody>
              <a:bodyPr lIns="91440" tIns="45720" rIns="91440" bIns="45720">
                <a:normAutofit/>
              </a:bodyPr>
              <a:lstStyle/>
              <a:p>
                <a:pPr eaLnBrk="1"/>
                <a:r>
                  <a:rPr lang="zh-TW" altLang="en-US" sz="2800" dirty="0" smtClean="0">
                    <a:solidFill>
                      <a:schemeClr val="tx1"/>
                    </a:solidFill>
                  </a:rPr>
                  <a:t>計算</a:t>
                </a:r>
                <a:r>
                  <a:rPr lang="zh-TW" altLang="en-US" sz="2800" dirty="0" smtClean="0"/>
                  <a:t>報酬率</a:t>
                </a:r>
                <a:r>
                  <a:rPr lang="zh-TW" altLang="en-US" sz="2800" dirty="0">
                    <a:solidFill>
                      <a:srgbClr val="0000FF"/>
                    </a:solidFill>
                  </a:rPr>
                  <a:t>變異</a:t>
                </a:r>
                <a:r>
                  <a:rPr lang="zh-TW" altLang="en-US" sz="2800" dirty="0" smtClean="0">
                    <a:solidFill>
                      <a:srgbClr val="0000FF"/>
                    </a:solidFill>
                  </a:rPr>
                  <a:t>數</a:t>
                </a:r>
                <a:r>
                  <a:rPr lang="zh-TW" altLang="en-US" sz="2800" dirty="0" smtClean="0">
                    <a:solidFill>
                      <a:schemeClr val="tx1"/>
                    </a:solidFill>
                  </a:rPr>
                  <a:t>的</a:t>
                </a:r>
                <a:r>
                  <a:rPr lang="zh-TW" altLang="en-US" sz="2800" dirty="0" smtClean="0">
                    <a:solidFill>
                      <a:srgbClr val="C00000"/>
                    </a:solidFill>
                  </a:rPr>
                  <a:t>基本假設</a:t>
                </a:r>
                <a:r>
                  <a:rPr lang="zh-TW" altLang="en-US" sz="2800" dirty="0" smtClean="0">
                    <a:solidFill>
                      <a:srgbClr val="C00000"/>
                    </a:solidFill>
                    <a:latin typeface="新細明體"/>
                    <a:ea typeface="新細明體"/>
                  </a:rPr>
                  <a:t>：</a:t>
                </a:r>
                <a:endParaRPr lang="en-US" altLang="zh-TW" sz="2800" dirty="0">
                  <a:solidFill>
                    <a:srgbClr val="C00000"/>
                  </a:solidFill>
                  <a:latin typeface="新細明體"/>
                  <a:ea typeface="新細明體"/>
                </a:endParaRPr>
              </a:p>
              <a:p>
                <a:pPr lvl="1" eaLnBrk="1"/>
                <a:r>
                  <a:rPr lang="zh-TW" altLang="en-US" sz="2400" dirty="0" smtClean="0">
                    <a:latin typeface="微軟正黑體" panose="020B0604030504040204" pitchFamily="34" charset="-120"/>
                  </a:rPr>
                  <a:t>假設有 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n </a:t>
                </a:r>
                <a:r>
                  <a:rPr lang="zh-TW" altLang="en-US" sz="2400" dirty="0" smtClean="0">
                    <a:latin typeface="微軟正黑體" panose="020B0604030504040204" pitchFamily="34" charset="-120"/>
                  </a:rPr>
                  <a:t>種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可能的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情況</a:t>
                </a:r>
                <a:endParaRPr lang="en-US" altLang="zh-TW" sz="2400" dirty="0" smtClean="0">
                  <a:solidFill>
                    <a:srgbClr val="0000FF"/>
                  </a:solidFill>
                  <a:latin typeface="微軟正黑體" panose="020B0604030504040204" pitchFamily="34" charset="-120"/>
                </a:endParaRPr>
              </a:p>
              <a:p>
                <a:pPr lvl="1" eaLnBrk="1"/>
                <a:r>
                  <a:rPr lang="zh-TW" altLang="en-US" sz="2400" dirty="0" smtClean="0">
                    <a:latin typeface="微軟正黑體" panose="020B0604030504040204" pitchFamily="34" charset="-120"/>
                  </a:rPr>
                  <a:t>每種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可能</a:t>
                </a:r>
                <a:r>
                  <a:rPr lang="zh-TW" altLang="en-US" sz="2400" dirty="0" smtClean="0">
                    <a:latin typeface="微軟正黑體" panose="020B0604030504040204" pitchFamily="34" charset="-120"/>
                  </a:rPr>
                  <a:t>情況對應的</a:t>
                </a:r>
                <a:r>
                  <a:rPr lang="zh-TW" altLang="en-US" sz="2400" dirty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報酬率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分別為</a:t>
                </a:r>
                <a:r>
                  <a:rPr lang="zh-TW" altLang="en-US" sz="2400" dirty="0" smtClean="0">
                    <a:latin typeface="新細明體"/>
                    <a:ea typeface="新細明體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ja-JP" altLang="en-US" sz="2400" dirty="0" smtClean="0">
                    <a:solidFill>
                      <a:srgbClr val="C00000"/>
                    </a:solidFill>
                    <a:latin typeface="新細明體"/>
                    <a:ea typeface="新細明體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C00000"/>
                    </a:solidFill>
                    <a:latin typeface="標楷體"/>
                    <a:ea typeface="標楷體"/>
                  </a:rPr>
                  <a:t> 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 </m:t>
                        </m:r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𝒏</m:t>
                        </m:r>
                      </m:sub>
                    </m:sSub>
                  </m:oMath>
                </a14:m>
                <a:endParaRPr lang="zh-TW" altLang="en-US" sz="2400" dirty="0">
                  <a:latin typeface="微軟正黑體" panose="020B0604030504040204" pitchFamily="34" charset="-120"/>
                </a:endParaRPr>
              </a:p>
              <a:p>
                <a:pPr lvl="1" eaLnBrk="1"/>
                <a:r>
                  <a:rPr lang="zh-TW" altLang="en-US" sz="2400" dirty="0">
                    <a:latin typeface="微軟正黑體" panose="020B0604030504040204" pitchFamily="34" charset="-120"/>
                  </a:rPr>
                  <a:t>每</a:t>
                </a:r>
                <a:r>
                  <a:rPr lang="zh-TW" altLang="en-US" sz="2400" dirty="0" smtClean="0">
                    <a:latin typeface="微軟正黑體" panose="020B0604030504040204" pitchFamily="34" charset="-120"/>
                  </a:rPr>
                  <a:t>種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可能</a:t>
                </a:r>
                <a:r>
                  <a:rPr lang="zh-TW" altLang="en-US" sz="2400" dirty="0" smtClean="0">
                    <a:latin typeface="微軟正黑體" panose="020B0604030504040204" pitchFamily="34" charset="-120"/>
                  </a:rPr>
                  <a:t>情況發生的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機率</a:t>
                </a:r>
                <a:r>
                  <a:rPr lang="zh-TW" altLang="en-US" sz="2400" dirty="0" smtClean="0">
                    <a:latin typeface="微軟正黑體" panose="020B0604030504040204" pitchFamily="34" charset="-120"/>
                  </a:rPr>
                  <a:t>分別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為</a:t>
                </a:r>
                <a:r>
                  <a:rPr lang="zh-TW" altLang="en-US" sz="2400" dirty="0">
                    <a:latin typeface="新細明體"/>
                    <a:ea typeface="新細明體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200" b="1" i="1" smtClean="0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𝑷𝒓𝒐𝒃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ja-JP" altLang="en-US" sz="2200" dirty="0">
                    <a:solidFill>
                      <a:srgbClr val="C00000"/>
                    </a:solidFill>
                    <a:latin typeface="新細明體"/>
                    <a:ea typeface="新細明體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200" b="1" i="1" smtClean="0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𝑷</m:t>
                        </m:r>
                        <m: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𝒓𝒐𝒃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ja-JP" sz="2200" dirty="0" smtClean="0">
                    <a:solidFill>
                      <a:srgbClr val="C00000"/>
                    </a:solidFill>
                    <a:latin typeface="標楷體"/>
                    <a:ea typeface="標楷體"/>
                  </a:rPr>
                  <a:t> </a:t>
                </a:r>
                <a:r>
                  <a:rPr lang="en-US" altLang="ja-JP" sz="2200" dirty="0">
                    <a:solidFill>
                      <a:srgbClr val="C00000"/>
                    </a:solidFill>
                    <a:latin typeface="標楷體"/>
                    <a:ea typeface="標楷體"/>
                  </a:rPr>
                  <a:t>…</a:t>
                </a:r>
                <a:r>
                  <a:rPr lang="en-US" altLang="ja-JP" sz="2200" dirty="0" smtClean="0">
                    <a:solidFill>
                      <a:srgbClr val="C00000"/>
                    </a:solidFill>
                    <a:latin typeface="標楷體"/>
                    <a:ea typeface="標楷體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200" b="1" i="1" smtClean="0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𝑷</m:t>
                        </m:r>
                        <m: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𝒓𝒐𝒃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𝒏</m:t>
                        </m:r>
                      </m:sub>
                    </m:sSub>
                  </m:oMath>
                </a14:m>
                <a:endParaRPr lang="zh-TW" altLang="en-US" sz="2200" dirty="0">
                  <a:latin typeface="微軟正黑體" panose="020B0604030504040204" pitchFamily="34" charset="-120"/>
                </a:endParaRPr>
              </a:p>
              <a:p>
                <a:pPr eaLnBrk="1"/>
                <a:r>
                  <a:rPr lang="zh-TW" altLang="en-US" sz="2800" dirty="0" smtClean="0"/>
                  <a:t>報酬率</a:t>
                </a:r>
                <a:r>
                  <a:rPr lang="zh-TW" altLang="en-US" sz="2800" dirty="0">
                    <a:solidFill>
                      <a:srgbClr val="0000FF"/>
                    </a:solidFill>
                  </a:rPr>
                  <a:t>變異數</a:t>
                </a:r>
                <a:r>
                  <a:rPr lang="zh-TW" altLang="en-US" sz="2800" dirty="0" smtClean="0">
                    <a:solidFill>
                      <a:schemeClr val="tx1"/>
                    </a:solidFill>
                  </a:rPr>
                  <a:t>的</a:t>
                </a:r>
                <a:r>
                  <a:rPr lang="zh-TW" altLang="en-US" sz="2800" dirty="0" smtClean="0">
                    <a:solidFill>
                      <a:srgbClr val="C00000"/>
                    </a:solidFill>
                  </a:rPr>
                  <a:t>計算方式</a:t>
                </a:r>
                <a:r>
                  <a:rPr lang="zh-TW" altLang="en-US" sz="2800" dirty="0" smtClean="0">
                    <a:solidFill>
                      <a:srgbClr val="C00000"/>
                    </a:solidFill>
                    <a:latin typeface="新細明體"/>
                    <a:ea typeface="新細明體"/>
                  </a:rPr>
                  <a:t>：</a:t>
                </a:r>
                <a:endParaRPr lang="en-US" altLang="zh-TW" sz="2800" dirty="0" smtClean="0">
                  <a:solidFill>
                    <a:srgbClr val="C00000"/>
                  </a:solidFill>
                  <a:latin typeface="新細明體"/>
                  <a:ea typeface="新細明體"/>
                </a:endParaRPr>
              </a:p>
              <a:p>
                <a:pPr lvl="1" eaLnBrk="1"/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計算報酬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率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期望值</a:t>
                </a:r>
                <a:endParaRPr lang="en-US" altLang="zh-TW" sz="2400" dirty="0" smtClean="0">
                  <a:solidFill>
                    <a:srgbClr val="0000FF"/>
                  </a:solidFill>
                  <a:latin typeface="微軟正黑體" panose="020B0604030504040204" pitchFamily="34" charset="-120"/>
                </a:endParaRPr>
              </a:p>
              <a:p>
                <a:pPr lvl="1" eaLnBrk="1"/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將每一個可能的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報酬率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減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報酬</a:t>
                </a:r>
                <a:r>
                  <a:rPr lang="zh-TW" altLang="en-US" sz="2400" dirty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率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期望值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latin typeface="新細明體"/>
                    <a:ea typeface="新細明體"/>
                  </a:rPr>
                  <a:t>，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平方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後，再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分別乘上其所對應的機率值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，然後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全部加總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起來，所計算出來的數值即為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報酬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率</a:t>
                </a:r>
                <a:r>
                  <a:rPr lang="zh-TW" altLang="en-US" sz="2400" dirty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變異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數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。</a:t>
                </a:r>
                <a:endParaRPr lang="en-US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</a:endParaRPr>
              </a:p>
              <a:p>
                <a:pPr lvl="1" eaLnBrk="1"/>
                <a:r>
                  <a:rPr lang="zh-TW" altLang="en-US" sz="2400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</a:rPr>
                  <a:t>報酬率</a:t>
                </a:r>
                <a:r>
                  <a:rPr lang="zh-TW" altLang="en-US" sz="2400" dirty="0">
                    <a:solidFill>
                      <a:srgbClr val="0000FF"/>
                    </a:solidFill>
                  </a:rPr>
                  <a:t>變異</a:t>
                </a:r>
                <a:r>
                  <a:rPr lang="zh-TW" altLang="en-US" sz="2400" dirty="0" smtClean="0">
                    <a:solidFill>
                      <a:srgbClr val="0000FF"/>
                    </a:solidFill>
                  </a:rPr>
                  <a:t>數</a:t>
                </a:r>
                <a:r>
                  <a:rPr lang="zh-TW" altLang="en-US" sz="2400" dirty="0" smtClean="0">
                    <a:latin typeface="微軟正黑體" panose="020B0604030504040204" pitchFamily="34" charset="-120"/>
                  </a:rPr>
                  <a:t>被用來做為風險衡量指標</a:t>
                </a:r>
                <a:endParaRPr lang="en-US" altLang="zh-TW" dirty="0" smtClean="0"/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/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/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1029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blipFill rotWithShape="1">
                <a:blip r:embed="rId2" cstate="print"/>
                <a:stretch>
                  <a:fillRect l="-1399" t="-1202" r="-4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9379A-E7C7-42C8-BAA7-783BC282FF5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885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>
                <a:solidFill>
                  <a:srgbClr val="990000"/>
                </a:solidFill>
              </a:rPr>
              <a:t>報酬</a:t>
            </a:r>
            <a:r>
              <a:rPr lang="zh-TW" altLang="en-US" dirty="0" smtClean="0">
                <a:solidFill>
                  <a:srgbClr val="990000"/>
                </a:solidFill>
              </a:rPr>
              <a:t>率</a:t>
            </a:r>
            <a:r>
              <a:rPr lang="zh-TW" altLang="en-US" dirty="0">
                <a:solidFill>
                  <a:srgbClr val="0000FF"/>
                </a:solidFill>
              </a:rPr>
              <a:t>變異</a:t>
            </a:r>
            <a:r>
              <a:rPr lang="zh-TW" altLang="en-US" dirty="0" smtClean="0">
                <a:solidFill>
                  <a:srgbClr val="0000FF"/>
                </a:solidFill>
              </a:rPr>
              <a:t>數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/>
                <a:r>
                  <a:rPr lang="zh-TW" altLang="en-US" sz="3200" dirty="0" smtClean="0">
                    <a:solidFill>
                      <a:srgbClr val="0000FF"/>
                    </a:solidFill>
                  </a:rPr>
                  <a:t>變異數</a:t>
                </a:r>
                <a:r>
                  <a:rPr lang="zh-TW" altLang="en-US" sz="3200" dirty="0" smtClean="0">
                    <a:solidFill>
                      <a:srgbClr val="0000CC"/>
                    </a:solidFill>
                  </a:rPr>
                  <a:t>的定義</a:t>
                </a:r>
                <a:r>
                  <a:rPr lang="zh-TW" altLang="en-US" sz="3200" dirty="0" smtClean="0"/>
                  <a:t>式</a:t>
                </a:r>
                <a:endParaRPr lang="en-US" altLang="zh-TW" sz="3200" dirty="0">
                  <a:solidFill>
                    <a:srgbClr val="0000CC"/>
                  </a:solidFill>
                  <a:latin typeface="新細明體"/>
                  <a:ea typeface="新細明體"/>
                </a:endParaRPr>
              </a:p>
              <a:p>
                <a:pPr lvl="1" indent="-342900" eaLnBrk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𝝈</m:t>
                        </m:r>
                      </m:e>
                      <m:sup>
                        <m:r>
                          <a:rPr lang="en-US" altLang="zh-TW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TW" sz="24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𝑽𝒂𝒓</m:t>
                    </m:r>
                    <m:d>
                      <m:dPr>
                        <m:ctrlPr>
                          <a:rPr lang="en-US" altLang="zh-TW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</m:d>
                    <m:r>
                      <a:rPr lang="en-US" altLang="zh-TW" sz="2400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b="1" i="1" smtClean="0">
                        <a:effectLst/>
                        <a:latin typeface="Cambria Math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zh-TW" altLang="zh-TW" sz="24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effectLst/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zh-TW" altLang="zh-TW" sz="24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effectLst/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1" i="1" smtClean="0">
                                <a:effectLst/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b="1" i="1" smtClean="0">
                                <a:effectLst/>
                                <a:latin typeface="Cambria Math"/>
                              </a:rPr>
                              <m:t>𝑹</m:t>
                            </m:r>
                            <m:r>
                              <a:rPr lang="en-US" altLang="zh-TW" sz="2400" i="1"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1" i="1" smtClean="0">
                                <a:effectLst/>
                                <a:latin typeface="Cambria Math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altLang="zh-TW" sz="2400" b="1" i="1" smtClean="0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1" i="1" smtClean="0">
                                    <a:effectLst/>
                                    <a:latin typeface="Cambria Math"/>
                                  </a:rPr>
                                  <m:t>𝑹</m:t>
                                </m:r>
                              </m:e>
                            </m:d>
                            <m:r>
                              <a:rPr lang="en-US" altLang="zh-TW" sz="2400" b="1" i="1" smtClean="0">
                                <a:effectLst/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i="1">
                                <a:effectLst/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TW" sz="2400" i="1">
                            <a:effectLst/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zh-TW" sz="2400" i="1" dirty="0">
                        <a:latin typeface="Cambria Math"/>
                      </a:rPr>
                      <m:t>=</m:t>
                    </m:r>
                    <m:r>
                      <a:rPr lang="en-US" altLang="zh-TW" sz="2400" b="1" i="1" dirty="0" smtClean="0">
                        <a:latin typeface="Cambria Math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1" i="1" dirty="0" smtClean="0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altLang="zh-TW" sz="24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zh-TW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4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1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d>
                      </m:e>
                      <m:sup>
                        <m:r>
                          <a:rPr lang="en-US" altLang="zh-TW" sz="24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TW" sz="2400" dirty="0">
                  <a:cs typeface="Arial" panose="020B0604020202020204" pitchFamily="34" charset="0"/>
                </a:endParaRPr>
              </a:p>
              <a:p>
                <a:pPr lvl="1" indent="-342900" eaLnBrk="1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800" i="1" dirty="0">
                        <a:latin typeface="Cambria Math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800" i="1" dirty="0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altLang="zh-TW" sz="2800" i="1" dirty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zh-TW" sz="2800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zh-TW" altLang="en-US" sz="2800" i="1"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effectLst/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zh-TW" sz="2800" i="1">
                                <a:effectLst/>
                                <a:latin typeface="Cambria Math"/>
                              </a:rPr>
                              <m:t>𝒔</m:t>
                            </m:r>
                          </m:sub>
                          <m:sup>
                            <m:r>
                              <a:rPr lang="en-US" altLang="zh-TW" sz="2800" i="1"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zh-TW" altLang="en-US" sz="2800">
                            <a:effectLst/>
                          </a:rPr>
                          <m:t> </m:t>
                        </m:r>
                      </m:e>
                    </m:nary>
                    <m:r>
                      <a:rPr lang="en-US" altLang="zh-TW" sz="280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𝑷𝒓𝒐𝒃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𝒔</m:t>
                        </m:r>
                      </m:sub>
                    </m:sSub>
                  </m:oMath>
                </a14:m>
                <a:endParaRPr lang="en-US" altLang="zh-TW" sz="2800" i="1" dirty="0">
                  <a:latin typeface="Cambria Math"/>
                  <a:ea typeface="新細明體"/>
                </a:endParaRPr>
              </a:p>
              <a:p>
                <a:pPr marL="360000" lvl="1" indent="0" eaLnBrk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/>
                        </a:rPr>
                        <m:t>     =</m:t>
                      </m:r>
                      <m:sSubSup>
                        <m:sSubSupPr>
                          <m:ctrlPr>
                            <a:rPr lang="zh-TW" altLang="zh-TW" sz="2400" i="1"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effectLst/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zh-TW" sz="2400" b="1" i="1" smtClean="0"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400" i="1"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  <a:ea typeface="新細明體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/>
                            </a:rPr>
                            <m:t>𝑷𝒓𝒐𝒃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新細明體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zh-TW" altLang="zh-TW" sz="2400" i="1"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effectLst/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zh-TW" sz="2400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altLang="zh-TW" sz="2400" i="1"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  <a:ea typeface="新細明體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/>
                            </a:rPr>
                            <m:t>𝑷𝒓𝒐𝒃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/>
                              <a:ea typeface="新細明體"/>
                            </a:rPr>
                            <m:t>𝟐</m:t>
                          </m:r>
                        </m:sub>
                      </m:sSub>
                      <m:sSubSup>
                        <m:sSubSupPr>
                          <m:ctrlPr>
                            <a:rPr lang="zh-TW" altLang="zh-TW" sz="2400" i="1"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b="1" i="1" smtClean="0"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altLang="zh-TW" sz="2400" b="1" i="1" smtClean="0">
                              <a:effectLst/>
                              <a:latin typeface="Cambria Math"/>
                              <a:ea typeface="Cambria Math"/>
                            </a:rPr>
                            <m:t>⋯+</m:t>
                          </m:r>
                          <m:r>
                            <a:rPr lang="en-US" altLang="zh-TW" sz="2400" i="1">
                              <a:effectLst/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zh-TW" sz="2400" b="1" i="1" smtClean="0">
                              <a:effectLst/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en-US" altLang="zh-TW" sz="2400" i="1"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  <a:ea typeface="新細明體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/>
                            </a:rPr>
                            <m:t>𝑷𝒓𝒐𝒃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/>
                              <a:ea typeface="新細明體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zh-TW" sz="2400" dirty="0">
                  <a:cs typeface="Arial" panose="020B0604020202020204" pitchFamily="34" charset="0"/>
                </a:endParaRPr>
              </a:p>
              <a:p>
                <a:pPr lvl="1" indent="-342900" eaLnBrk="1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800" i="1" dirty="0">
                        <a:latin typeface="Cambria Math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b="1" i="1" dirty="0" smtClean="0">
                            <a:latin typeface="Cambria Math"/>
                          </a:rPr>
                          <m:t>𝑹</m:t>
                        </m:r>
                      </m:e>
                    </m:d>
                    <m:r>
                      <a:rPr lang="en-US" altLang="zh-TW" sz="2800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TW" sz="2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TW" sz="280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zh-TW" sz="28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TW" altLang="en-US" sz="2800">
                            <a:effectLst/>
                          </a:rPr>
                          <m:t> </m:t>
                        </m:r>
                      </m:e>
                    </m:nary>
                    <m:r>
                      <a:rPr lang="en-US" altLang="zh-TW" sz="280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𝑷𝒓𝒐𝒃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𝒔</m:t>
                        </m:r>
                      </m:sub>
                    </m:sSub>
                  </m:oMath>
                </a14:m>
                <a:endParaRPr lang="en-US" altLang="zh-TW" sz="2800" i="1" dirty="0">
                  <a:latin typeface="Cambria Math"/>
                  <a:ea typeface="新細明體"/>
                </a:endParaRPr>
              </a:p>
              <a:p>
                <a:pPr marL="360000" lvl="1" indent="0" eaLnBrk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>
                          <a:latin typeface="Cambria Math"/>
                        </a:rPr>
                        <m:t>     =</m:t>
                      </m:r>
                      <m:sSub>
                        <m:sSubPr>
                          <m:ctrlPr>
                            <a:rPr lang="en-US" altLang="zh-TW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zh-TW" sz="24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  <a:ea typeface="新細明體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/>
                            </a:rPr>
                            <m:t>𝑷𝒓𝒐𝒃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新細明體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zh-TW" sz="24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  <a:ea typeface="新細明體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/>
                            </a:rPr>
                            <m:t>𝑷𝒓𝒐𝒃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新細明體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/>
                          <a:ea typeface="新細明體"/>
                        </a:rPr>
                        <m:t>+</m:t>
                      </m:r>
                      <m:r>
                        <a:rPr lang="en-US" altLang="zh-TW" sz="2400" b="1" i="1" smtClean="0">
                          <a:latin typeface="Cambria Math"/>
                          <a:ea typeface="Cambria Math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zh-TW" sz="24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/>
                              <a:ea typeface="新細明體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/>
                            </a:rPr>
                            <m:t>𝑷𝒓𝒐𝒃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新細明體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zh-TW" sz="2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67" t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3709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報酬</a:t>
            </a:r>
            <a:r>
              <a:rPr lang="zh-TW" altLang="en-US" dirty="0" smtClean="0"/>
              <a:t>率</a:t>
            </a:r>
            <a:r>
              <a:rPr lang="zh-TW" altLang="en-US" dirty="0" smtClean="0">
                <a:solidFill>
                  <a:srgbClr val="0000FF"/>
                </a:solidFill>
              </a:rPr>
              <a:t>標準差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767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970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C6D6AD61-469E-48FF-8FE9-C96307297280}" type="slidenum">
              <a:rPr kumimoji="0" lang="en-US" altLang="zh-TW"/>
              <a:pPr eaLnBrk="1" hangingPunct="1"/>
              <a:t>27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158794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>
                <a:solidFill>
                  <a:srgbClr val="990000"/>
                </a:solidFill>
              </a:rPr>
              <a:t>報酬</a:t>
            </a:r>
            <a:r>
              <a:rPr lang="zh-TW" altLang="en-US" dirty="0" smtClean="0">
                <a:solidFill>
                  <a:srgbClr val="990000"/>
                </a:solidFill>
              </a:rPr>
              <a:t>率</a:t>
            </a:r>
            <a:r>
              <a:rPr lang="zh-TW" altLang="en-US" dirty="0" smtClean="0">
                <a:solidFill>
                  <a:srgbClr val="0000FF"/>
                </a:solidFill>
              </a:rPr>
              <a:t>標準差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zh-TW" altLang="en-US" sz="2800" dirty="0" smtClean="0">
                    <a:solidFill>
                      <a:srgbClr val="0000FF"/>
                    </a:solidFill>
                  </a:rPr>
                  <a:t>母體標準差 </a:t>
                </a:r>
                <a14:m>
                  <m:oMath xmlns:m="http://schemas.openxmlformats.org/officeDocument/2006/math">
                    <m:r>
                      <a:rPr lang="zh-TW" altLang="en-US" sz="2800" b="1" i="1" dirty="0" smtClean="0">
                        <a:latin typeface="Cambria Math"/>
                      </a:rPr>
                      <m:t>𝛔</m:t>
                    </m:r>
                    <m:r>
                      <a:rPr lang="en-US" altLang="zh-TW" sz="2800" b="1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800" b="1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8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800" i="1" dirty="0">
                                <a:latin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en-US" altLang="zh-TW" sz="2800" i="1" dirty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sz="2800" dirty="0" smtClean="0">
                  <a:solidFill>
                    <a:srgbClr val="0000CC"/>
                  </a:solidFill>
                </a:endParaRPr>
              </a:p>
              <a:p>
                <a:pPr eaLnBrk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TW" altLang="en-US" sz="2800" dirty="0" smtClean="0">
                    <a:solidFill>
                      <a:srgbClr val="0000FF"/>
                    </a:solidFill>
                  </a:rPr>
                  <a:t>樣本標準差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zh-TW" altLang="en-US" sz="2800" i="1" dirty="0" smtClean="0">
                            <a:latin typeface="Cambria Math"/>
                          </a:rPr>
                          <m:t>𝝈</m:t>
                        </m:r>
                      </m:e>
                    </m:acc>
                    <m:r>
                      <a:rPr lang="en-US" altLang="zh-TW" sz="2800" i="1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800" i="1" dirty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8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80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800" i="1" dirty="0" smtClean="0">
                                    <a:latin typeface="Cambria Math"/>
                                  </a:rPr>
                                  <m:t>𝝈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800" i="1" dirty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sz="2800" dirty="0" smtClean="0">
                  <a:solidFill>
                    <a:srgbClr val="0000FF"/>
                  </a:solidFill>
                </a:endParaRPr>
              </a:p>
              <a:p>
                <a:pPr eaLnBrk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TW" altLang="en-US" sz="2800" dirty="0" smtClean="0">
                    <a:solidFill>
                      <a:srgbClr val="0000CC"/>
                    </a:solidFill>
                  </a:rPr>
                  <a:t>計算</a:t>
                </a:r>
                <a:r>
                  <a:rPr lang="zh-TW" altLang="en-US" sz="2800" dirty="0">
                    <a:solidFill>
                      <a:srgbClr val="0000CC"/>
                    </a:solidFill>
                  </a:rPr>
                  <a:t>公式的</a:t>
                </a:r>
                <a:r>
                  <a:rPr lang="zh-TW" altLang="en-US" sz="2800" dirty="0"/>
                  <a:t>符號</a:t>
                </a:r>
                <a:r>
                  <a:rPr lang="zh-TW" altLang="en-US" sz="2800" dirty="0" smtClean="0"/>
                  <a:t>說明</a:t>
                </a:r>
                <a:endParaRPr lang="en-US" altLang="zh-TW" sz="2800" dirty="0">
                  <a:latin typeface="新細明體"/>
                  <a:ea typeface="新細明體"/>
                </a:endParaRPr>
              </a:p>
              <a:p>
                <a:pPr lvl="1" eaLnBrk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C00000"/>
                        </a:solidFill>
                        <a:latin typeface="Cambria Math"/>
                        <a:ea typeface="新細明體"/>
                      </a:rPr>
                      <m:t>𝑹</m:t>
                    </m:r>
                  </m:oMath>
                </a14:m>
                <a:r>
                  <a:rPr lang="zh-TW" alt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：</a:t>
                </a:r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代表報酬</a:t>
                </a:r>
                <a:r>
                  <a:rPr lang="zh-TW" alt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率，</a:t>
                </a:r>
                <a:r>
                  <a:rPr lang="en-US" altLang="zh-TW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新細明體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CC"/>
                        </a:solidFill>
                        <a:latin typeface="Cambria Math"/>
                        <a:ea typeface="新細明體"/>
                      </a:rPr>
                      <m:t>𝑹</m:t>
                    </m:r>
                    <m:r>
                      <a:rPr lang="en-US" altLang="zh-TW" sz="2400" b="1" i="0" smtClean="0">
                        <a:solidFill>
                          <a:srgbClr val="0000CC"/>
                        </a:solidFill>
                        <a:latin typeface="Cambria Math"/>
                        <a:ea typeface="新細明體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𝟏</m:t>
                        </m:r>
                      </m:sub>
                    </m:sSub>
                    <m:r>
                      <a:rPr lang="en-US" altLang="zh-TW" sz="2400" b="1" i="0" smtClean="0">
                        <a:solidFill>
                          <a:srgbClr val="0000CC"/>
                        </a:solidFill>
                        <a:latin typeface="Cambria Math"/>
                        <a:ea typeface="新細明體"/>
                      </a:rPr>
                      <m:t> ,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新細明體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>
                        <a:solidFill>
                          <a:srgbClr val="0000CC"/>
                        </a:solidFill>
                        <a:latin typeface="Cambria Math"/>
                        <a:ea typeface="新細明體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標楷體"/>
                    <a:cs typeface="Arial" panose="020B0604020202020204" pitchFamily="34" charset="0"/>
                  </a:rPr>
                  <a:t> </a:t>
                </a:r>
                <a:r>
                  <a:rPr lang="en-US" altLang="ja-JP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標楷體"/>
                    <a:cs typeface="Arial" panose="020B0604020202020204" pitchFamily="34" charset="0"/>
                  </a:rPr>
                  <a:t>…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標楷體"/>
                        <a:cs typeface="Arial" panose="020B0604020202020204" pitchFamily="34" charset="0"/>
                      </a:rPr>
                      <m:t>…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𝒏</m:t>
                        </m:r>
                        <m:r>
                          <a:rPr lang="en-US" altLang="zh-TW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−</m:t>
                        </m:r>
                        <m:r>
                          <a:rPr lang="en-US" altLang="zh-TW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 </m:t>
                        </m:r>
                        <m:r>
                          <a:rPr lang="en-US" altLang="zh-TW" sz="2400" b="1" i="1" smtClean="0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CC"/>
                            </a:solidFill>
                            <a:latin typeface="Cambria Math"/>
                            <a:ea typeface="新細明體"/>
                          </a:rPr>
                          <m:t>𝒏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CC"/>
                        </a:solidFill>
                        <a:latin typeface="Cambria Math"/>
                        <a:ea typeface="新細明體"/>
                      </a:rPr>
                      <m:t> </m:t>
                    </m:r>
                  </m:oMath>
                </a14:m>
                <a:endParaRPr lang="en-US" altLang="zh-TW" sz="2400" i="1" dirty="0" smtClean="0">
                  <a:solidFill>
                    <a:srgbClr val="0000CC"/>
                  </a:solidFill>
                  <a:latin typeface="Arial" panose="020B0604020202020204" pitchFamily="34" charset="0"/>
                  <a:ea typeface="新細明體"/>
                  <a:cs typeface="Arial" panose="020B0604020202020204" pitchFamily="34" charset="0"/>
                </a:endParaRPr>
              </a:p>
              <a:p>
                <a:pPr lvl="1" eaLnBrk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C00000"/>
                        </a:solidFill>
                        <a:latin typeface="Cambria Math"/>
                        <a:ea typeface="新細明體"/>
                      </a:rPr>
                      <m:t>𝑽𝒂𝒓</m:t>
                    </m:r>
                    <m:r>
                      <a:rPr lang="en-US" altLang="zh-TW" sz="2400" i="1">
                        <a:solidFill>
                          <a:srgbClr val="C00000"/>
                        </a:solidFill>
                        <a:latin typeface="Cambria Math"/>
                        <a:ea typeface="新細明體"/>
                      </a:rPr>
                      <m:t>(</m:t>
                    </m:r>
                    <m:r>
                      <a:rPr lang="en-US" altLang="zh-TW" sz="2400" i="1">
                        <a:solidFill>
                          <a:srgbClr val="C00000"/>
                        </a:solidFill>
                        <a:latin typeface="Cambria Math"/>
                        <a:ea typeface="新細明體"/>
                      </a:rPr>
                      <m:t>𝑹</m:t>
                    </m:r>
                    <m:r>
                      <a:rPr lang="en-US" altLang="zh-TW" sz="2400" i="1">
                        <a:solidFill>
                          <a:srgbClr val="C00000"/>
                        </a:solidFill>
                        <a:latin typeface="Cambria Math"/>
                        <a:ea typeface="新細明體"/>
                      </a:rPr>
                      <m:t>)</m:t>
                    </m:r>
                  </m:oMath>
                </a14:m>
                <a:r>
                  <a:rPr lang="zh-TW" altLang="en-US" sz="2400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：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代表報酬</a:t>
                </a:r>
                <a:r>
                  <a:rPr lang="zh-TW" altLang="en-US" sz="2400" dirty="0" smtClean="0">
                    <a:latin typeface="微軟正黑體" panose="020B0604030504040204" pitchFamily="34" charset="-120"/>
                  </a:rPr>
                  <a:t>率</a:t>
                </a:r>
                <a:r>
                  <a:rPr lang="zh-TW" altLang="en-US" sz="2400" dirty="0">
                    <a:solidFill>
                      <a:srgbClr val="0000FF"/>
                    </a:solidFill>
                  </a:rPr>
                  <a:t>變異</a:t>
                </a:r>
                <a:r>
                  <a:rPr lang="zh-TW" altLang="en-US" sz="2400" dirty="0" smtClean="0">
                    <a:solidFill>
                      <a:srgbClr val="0000FF"/>
                    </a:solidFill>
                  </a:rPr>
                  <a:t>數</a:t>
                </a:r>
                <a:endParaRPr lang="en-US" altLang="zh-TW" sz="2400" i="1" dirty="0">
                  <a:latin typeface="微軟正黑體" panose="020B0604030504040204" pitchFamily="34" charset="-120"/>
                </a:endParaRPr>
              </a:p>
              <a:p>
                <a:pPr lvl="1" eaLnBrk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C00000"/>
                        </a:solidFill>
                        <a:latin typeface="Cambria Math"/>
                        <a:ea typeface="新細明體"/>
                      </a:rPr>
                      <m:t>𝒏</m:t>
                    </m:r>
                  </m:oMath>
                </a14:m>
                <a:r>
                  <a:rPr lang="zh-TW" altLang="en-US" sz="2400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：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代表有 </a:t>
                </a:r>
                <a:r>
                  <a:rPr lang="en-US" altLang="zh-TW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種可能的情況</a:t>
                </a:r>
                <a:endParaRPr lang="en-US" altLang="zh-TW" sz="2400" i="1" dirty="0">
                  <a:latin typeface="微軟正黑體" panose="020B0604030504040204" pitchFamily="34" charset="-120"/>
                </a:endParaRPr>
              </a:p>
              <a:p>
                <a:pPr lvl="1" eaLnBrk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 ：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代表第 </a:t>
                </a:r>
                <a:r>
                  <a:rPr lang="en-US" altLang="zh-TW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情況所對應的報酬率，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𝒔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endParaRPr lang="en-US" altLang="zh-TW" sz="2400" i="1" dirty="0">
                  <a:solidFill>
                    <a:schemeClr val="tx1"/>
                  </a:solidFill>
                  <a:latin typeface="微軟正黑體" panose="020B0604030504040204" pitchFamily="34" charset="-120"/>
                </a:endParaRPr>
              </a:p>
              <a:p>
                <a:pPr lvl="1" eaLnBrk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𝑷𝒓𝒐𝒃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新細明體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 ：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代表第 </a:t>
                </a:r>
                <a:r>
                  <a:rPr lang="en-US" altLang="zh-TW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TW" sz="2400" dirty="0">
                    <a:latin typeface="微軟正黑體" panose="020B0604030504040204" pitchFamily="34" charset="-120"/>
                  </a:rPr>
                  <a:t> </a:t>
                </a:r>
                <a:r>
                  <a:rPr lang="zh-TW" altLang="en-US" sz="2400" dirty="0">
                    <a:latin typeface="微軟正黑體" panose="020B0604030504040204" pitchFamily="34" charset="-120"/>
                  </a:rPr>
                  <a:t>情況發生的機率值，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𝒔</m:t>
                    </m:r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endParaRPr lang="en-US" altLang="zh-TW" sz="2400" i="1" dirty="0">
                  <a:latin typeface="微軟正黑體" panose="020B0604030504040204" pitchFamily="34" charset="-12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3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8176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 smtClean="0"/>
              <a:t>投資風險的基本概念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4000" dirty="0" smtClean="0"/>
              <a:t>投資的過程</a:t>
            </a:r>
            <a:r>
              <a:rPr lang="zh-TW" altLang="en-US" sz="4000" dirty="0" smtClean="0">
                <a:latin typeface="新細明體"/>
                <a:ea typeface="新細明體"/>
              </a:rPr>
              <a:t>：</a:t>
            </a:r>
            <a:endParaRPr lang="en-US" altLang="zh-TW" sz="4000" dirty="0">
              <a:latin typeface="新細明體"/>
              <a:ea typeface="新細明體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400" dirty="0">
                <a:latin typeface="微軟正黑體" panose="020B0604030504040204" pitchFamily="34" charset="-120"/>
              </a:rPr>
              <a:t>事後</a:t>
            </a:r>
            <a:r>
              <a:rPr lang="zh-TW" altLang="en-US" sz="3400" dirty="0" smtClean="0">
                <a:latin typeface="微軟正黑體" panose="020B0604030504040204" pitchFamily="34" charset="-120"/>
              </a:rPr>
              <a:t>：</a:t>
            </a:r>
            <a:r>
              <a:rPr lang="zh-TW" altLang="en-US" sz="3400" dirty="0">
                <a:solidFill>
                  <a:schemeClr val="tx1"/>
                </a:solidFill>
                <a:latin typeface="微軟正黑體" panose="020B0604030504040204" pitchFamily="34" charset="-120"/>
              </a:rPr>
              <a:t>從現在看</a:t>
            </a:r>
            <a:r>
              <a:rPr lang="zh-TW" altLang="en-US" sz="3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過去，已發生，</a:t>
            </a:r>
            <a:r>
              <a:rPr lang="zh-TW" altLang="en-US" sz="3400" dirty="0" smtClean="0">
                <a:latin typeface="微軟正黑體" panose="020B0604030504040204" pitchFamily="34" charset="-120"/>
              </a:rPr>
              <a:t>只有一個</a:t>
            </a:r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確定</a:t>
            </a:r>
            <a:r>
              <a:rPr lang="zh-TW" altLang="en-US" sz="3400" dirty="0" smtClean="0">
                <a:latin typeface="微軟正黑體" panose="020B0604030504040204" pitchFamily="34" charset="-120"/>
              </a:rPr>
              <a:t>的結果</a:t>
            </a:r>
            <a:endParaRPr lang="en-US" altLang="zh-TW" sz="3400" dirty="0" smtClean="0"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400" dirty="0" smtClean="0">
                <a:latin typeface="微軟正黑體" panose="020B0604030504040204" pitchFamily="34" charset="-120"/>
              </a:rPr>
              <a:t>事前</a:t>
            </a:r>
            <a:r>
              <a:rPr lang="zh-TW" altLang="en-US" sz="3400" dirty="0">
                <a:latin typeface="微軟正黑體" panose="020B0604030504040204" pitchFamily="34" charset="-120"/>
              </a:rPr>
              <a:t>：</a:t>
            </a:r>
            <a:r>
              <a:rPr lang="zh-TW" altLang="en-US" sz="3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從現在看未來，未發生，</a:t>
            </a:r>
            <a:r>
              <a:rPr lang="zh-TW" altLang="en-US" sz="3400" dirty="0" smtClean="0">
                <a:latin typeface="微軟正黑體" panose="020B0604030504040204" pitchFamily="34" charset="-120"/>
              </a:rPr>
              <a:t>有很多</a:t>
            </a:r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不確定</a:t>
            </a:r>
            <a:r>
              <a:rPr lang="zh-TW" altLang="en-US" sz="3400" dirty="0">
                <a:latin typeface="微軟正黑體" panose="020B0604030504040204" pitchFamily="34" charset="-120"/>
              </a:rPr>
              <a:t>的結果</a:t>
            </a:r>
            <a:endParaRPr lang="en-US" altLang="zh-TW" sz="3400" dirty="0" smtClean="0">
              <a:latin typeface="微軟正黑體" panose="020B0604030504040204" pitchFamily="34" charset="-120"/>
            </a:endParaRPr>
          </a:p>
          <a:p>
            <a:pPr eaLnBrk="1">
              <a:lnSpc>
                <a:spcPct val="120000"/>
              </a:lnSpc>
              <a:spcAft>
                <a:spcPts val="0"/>
              </a:spcAft>
            </a:pPr>
            <a:r>
              <a:rPr lang="zh-TW" altLang="en-US" sz="4000" dirty="0" smtClean="0"/>
              <a:t>事前</a:t>
            </a:r>
            <a:r>
              <a:rPr lang="zh-TW" altLang="en-US" sz="4000" dirty="0" smtClean="0">
                <a:latin typeface="新細明體"/>
                <a:ea typeface="新細明體"/>
              </a:rPr>
              <a:t>：</a:t>
            </a:r>
            <a:r>
              <a:rPr lang="zh-TW" altLang="en-US" sz="4000" dirty="0" smtClean="0"/>
              <a:t>只能對未來進行預期</a:t>
            </a:r>
            <a:endParaRPr lang="en-US" altLang="zh-TW" sz="4000" dirty="0" smtClean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可預期</a:t>
            </a:r>
            <a:r>
              <a:rPr lang="zh-TW" altLang="en-US" sz="3400" dirty="0" smtClean="0"/>
              <a:t>的</a:t>
            </a:r>
            <a:r>
              <a:rPr lang="zh-TW" altLang="en-US" sz="3400" dirty="0">
                <a:latin typeface="微軟正黑體" panose="020B0604030504040204" pitchFamily="34" charset="-120"/>
              </a:rPr>
              <a:t>事件</a:t>
            </a:r>
            <a:endParaRPr lang="en-US" altLang="zh-TW" sz="3400" dirty="0"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非</a:t>
            </a:r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</a:rPr>
              <a:t>預期</a:t>
            </a:r>
            <a:r>
              <a:rPr lang="zh-TW" altLang="en-US" sz="3400" dirty="0">
                <a:latin typeface="微軟正黑體" panose="020B0604030504040204" pitchFamily="34" charset="-120"/>
              </a:rPr>
              <a:t>的</a:t>
            </a:r>
            <a:r>
              <a:rPr lang="zh-TW" altLang="en-US" sz="3400" dirty="0" smtClean="0">
                <a:latin typeface="微軟正黑體" panose="020B0604030504040204" pitchFamily="34" charset="-120"/>
              </a:rPr>
              <a:t>事件</a:t>
            </a:r>
            <a:endParaRPr lang="en-US" altLang="zh-TW" sz="3400" dirty="0" smtClean="0"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400" dirty="0" smtClean="0">
                <a:latin typeface="微軟正黑體" panose="020B0604030504040204" pitchFamily="34" charset="-120"/>
              </a:rPr>
              <a:t>沒有想到的</a:t>
            </a:r>
            <a:endParaRPr lang="en-US" altLang="zh-TW" sz="3400" dirty="0" smtClean="0">
              <a:latin typeface="微軟正黑體" panose="020B0604030504040204" pitchFamily="34" charset="-120"/>
            </a:endParaRPr>
          </a:p>
          <a:p>
            <a:pPr lvl="2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400" dirty="0" smtClean="0">
                <a:latin typeface="微軟正黑體" panose="020B0604030504040204" pitchFamily="34" charset="-120"/>
              </a:rPr>
              <a:t>無法意料到的</a:t>
            </a:r>
            <a:endParaRPr lang="en-US" altLang="zh-TW" sz="3400" dirty="0" smtClean="0">
              <a:latin typeface="微軟正黑體" panose="020B0604030504040204" pitchFamily="34" charset="-120"/>
            </a:endParaRPr>
          </a:p>
          <a:p>
            <a:pPr eaLnBrk="1">
              <a:lnSpc>
                <a:spcPct val="120000"/>
              </a:lnSpc>
              <a:spcAft>
                <a:spcPts val="0"/>
              </a:spcAft>
            </a:pPr>
            <a:r>
              <a:rPr lang="zh-TW" altLang="en-US" sz="4000" dirty="0" smtClean="0"/>
              <a:t>事後</a:t>
            </a:r>
            <a:r>
              <a:rPr lang="zh-TW" altLang="en-US" sz="4000" dirty="0" smtClean="0">
                <a:latin typeface="新細明體"/>
                <a:ea typeface="新細明體"/>
              </a:rPr>
              <a:t>：</a:t>
            </a:r>
            <a:r>
              <a:rPr lang="zh-TW" altLang="en-US" sz="4000" dirty="0" smtClean="0"/>
              <a:t>無法改變結果</a:t>
            </a:r>
            <a:endParaRPr lang="en-US" altLang="zh-TW" sz="40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400" dirty="0" smtClean="0">
                <a:solidFill>
                  <a:schemeClr val="tx1"/>
                </a:solidFill>
              </a:rPr>
              <a:t>預期</a:t>
            </a:r>
            <a:r>
              <a:rPr lang="zh-TW" altLang="en-US" sz="3400" dirty="0">
                <a:solidFill>
                  <a:schemeClr val="tx1"/>
                </a:solidFill>
              </a:rPr>
              <a:t>報酬</a:t>
            </a:r>
            <a:r>
              <a:rPr lang="zh-TW" altLang="en-US" sz="3400" dirty="0" smtClean="0">
                <a:solidFill>
                  <a:schemeClr val="tx1"/>
                </a:solidFill>
              </a:rPr>
              <a:t>率</a:t>
            </a:r>
            <a:r>
              <a:rPr lang="zh-TW" altLang="en-US" sz="3400" dirty="0" smtClean="0">
                <a:solidFill>
                  <a:srgbClr val="C00000"/>
                </a:solidFill>
              </a:rPr>
              <a:t>等於</a:t>
            </a:r>
            <a:r>
              <a:rPr lang="zh-TW" altLang="en-US" sz="3400" dirty="0">
                <a:solidFill>
                  <a:schemeClr val="tx1"/>
                </a:solidFill>
              </a:rPr>
              <a:t>實際報酬率</a:t>
            </a:r>
            <a:endParaRPr lang="en-US" altLang="zh-TW" sz="3400" dirty="0">
              <a:solidFill>
                <a:schemeClr val="tx1"/>
              </a:solidFill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400" dirty="0" smtClean="0">
                <a:solidFill>
                  <a:schemeClr val="tx1"/>
                </a:solidFill>
              </a:rPr>
              <a:t>預期</a:t>
            </a:r>
            <a:r>
              <a:rPr lang="zh-TW" altLang="en-US" sz="3400" dirty="0">
                <a:solidFill>
                  <a:schemeClr val="tx1"/>
                </a:solidFill>
              </a:rPr>
              <a:t>報酬</a:t>
            </a:r>
            <a:r>
              <a:rPr lang="zh-TW" altLang="en-US" sz="3400" dirty="0" smtClean="0">
                <a:solidFill>
                  <a:schemeClr val="tx1"/>
                </a:solidFill>
              </a:rPr>
              <a:t>率</a:t>
            </a:r>
            <a:r>
              <a:rPr lang="zh-TW" altLang="en-US" sz="3400" dirty="0" smtClean="0">
                <a:solidFill>
                  <a:srgbClr val="C00000"/>
                </a:solidFill>
              </a:rPr>
              <a:t>不等於</a:t>
            </a:r>
            <a:r>
              <a:rPr lang="zh-TW" altLang="en-US" sz="3400" dirty="0">
                <a:solidFill>
                  <a:schemeClr val="tx1"/>
                </a:solidFill>
              </a:rPr>
              <a:t>實際報酬</a:t>
            </a:r>
            <a:r>
              <a:rPr lang="zh-TW" altLang="en-US" sz="3400" dirty="0" smtClean="0">
                <a:solidFill>
                  <a:schemeClr val="tx1"/>
                </a:solidFill>
              </a:rPr>
              <a:t>率 </a:t>
            </a:r>
            <a:r>
              <a:rPr lang="zh-TW" altLang="en-US" sz="3400" dirty="0" smtClean="0">
                <a:solidFill>
                  <a:schemeClr val="tx1"/>
                </a:solidFill>
                <a:latin typeface="新細明體"/>
                <a:ea typeface="新細明體"/>
              </a:rPr>
              <a:t>→ </a:t>
            </a:r>
            <a:r>
              <a:rPr lang="zh-TW" altLang="en-US" sz="34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風險</a:t>
            </a:r>
            <a:endParaRPr lang="en-US" altLang="zh-TW" sz="3400" dirty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lvl="1" eaLnBrk="1"/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25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dirty="0"/>
              <a:t>市場風險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767" t="-765" r="-2135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31748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5624A20C-61FB-4F05-AB99-948D6820169A}" type="slidenum">
              <a:rPr kumimoji="0" lang="en-US" altLang="zh-TW"/>
              <a:pPr eaLnBrk="1" hangingPunct="1"/>
              <a:t>29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1298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dirty="0"/>
              <a:t>市場風險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767" t="-765" r="-2135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32772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23C3AD5E-01B1-45A8-9DA5-ED95472623AB}" type="slidenum">
              <a:rPr kumimoji="0" lang="en-US" altLang="zh-TW"/>
              <a:pPr eaLnBrk="1" hangingPunct="1"/>
              <a:t>30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33172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432000" y="0"/>
            <a:ext cx="8280000" cy="900000"/>
          </a:xfrm>
          <a:blipFill rotWithShape="1">
            <a:blip r:embed="rId2" cstate="print"/>
            <a:stretch>
              <a:fillRect t="-6081" b="-23649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print"/>
            <a:stretch>
              <a:fillRect l="-1841" t="-765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33796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6DCA01B0-733E-4872-A170-5785593EFE5A}" type="slidenum">
              <a:rPr kumimoji="0" lang="en-US" altLang="zh-TW"/>
              <a:pPr eaLnBrk="1" hangingPunct="1"/>
              <a:t>31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3000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機率分配表</a:t>
            </a:r>
            <a:r>
              <a:rPr lang="zh-TW" altLang="en-US" dirty="0" smtClean="0"/>
              <a:t>與</a:t>
            </a:r>
            <a:r>
              <a:rPr lang="zh-TW" altLang="en-US" dirty="0"/>
              <a:t>期望值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報酬的機率</a:t>
            </a:r>
            <a:r>
              <a:rPr lang="zh-TW" altLang="en-US" dirty="0"/>
              <a:t>分配</a:t>
            </a:r>
            <a:r>
              <a:rPr lang="zh-TW" altLang="en-US" dirty="0" smtClean="0"/>
              <a:t>表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704114"/>
                  </p:ext>
                </p:extLst>
              </p:nvPr>
            </p:nvGraphicFramePr>
            <p:xfrm>
              <a:off x="755576" y="1700808"/>
              <a:ext cx="7704857" cy="45645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6973"/>
                    <a:gridCol w="401992"/>
                    <a:gridCol w="2076961"/>
                    <a:gridCol w="468991"/>
                    <a:gridCol w="1674970"/>
                    <a:gridCol w="1674970"/>
                  </a:tblGrid>
                  <a:tr h="66024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00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TW" sz="2000" b="1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zh-TW" altLang="en-US" sz="2000" b="1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：</m:t>
                                </m:r>
                                <m:r>
                                  <a:rPr lang="zh-TW" altLang="en-US" sz="2000" b="1" i="1" dirty="0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報酬</m:t>
                                </m:r>
                              </m:oMath>
                            </m:oMathPara>
                          </a14:m>
                          <a:endParaRPr lang="zh-TW" altLang="en-US" sz="2000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TW" altLang="en-US" sz="2000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zh-TW" sz="2000" i="1" dirty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 dirty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 dirty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dirty="0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TW" altLang="en-US" sz="2000" b="1" i="1" dirty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：</m:t>
                              </m:r>
                            </m:oMath>
                          </a14:m>
                          <a:r>
                            <a:rPr lang="zh-TW" altLang="en-US" sz="2000" dirty="0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機率值</a:t>
                          </a:r>
                          <a:endParaRPr lang="zh-TW" altLang="en-US" sz="2000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TW" altLang="en-US" sz="1600" dirty="0">
                            <a:solidFill>
                              <a:srgbClr val="0000CC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00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TW" sz="2000" b="1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TW" sz="200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en-US" altLang="zh-TW" sz="2000" b="1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altLang="zh-TW" sz="2000" i="1" dirty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dirty="0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sz="2000" dirty="0">
                            <a:solidFill>
                              <a:srgbClr val="0000CC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TW" altLang="en-US" sz="2400" dirty="0">
                            <a:solidFill>
                              <a:srgbClr val="0000CC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880323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ts val="6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1" i="1" dirty="0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sz="1600" b="1" i="1" dirty="0" smtClean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𝑽𝒂𝒓</m:t>
                                </m:r>
                                <m:d>
                                  <m:dPr>
                                    <m:ctrlPr>
                                      <a:rPr lang="en-US" altLang="zh-TW" sz="1600" b="1" i="1" dirty="0">
                                        <a:solidFill>
                                          <a:srgbClr val="0000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600" b="1" i="1" dirty="0" smtClean="0">
                                        <a:solidFill>
                                          <a:srgbClr val="0000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𝒀</m:t>
                                    </m:r>
                                  </m:e>
                                </m:d>
                                <m:r>
                                  <a:rPr lang="en-US" altLang="zh-TW" sz="1600" b="1" i="1" dirty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altLang="zh-TW" sz="1600" b="1" i="1" dirty="0" smtClean="0">
                                        <a:solidFill>
                                          <a:srgbClr val="0000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altLang="zh-TW" sz="1600" b="1" i="1" dirty="0" smtClean="0">
                                        <a:solidFill>
                                          <a:srgbClr val="0000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altLang="zh-TW" sz="1600" b="1" i="1" dirty="0" smtClean="0">
                                        <a:solidFill>
                                          <a:srgbClr val="0000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altLang="zh-TW" sz="1600" b="1" i="1" dirty="0" smtClean="0">
                                        <a:solidFill>
                                          <a:srgbClr val="0000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altLang="zh-TW" sz="1600" b="1" i="1" dirty="0" smtClean="0">
                                        <a:solidFill>
                                          <a:srgbClr val="0000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𝒏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zh-TW" sz="1600" b="1" i="1" dirty="0" smtClean="0">
                                            <a:solidFill>
                                              <a:srgbClr val="0000CC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zh-TW" sz="1600" b="1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sz="1600" b="1" i="1" dirty="0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1600" b="1" i="1" dirty="0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1600" b="1" i="1" dirty="0" smtClean="0">
                                                    <a:solidFill>
                                                      <a:srgbClr val="0000CC"/>
                                                    </a:solidFill>
                                                    <a:effectLst>
                                                      <a:outerShdw blurRad="38100" dist="38100" dir="2700000" algn="tl">
                                                        <a:srgbClr val="000000">
                                                          <a:alpha val="43137"/>
                                                        </a:srgbClr>
                                                      </a:outerShdw>
                                                    </a:effectLst>
                                                    <a:latin typeface="Cambria Math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sz="1600" b="1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1600" b="1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𝑬</m:t>
                                            </m:r>
                                            <m:r>
                                              <a:rPr lang="en-US" altLang="zh-TW" sz="1600" b="1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zh-TW" sz="1600" b="1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𝒀</m:t>
                                            </m:r>
                                            <m:r>
                                              <a:rPr lang="en-US" altLang="zh-TW" sz="1600" b="1" i="1" dirty="0" smtClean="0">
                                                <a:solidFill>
                                                  <a:srgbClr val="0000CC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TW" sz="1600" b="1" i="1" dirty="0" smtClean="0">
                                            <a:solidFill>
                                              <a:srgbClr val="0000CC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US" altLang="zh-TW" sz="1600" b="1" i="1" dirty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en-US" altLang="zh-TW" sz="1600" b="1" i="1" dirty="0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altLang="zh-TW" sz="1600" b="1" i="1" dirty="0">
                                        <a:solidFill>
                                          <a:srgbClr val="0000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600" b="1" i="1">
                                            <a:solidFill>
                                              <a:srgbClr val="0000CC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b="1" i="1" smtClean="0">
                                            <a:solidFill>
                                              <a:srgbClr val="0000CC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+mn-ea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altLang="zh-TW" sz="1600" b="1" i="1" smtClean="0">
                                            <a:solidFill>
                                              <a:srgbClr val="0000CC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+mn-ea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sz="16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2400" b="1" dirty="0">
                            <a:solidFill>
                              <a:srgbClr val="0000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2400" b="1" dirty="0">
                            <a:solidFill>
                              <a:srgbClr val="0000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2400" b="1" dirty="0">
                            <a:solidFill>
                              <a:srgbClr val="0000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6000"/>
                            </a:lnSpc>
                          </a:pPr>
                          <a:r>
                            <a:rPr lang="en-US" altLang="zh-TW" sz="2400" b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E(Y) = 35</a:t>
                          </a:r>
                          <a:endParaRPr lang="zh-TW" altLang="en-US" sz="24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6000"/>
                            </a:lnSpc>
                          </a:pPr>
                          <a:endParaRPr lang="zh-TW" altLang="en-US" sz="24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xmlns:a14="http://schemas.microsoft.com/office/drawing/2010/main" val="446704114"/>
                  </p:ext>
                </p:extLst>
              </p:nvPr>
            </p:nvGraphicFramePr>
            <p:xfrm>
              <a:off x="755576" y="1700808"/>
              <a:ext cx="7704857" cy="45645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6973"/>
                    <a:gridCol w="401992"/>
                    <a:gridCol w="2076961"/>
                    <a:gridCol w="468991"/>
                    <a:gridCol w="1674970"/>
                    <a:gridCol w="1674970"/>
                  </a:tblGrid>
                  <a:tr h="66024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33" r="-447186" b="-59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TW" altLang="en-US" sz="2000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7647" r="-184412" b="-59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TW" altLang="en-US" sz="1600" dirty="0">
                            <a:solidFill>
                              <a:srgbClr val="0000CC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60000" r="-100000" b="-59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zh-TW" altLang="en-US" sz="2400" dirty="0">
                            <a:solidFill>
                              <a:srgbClr val="0000CC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1/6</a:t>
                          </a: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TW" sz="2000" b="1" dirty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60/6</a:t>
                          </a: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zh-TW" altLang="en-US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880323">
                    <a:tc gridSpan="4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40" t="-420139" r="-77031" b="-347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2400" b="1" dirty="0">
                            <a:solidFill>
                              <a:srgbClr val="0000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2400" b="1" dirty="0">
                            <a:solidFill>
                              <a:srgbClr val="0000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2400" b="1" dirty="0">
                            <a:solidFill>
                              <a:srgbClr val="0000CC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6000"/>
                            </a:lnSpc>
                          </a:pPr>
                          <a:r>
                            <a:rPr lang="en-US" altLang="zh-TW" sz="2400" b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E(Y) = 35</a:t>
                          </a:r>
                          <a:endParaRPr lang="zh-TW" altLang="en-US" sz="24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6000"/>
                            </a:lnSpc>
                          </a:pPr>
                          <a:endParaRPr lang="zh-TW" altLang="en-US" sz="2400" b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32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10988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/>
            <a:r>
              <a:rPr lang="zh-TW" altLang="en-US" dirty="0" smtClean="0">
                <a:solidFill>
                  <a:srgbClr val="800000"/>
                </a:solidFill>
              </a:rPr>
              <a:t>標準差 </a:t>
            </a:r>
            <a:r>
              <a:rPr lang="en-US" altLang="zh-TW" dirty="0" smtClean="0">
                <a:solidFill>
                  <a:srgbClr val="990000"/>
                </a:solidFill>
              </a:rPr>
              <a:t>– </a:t>
            </a:r>
            <a:r>
              <a:rPr lang="zh-TW" altLang="en-US" dirty="0" smtClean="0">
                <a:solidFill>
                  <a:srgbClr val="0000FF"/>
                </a:solidFill>
              </a:rPr>
              <a:t>計算範例</a:t>
            </a:r>
            <a:r>
              <a:rPr lang="zh-TW" altLang="en-US" dirty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p150</a:t>
            </a:r>
            <a:endParaRPr lang="zh-TW" altLang="en-US" dirty="0" smtClean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內容版面配置區 2"/>
              <p:cNvSpPr>
                <a:spLocks noGrp="1"/>
              </p:cNvSpPr>
              <p:nvPr>
                <p:ph idx="4294967295"/>
              </p:nvPr>
            </p:nvSpPr>
            <p:spPr/>
            <p:txBody>
              <a:bodyPr lIns="91440" tIns="45720" rIns="91440" bIns="45720">
                <a:normAutofit/>
              </a:bodyPr>
              <a:lstStyle/>
              <a:p>
                <a:pPr eaLnBrk="1"/>
                <a:r>
                  <a:rPr lang="zh-TW" altLang="en-US" sz="2800" dirty="0" smtClean="0">
                    <a:solidFill>
                      <a:srgbClr val="C00000"/>
                    </a:solidFill>
                  </a:rPr>
                  <a:t>已知條件</a:t>
                </a:r>
                <a:r>
                  <a:rPr lang="zh-TW" altLang="en-US" sz="2800" dirty="0">
                    <a:solidFill>
                      <a:srgbClr val="C00000"/>
                    </a:solidFill>
                    <a:latin typeface="新細明體"/>
                    <a:ea typeface="新細明體"/>
                  </a:rPr>
                  <a:t>：</a:t>
                </a:r>
                <a:endParaRPr lang="en-US" altLang="zh-TW" sz="2800" dirty="0">
                  <a:solidFill>
                    <a:srgbClr val="C00000"/>
                  </a:solidFill>
                  <a:latin typeface="新細明體"/>
                  <a:ea typeface="新細明體"/>
                </a:endParaRPr>
              </a:p>
              <a:p>
                <a:pPr marL="648000" lvl="1" indent="-288000" eaLnBrk="1"/>
                <a:r>
                  <a:rPr lang="zh-TW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骰子 </a:t>
                </a: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:r>
                  <a:rPr lang="zh-TW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個點數代表 </a:t>
                </a: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:r>
                  <a:rPr lang="zh-TW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種可能情境。所以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rgbClr val="0000FF"/>
                        </a:solidFill>
                        <a:latin typeface="Cambria Math"/>
                        <a:ea typeface="新細明體"/>
                      </a:rPr>
                      <m:t>𝒏</m:t>
                    </m:r>
                    <m:r>
                      <a:rPr lang="en-US" altLang="zh-TW" sz="2200" i="1">
                        <a:latin typeface="Cambria Math"/>
                        <a:ea typeface="新細明體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2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endParaRPr lang="en-US" altLang="zh-TW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48000" lvl="1" indent="-288000" eaLnBrk="1"/>
                <a:r>
                  <a:rPr lang="zh-TW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每種情境發生的機率相同：</a:t>
                </a: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1/6</a:t>
                </a:r>
                <a:r>
                  <a:rPr lang="zh-TW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1/6</a:t>
                </a:r>
                <a:r>
                  <a:rPr lang="zh-TW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1/6</a:t>
                </a:r>
                <a:r>
                  <a:rPr lang="zh-TW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1/6</a:t>
                </a:r>
                <a:r>
                  <a:rPr lang="zh-TW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1/6</a:t>
                </a:r>
                <a:r>
                  <a:rPr lang="zh-TW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1/6</a:t>
                </a:r>
              </a:p>
              <a:p>
                <a:pPr marL="648000" lvl="1" indent="-288000" eaLnBrk="1"/>
                <a:r>
                  <a:rPr lang="en-US" altLang="zh-TW" sz="22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zh-TW" alt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：代表骰子出現的點數，</a:t>
                </a:r>
                <a:r>
                  <a:rPr lang="en-US" altLang="zh-TW" sz="22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1, 2, 3, 4, 5, 6 </a:t>
                </a:r>
              </a:p>
              <a:p>
                <a:pPr marL="648000" lvl="1" indent="-288000" eaLnBrk="1"/>
                <a:r>
                  <a:rPr lang="en-US" altLang="zh-TW" sz="22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zh-TW" alt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：</a:t>
                </a:r>
                <a:r>
                  <a:rPr lang="zh-TW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代表每</a:t>
                </a:r>
                <a:r>
                  <a:rPr lang="zh-TW" alt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種可能情境的價格，</a:t>
                </a:r>
                <a:r>
                  <a:rPr lang="en-US" altLang="zh-TW" sz="22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TW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altLang="zh-TW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10, 20, 30, 40, 50, 60</a:t>
                </a:r>
              </a:p>
              <a:p>
                <a:pPr eaLnBrk="1"/>
                <a:r>
                  <a:rPr lang="zh-TW" alt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預期的價格 </a:t>
                </a:r>
                <a:r>
                  <a:rPr lang="en-US" altLang="zh-TW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endParaRPr lang="en-US" altLang="zh-TW" sz="2800" dirty="0">
                  <a:solidFill>
                    <a:srgbClr val="C00000"/>
                  </a:solidFill>
                  <a:latin typeface="新細明體"/>
                  <a:ea typeface="新細明體"/>
                </a:endParaRPr>
              </a:p>
              <a:p>
                <a:pPr eaLnBrk="1"/>
                <a:r>
                  <a:rPr lang="zh-TW" alt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計算過程</a:t>
                </a:r>
                <a:r>
                  <a:rPr lang="zh-TW" altLang="en-US" sz="2800" dirty="0" smtClean="0">
                    <a:solidFill>
                      <a:srgbClr val="C00000"/>
                    </a:solidFill>
                    <a:latin typeface="新細明體"/>
                    <a:ea typeface="新細明體"/>
                  </a:rPr>
                  <a:t>：</a:t>
                </a:r>
                <a:endParaRPr lang="en-US" altLang="zh-TW" sz="2800" dirty="0" smtClean="0">
                  <a:solidFill>
                    <a:srgbClr val="C00000"/>
                  </a:solidFill>
                  <a:latin typeface="新細明體"/>
                  <a:ea typeface="新細明體"/>
                </a:endParaRPr>
              </a:p>
              <a:p>
                <a:pPr marL="360000" lvl="1" indent="0" eaLnBrk="1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TW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altLang="zh-TW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/>
                              </a:rPr>
                              <m:t>  </m:t>
                            </m:r>
                            <m:r>
                              <a:rPr lang="en-US" altLang="zh-TW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/>
                              </a:rPr>
                              <m:t>𝒔</m:t>
                            </m:r>
                          </m:sub>
                        </m:sSub>
                      </m:e>
                    </m:nary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新細明體"/>
                          </a:rPr>
                          <m:t>𝑷𝒓𝒐𝒃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新細明體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zh-TW" sz="2400" i="1" dirty="0" smtClean="0">
                    <a:latin typeface="Cambria Math"/>
                    <a:ea typeface="新細明體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400" b="1" i="1" dirty="0" smtClean="0">
                        <a:latin typeface="Cambria Math"/>
                        <a:ea typeface="Cambria Math"/>
                      </a:rPr>
                      <m:t>       </m:t>
                    </m:r>
                  </m:oMath>
                </a14:m>
                <a:endParaRPr lang="en-US" altLang="zh-TW" sz="2400" i="1" dirty="0" smtClean="0">
                  <a:latin typeface="Cambria Math"/>
                  <a:ea typeface="新細明體"/>
                </a:endParaRPr>
              </a:p>
              <a:p>
                <a:pPr marL="360000" indent="0" eaLnBrk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zh-TW" sz="24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1/6</m:t>
                      </m:r>
                      <m:r>
                        <a:rPr lang="en-US" altLang="zh-TW" sz="24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1/6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1/6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1/6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1/6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1/6</m:t>
                      </m:r>
                      <m:r>
                        <a:rPr lang="en-US" altLang="zh-TW" sz="2400" i="1" dirty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35</m:t>
                      </m:r>
                    </m:oMath>
                  </m:oMathPara>
                </a14:m>
                <a:endParaRPr lang="en-US" altLang="zh-TW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eaLnBrk="1"/>
                <a:endParaRPr lang="en-US" altLang="zh-TW" dirty="0" smtClean="0"/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/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/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1029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blipFill rotWithShape="1">
                <a:blip r:embed="rId2" cstate="print"/>
                <a:stretch>
                  <a:fillRect l="-1399" t="-1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9379A-E7C7-42C8-BAA7-783BC282FF5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9917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/>
            <a:r>
              <a:rPr lang="zh-TW" altLang="en-US" dirty="0" smtClean="0">
                <a:solidFill>
                  <a:srgbClr val="990000"/>
                </a:solidFill>
              </a:rPr>
              <a:t>預期報酬率 </a:t>
            </a:r>
            <a:r>
              <a:rPr lang="en-US" altLang="zh-TW" dirty="0" smtClean="0">
                <a:solidFill>
                  <a:srgbClr val="990000"/>
                </a:solidFill>
              </a:rPr>
              <a:t>– </a:t>
            </a:r>
            <a:r>
              <a:rPr lang="zh-TW" altLang="en-US" dirty="0" smtClean="0">
                <a:solidFill>
                  <a:srgbClr val="0000FF"/>
                </a:solidFill>
              </a:rPr>
              <a:t>計算範例</a:t>
            </a:r>
            <a:r>
              <a:rPr lang="en-US" altLang="zh-TW" dirty="0" smtClean="0">
                <a:solidFill>
                  <a:srgbClr val="0000FF"/>
                </a:solidFill>
              </a:rPr>
              <a:t>(1)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p146</a:t>
            </a:r>
            <a:endParaRPr lang="zh-TW" altLang="en-US" dirty="0" smtClean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內容版面配置區 2"/>
              <p:cNvSpPr>
                <a:spLocks noGrp="1"/>
              </p:cNvSpPr>
              <p:nvPr>
                <p:ph idx="4294967295"/>
              </p:nvPr>
            </p:nvSpPr>
            <p:spPr/>
            <p:txBody>
              <a:bodyPr lIns="91440" tIns="45720" rIns="91440" bIns="45720">
                <a:normAutofit lnSpcReduction="10000"/>
              </a:bodyPr>
              <a:lstStyle/>
              <a:p>
                <a:pPr eaLnBrk="1"/>
                <a:r>
                  <a:rPr lang="zh-TW" altLang="en-US" sz="2800" dirty="0" smtClean="0">
                    <a:solidFill>
                      <a:srgbClr val="C00000"/>
                    </a:solidFill>
                  </a:rPr>
                  <a:t>基本假設</a:t>
                </a:r>
                <a:r>
                  <a:rPr lang="zh-TW" altLang="en-US" sz="2800" dirty="0" smtClean="0">
                    <a:solidFill>
                      <a:srgbClr val="C00000"/>
                    </a:solidFill>
                    <a:latin typeface="新細明體"/>
                    <a:ea typeface="新細明體"/>
                  </a:rPr>
                  <a:t>：</a:t>
                </a:r>
                <a:endParaRPr lang="en-US" altLang="zh-TW" sz="2800" dirty="0">
                  <a:solidFill>
                    <a:srgbClr val="C00000"/>
                  </a:solidFill>
                  <a:latin typeface="新細明體"/>
                  <a:ea typeface="新細明體"/>
                </a:endParaRPr>
              </a:p>
              <a:p>
                <a:pPr lvl="1" eaLnBrk="1"/>
                <a:r>
                  <a:rPr lang="zh-TW" alt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未來手機產業景氣可能情況：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成長</a:t>
                </a:r>
                <a:r>
                  <a:rPr lang="ja-JP" alt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ヽ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持平</a:t>
                </a:r>
                <a:r>
                  <a:rPr lang="ja-JP" alt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ヽ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衰退</a:t>
                </a:r>
                <a:endParaRPr lang="en-US" altLang="zh-TW" sz="2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eaLnBrk="1"/>
                <a:r>
                  <a:rPr lang="zh-TW" alt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每種</a:t>
                </a:r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可能情況的報酬率分別為</a:t>
                </a:r>
                <a:r>
                  <a:rPr lang="zh-TW" alt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：</a:t>
                </a:r>
                <a:r>
                  <a:rPr lang="en-US" altLang="zh-TW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altLang="zh-TW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0%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TW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altLang="zh-TW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TW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-5%</a:t>
                </a:r>
                <a:endParaRPr lang="zh-TW" alt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eaLnBrk="1"/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每</a:t>
                </a:r>
                <a:r>
                  <a:rPr lang="zh-TW" alt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種</a:t>
                </a:r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可能</a:t>
                </a:r>
                <a:r>
                  <a:rPr lang="zh-TW" alt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情況發生的機率</a:t>
                </a:r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分別為：</a:t>
                </a:r>
                <a:r>
                  <a:rPr lang="en-US" altLang="zh-TW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0.6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  <a:r>
                  <a:rPr lang="en-US" altLang="zh-TW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0.2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，</a:t>
                </a:r>
                <a:r>
                  <a:rPr lang="en-US" altLang="zh-TW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0.2</a:t>
                </a:r>
              </a:p>
              <a:p>
                <a:pPr eaLnBrk="1"/>
                <a:r>
                  <a:rPr lang="zh-TW" altLang="en-US" sz="2800" dirty="0" smtClean="0">
                    <a:solidFill>
                      <a:srgbClr val="C00000"/>
                    </a:solidFill>
                  </a:rPr>
                  <a:t>已知條件</a:t>
                </a:r>
                <a:r>
                  <a:rPr lang="zh-TW" altLang="en-US" sz="2800" dirty="0" smtClean="0">
                    <a:solidFill>
                      <a:srgbClr val="C00000"/>
                    </a:solidFill>
                    <a:latin typeface="新細明體"/>
                    <a:ea typeface="新細明體"/>
                  </a:rPr>
                  <a:t>：</a:t>
                </a:r>
                <a:endParaRPr lang="en-US" altLang="zh-TW" sz="2800" dirty="0">
                  <a:solidFill>
                    <a:srgbClr val="C00000"/>
                  </a:solidFill>
                  <a:latin typeface="新細明體"/>
                  <a:ea typeface="新細明體"/>
                </a:endParaRPr>
              </a:p>
              <a:p>
                <a:pPr lvl="1" eaLnBrk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TW" sz="2400" b="1" i="1" smtClean="0">
                        <a:latin typeface="Cambria Math"/>
                        <a:ea typeface="新細明體"/>
                      </a:rPr>
                      <m:t>𝒏</m:t>
                    </m:r>
                    <m:r>
                      <a:rPr lang="en-US" altLang="zh-TW" sz="2400" b="1" i="1" smtClean="0">
                        <a:latin typeface="Cambria Math"/>
                        <a:ea typeface="新細明體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eaLnBrk="1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/>
                          </a:rPr>
                          <m:t>𝟏</m:t>
                        </m:r>
                      </m:sub>
                    </m:sSub>
                    <m:r>
                      <a:rPr lang="en-US" altLang="zh-TW" sz="2400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30</m:t>
                    </m:r>
                    <m:r>
                      <m:rPr>
                        <m:nor/>
                      </m:rPr>
                      <a:rPr lang="en-US" altLang="zh-TW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TW" sz="2400" dirty="0">
                    <a:ea typeface="新細明體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  <a:ea typeface="新細明體"/>
                          </a:rPr>
                          <m:t>𝟐</m:t>
                        </m:r>
                      </m:sub>
                    </m:sSub>
                    <m:r>
                      <a:rPr lang="en-US" altLang="zh-TW" sz="2400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zh-TW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0%</m:t>
                    </m:r>
                    <m:r>
                      <a:rPr lang="en-US" altLang="zh-TW" sz="2400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zh-TW" alt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TW" sz="2400" dirty="0">
                    <a:ea typeface="新細明體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/>
                          </a:rPr>
                          <m:t>𝑹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  <a:ea typeface="新細明體"/>
                          </a:rPr>
                          <m:t>𝟑</m:t>
                        </m:r>
                      </m:sub>
                    </m:sSub>
                    <m:r>
                      <a:rPr lang="en-US" altLang="zh-TW" sz="2400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b="1" i="0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TW" sz="24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altLang="zh-TW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altLang="zh-TW" sz="2400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zh-TW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eaLnBrk="1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/>
                          </a:rPr>
                          <m:t>𝑷𝒓𝒐𝒃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/>
                          </a:rPr>
                          <m:t>𝟏</m:t>
                        </m:r>
                      </m:sub>
                    </m:sSub>
                    <m:r>
                      <a:rPr lang="en-US" altLang="zh-TW" sz="2400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zh-TW" sz="24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.6</m:t>
                    </m:r>
                  </m:oMath>
                </a14:m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TW" sz="2400" dirty="0">
                    <a:ea typeface="新細明體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/>
                          </a:rPr>
                          <m:t>𝑷𝒓𝒐𝒃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  <a:ea typeface="新細明體"/>
                          </a:rPr>
                          <m:t>𝟐</m:t>
                        </m:r>
                      </m:sub>
                    </m:sSub>
                    <m:r>
                      <a:rPr lang="en-US" altLang="zh-TW" sz="2400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zh-TW" sz="24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.2</m:t>
                    </m:r>
                    <m:r>
                      <a:rPr lang="en-US" altLang="zh-TW" sz="2400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zh-TW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TW" sz="2400" dirty="0">
                    <a:ea typeface="新細明體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/>
                          </a:rPr>
                          <m:t>𝑷𝒓𝒐𝒃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/>
                            <a:ea typeface="新細明體"/>
                          </a:rPr>
                          <m:t>𝟑</m:t>
                        </m:r>
                      </m:sub>
                    </m:sSub>
                    <m:r>
                      <a:rPr lang="en-US" altLang="zh-TW" sz="2400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zh-TW" sz="24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.2</m:t>
                    </m:r>
                    <m:r>
                      <a:rPr lang="en-US" altLang="zh-TW" sz="2400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zh-TW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/>
                <a:r>
                  <a:rPr lang="zh-TW" alt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計算過程</a:t>
                </a:r>
                <a:r>
                  <a:rPr lang="zh-TW" altLang="en-US" sz="2800" dirty="0" smtClean="0">
                    <a:solidFill>
                      <a:srgbClr val="C00000"/>
                    </a:solidFill>
                    <a:latin typeface="新細明體"/>
                    <a:ea typeface="新細明體"/>
                  </a:rPr>
                  <a:t>：</a:t>
                </a:r>
                <a:endParaRPr lang="en-US" altLang="zh-TW" sz="2800" dirty="0" smtClean="0">
                  <a:solidFill>
                    <a:srgbClr val="C00000"/>
                  </a:solidFill>
                  <a:latin typeface="新細明體"/>
                  <a:ea typeface="新細明體"/>
                </a:endParaRPr>
              </a:p>
              <a:p>
                <a:pPr marL="360000" lvl="1" indent="0" eaLnBrk="1">
                  <a:buNone/>
                </a:pPr>
                <a14:m>
                  <m:oMath xmlns:m="http://schemas.openxmlformats.org/officeDocument/2006/math">
                    <m:r>
                      <a:rPr lang="en-US" altLang="zh-TW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</m:e>
                    </m:d>
                    <m:r>
                      <a:rPr lang="en-US" altLang="zh-TW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TW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/>
                              </a:rPr>
                              <m:t>  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/>
                              </a:rPr>
                              <m:t>𝑹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/>
                              </a:rPr>
                              <m:t>𝒔</m:t>
                            </m:r>
                          </m:sub>
                        </m:sSub>
                      </m:e>
                    </m:nary>
                    <m:r>
                      <a:rPr lang="en-US" altLang="zh-TW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新細明體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新細明體"/>
                          </a:rPr>
                          <m:t>𝑷𝒓𝒐𝒃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新細明體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altLang="zh-TW" sz="2400" i="1" dirty="0" smtClean="0">
                    <a:latin typeface="Cambria Math"/>
                    <a:ea typeface="新細明體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400" b="1" i="1" dirty="0" smtClean="0"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𝒔</m:t>
                    </m:r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endParaRPr lang="en-US" altLang="zh-TW" sz="2400" i="1" dirty="0" smtClean="0">
                  <a:latin typeface="Cambria Math"/>
                  <a:ea typeface="新細明體"/>
                </a:endParaRPr>
              </a:p>
              <a:p>
                <a:pPr marL="360000" indent="0" eaLnBrk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0%</m:t>
                      </m:r>
                      <m:r>
                        <a:rPr lang="en-US" altLang="zh-TW" sz="24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0.6</m:t>
                      </m:r>
                      <m:r>
                        <a:rPr lang="en-US" altLang="zh-TW" sz="24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%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0.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altLang="zh-TW" sz="240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−5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%</m:t>
                      </m:r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0.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altLang="zh-TW" sz="2400" i="1" dirty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400" b="1" i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19</m:t>
                      </m:r>
                      <m:r>
                        <m:rPr>
                          <m:nor/>
                        </m:rPr>
                        <a:rPr lang="en-US" altLang="zh-TW" sz="2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%</m:t>
                      </m:r>
                    </m:oMath>
                  </m:oMathPara>
                </a14:m>
                <a:endParaRPr lang="en-US" altLang="zh-TW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eaLnBrk="1"/>
                <a:endParaRPr lang="en-US" altLang="zh-TW" dirty="0" smtClean="0"/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/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/>
              </a:p>
              <a:p>
                <a:pPr eaLnBrk="1">
                  <a:buFont typeface="Wingdings" pitchFamily="2" charset="2"/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1029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blipFill rotWithShape="1">
                <a:blip r:embed="rId2" cstate="print"/>
                <a:stretch>
                  <a:fillRect l="-1399" t="-2032" b="-36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9379A-E7C7-42C8-BAA7-783BC282FF5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6716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/>
            <a:r>
              <a:rPr lang="zh-TW" altLang="en-US" dirty="0" smtClean="0">
                <a:solidFill>
                  <a:srgbClr val="990000"/>
                </a:solidFill>
              </a:rPr>
              <a:t>基本</a:t>
            </a:r>
            <a:r>
              <a:rPr lang="zh-TW" altLang="en-US" dirty="0">
                <a:solidFill>
                  <a:srgbClr val="990000"/>
                </a:solidFill>
              </a:rPr>
              <a:t>的</a:t>
            </a:r>
            <a:r>
              <a:rPr lang="zh-TW" altLang="en-US" dirty="0" smtClean="0">
                <a:solidFill>
                  <a:srgbClr val="990000"/>
                </a:solidFill>
              </a:rPr>
              <a:t>分析方法</a:t>
            </a:r>
          </a:p>
        </p:txBody>
      </p:sp>
      <p:sp>
        <p:nvSpPr>
          <p:cNvPr id="3078" name="內容版面配置區 2"/>
          <p:cNvSpPr>
            <a:spLocks noGrp="1"/>
          </p:cNvSpPr>
          <p:nvPr>
            <p:ph idx="4294967295"/>
          </p:nvPr>
        </p:nvSpPr>
        <p:spPr>
          <a:xfrm>
            <a:off x="432000" y="900000"/>
            <a:ext cx="8280000" cy="5580000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pPr eaLnBrk="1"/>
            <a:r>
              <a:rPr lang="zh-TW" altLang="en-US" sz="3000" dirty="0" smtClean="0">
                <a:solidFill>
                  <a:srgbClr val="C0000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敘述</a:t>
            </a:r>
            <a:r>
              <a:rPr lang="zh-TW" altLang="en-US" sz="3000" dirty="0">
                <a:solidFill>
                  <a:srgbClr val="C0000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統計</a:t>
            </a:r>
            <a:r>
              <a:rPr lang="zh-TW" altLang="en-US" sz="3000" dirty="0" smtClean="0">
                <a:solidFill>
                  <a:srgbClr val="C0000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量</a:t>
            </a:r>
            <a:endParaRPr lang="en-US" altLang="zh-TW" sz="3000" dirty="0" smtClean="0">
              <a:solidFill>
                <a:srgbClr val="C00000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>
              <a:lnSpc>
                <a:spcPct val="110000"/>
              </a:lnSpc>
              <a:spcBef>
                <a:spcPts val="600"/>
              </a:spcBef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一組資料包含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n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個資料</a:t>
            </a:r>
            <a:r>
              <a:rPr lang="zh-TW" altLang="en-US" sz="2600" dirty="0">
                <a:solidFill>
                  <a:schemeClr val="tx1"/>
                </a:solidFill>
                <a:latin typeface="新細明體"/>
                <a:ea typeface="新細明體"/>
                <a:cs typeface="Arial" panose="020B0604020202020204" pitchFamily="34" charset="0"/>
              </a:rPr>
              <a:t>，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每一個資料都代表一個資訊</a:t>
            </a:r>
            <a:r>
              <a:rPr lang="zh-TW" altLang="en-US" sz="2600" dirty="0">
                <a:solidFill>
                  <a:schemeClr val="tx1"/>
                </a:solidFill>
                <a:latin typeface="標楷體"/>
                <a:ea typeface="標楷體"/>
                <a:cs typeface="Arial" panose="020B0604020202020204" pitchFamily="34" charset="0"/>
              </a:rPr>
              <a:t>。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有時我們只關心一組資料所提供的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有用的資訊</a:t>
            </a:r>
            <a:endParaRPr lang="en-US" altLang="zh-TW" sz="2600" dirty="0">
              <a:solidFill>
                <a:srgbClr val="FF0000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>
              <a:lnSpc>
                <a:spcPct val="110000"/>
              </a:lnSpc>
              <a:spcBef>
                <a:spcPts val="600"/>
              </a:spcBef>
            </a:pPr>
            <a:r>
              <a:rPr lang="zh-TW" altLang="en-US" sz="2600" dirty="0">
                <a:solidFill>
                  <a:srgbClr val="0000CC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敘述統計</a:t>
            </a:r>
            <a:r>
              <a:rPr lang="zh-TW" altLang="en-US" sz="2600" dirty="0" smtClean="0">
                <a:solidFill>
                  <a:srgbClr val="0000CC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量是用來描述</a:t>
            </a:r>
            <a:r>
              <a:rPr lang="zh-TW" altLang="en-US" sz="2600" dirty="0">
                <a:solidFill>
                  <a:srgbClr val="0000CC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一組資料特性的統計公式</a:t>
            </a:r>
            <a:endParaRPr lang="en-US" altLang="zh-TW" sz="2600" dirty="0">
              <a:solidFill>
                <a:srgbClr val="0000CC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008000" lvl="2" indent="-252000" eaLnBrk="1">
              <a:lnSpc>
                <a:spcPct val="1100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rgbClr val="99000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衡量位置：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平均數</a:t>
            </a:r>
            <a:r>
              <a:rPr lang="zh-TW" altLang="en-US" sz="24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中位數</a:t>
            </a:r>
            <a:r>
              <a:rPr lang="zh-TW" altLang="en-US" sz="24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 、眾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數</a:t>
            </a:r>
            <a:r>
              <a:rPr lang="zh-TW" altLang="en-US" sz="2400" dirty="0">
                <a:latin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四分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位數</a:t>
            </a:r>
            <a:r>
              <a:rPr lang="zh-TW" altLang="en-US" sz="2400" dirty="0">
                <a:latin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百分位數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008000" lvl="2" indent="-252000" eaLnBrk="1">
              <a:lnSpc>
                <a:spcPct val="1100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rgbClr val="99000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衡量分佈情形</a:t>
            </a:r>
            <a:r>
              <a:rPr lang="zh-TW" altLang="en-US" sz="24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全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距</a:t>
            </a:r>
            <a:r>
              <a:rPr lang="zh-TW" altLang="en-US" sz="2400" dirty="0">
                <a:latin typeface="新細明體"/>
                <a:ea typeface="新細明體"/>
                <a:cs typeface="Arial" panose="020B0604020202020204" pitchFamily="34" charset="0"/>
              </a:rPr>
              <a:t>、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變異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數</a:t>
            </a:r>
            <a:r>
              <a:rPr lang="zh-TW" altLang="en-US" sz="2400" dirty="0">
                <a:latin typeface="新細明體"/>
                <a:ea typeface="新細明體"/>
                <a:cs typeface="Arial" panose="020B0604020202020204" pitchFamily="34" charset="0"/>
              </a:rPr>
              <a:t>、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標準差</a:t>
            </a:r>
            <a:r>
              <a:rPr lang="zh-TW" altLang="en-US" sz="2400" dirty="0">
                <a:latin typeface="新細明體"/>
                <a:ea typeface="新細明體"/>
                <a:cs typeface="Arial" panose="020B0604020202020204" pitchFamily="34" charset="0"/>
              </a:rPr>
              <a:t>、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變異係數</a:t>
            </a:r>
            <a:endParaRPr lang="en-US" altLang="zh-TW" sz="2400" dirty="0" smtClean="0">
              <a:solidFill>
                <a:srgbClr val="0000FF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marL="1008000" lvl="2" indent="-252000" eaLnBrk="1">
              <a:lnSpc>
                <a:spcPct val="110000"/>
              </a:lnSpc>
              <a:spcBef>
                <a:spcPts val="600"/>
              </a:spcBef>
            </a:pPr>
            <a:r>
              <a:rPr lang="zh-TW" altLang="en-US" sz="2400" dirty="0" smtClean="0">
                <a:solidFill>
                  <a:srgbClr val="99000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相關性：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共變異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數</a:t>
            </a:r>
            <a:r>
              <a:rPr lang="zh-TW" altLang="en-US" sz="2400" dirty="0" smtClean="0">
                <a:latin typeface="新細明體"/>
                <a:ea typeface="新細明體"/>
                <a:cs typeface="Arial" panose="020B0604020202020204" pitchFamily="34" charset="0"/>
              </a:rPr>
              <a:t>、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相關係數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10000"/>
              </a:lnSpc>
              <a:spcBef>
                <a:spcPts val="600"/>
              </a:spcBef>
            </a:pPr>
            <a:r>
              <a:rPr lang="zh-TW" altLang="en-US" sz="2600" dirty="0">
                <a:latin typeface="微軟正黑體" panose="020B0604030504040204" pitchFamily="34" charset="-120"/>
                <a:cs typeface="Arial" panose="020B0604020202020204" pitchFamily="34" charset="0"/>
              </a:rPr>
              <a:t>敘述統計量將</a:t>
            </a:r>
            <a:r>
              <a:rPr lang="zh-TW" altLang="en-US" sz="2600" dirty="0" smtClean="0">
                <a:solidFill>
                  <a:srgbClr val="0000CC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一組資料的特性彙總為一個有意義的數值</a:t>
            </a:r>
            <a:endParaRPr lang="en-US" altLang="zh-TW" sz="2600" dirty="0">
              <a:solidFill>
                <a:srgbClr val="0000CC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dirty="0">
                <a:solidFill>
                  <a:srgbClr val="C00000"/>
                </a:solidFill>
                <a:latin typeface="微軟正黑體" panose="020B0604030504040204" pitchFamily="34" charset="-120"/>
              </a:rPr>
              <a:t>圖形分析</a:t>
            </a:r>
            <a:endParaRPr lang="en-US" altLang="zh-TW" sz="30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lvl="1" eaLnBrk="1">
              <a:spcBef>
                <a:spcPts val="600"/>
              </a:spcBef>
            </a:pPr>
            <a:r>
              <a:rPr lang="zh-TW" alt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趨勢分析</a:t>
            </a:r>
            <a:endParaRPr lang="en-US" altLang="zh-TW" sz="2600" dirty="0">
              <a:solidFill>
                <a:srgbClr val="0000CC"/>
              </a:solidFill>
            </a:endParaRPr>
          </a:p>
          <a:p>
            <a:pPr lvl="1" eaLnBrk="1">
              <a:spcBef>
                <a:spcPts val="600"/>
              </a:spcBef>
            </a:pPr>
            <a:r>
              <a:rPr lang="zh-TW" alt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週期性分析</a:t>
            </a:r>
            <a:endParaRPr lang="en-US" altLang="zh-TW" sz="2600" dirty="0">
              <a:solidFill>
                <a:srgbClr val="0000CC"/>
              </a:solidFill>
            </a:endParaRPr>
          </a:p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0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計量分析</a:t>
            </a:r>
            <a:endParaRPr lang="en-US" altLang="zh-TW" sz="30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marL="360000" indent="0" eaLnBrk="1">
              <a:lnSpc>
                <a:spcPct val="150000"/>
              </a:lnSpc>
              <a:buNone/>
            </a:pPr>
            <a:endParaRPr lang="en-US" altLang="zh-TW" sz="2000" dirty="0"/>
          </a:p>
          <a:p>
            <a:pPr eaLnBrk="1"/>
            <a:endParaRPr lang="zh-TW" altLang="en-US" dirty="0" smtClean="0"/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9379A-E7C7-42C8-BAA7-783BC282FF5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8064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/>
            <a:r>
              <a:rPr lang="zh-TW" altLang="en-US" dirty="0" smtClean="0">
                <a:solidFill>
                  <a:srgbClr val="990000"/>
                </a:solidFill>
              </a:rPr>
              <a:t>基本分析方法的應用</a:t>
            </a:r>
          </a:p>
        </p:txBody>
      </p:sp>
      <p:sp>
        <p:nvSpPr>
          <p:cNvPr id="3078" name="內容版面配置區 2"/>
          <p:cNvSpPr>
            <a:spLocks noGrp="1"/>
          </p:cNvSpPr>
          <p:nvPr>
            <p:ph idx="4294967295"/>
          </p:nvPr>
        </p:nvSpPr>
        <p:spPr>
          <a:xfrm>
            <a:off x="432000" y="900000"/>
            <a:ext cx="8280000" cy="5580000"/>
          </a:xfrm>
        </p:spPr>
        <p:txBody>
          <a:bodyPr lIns="91440" tIns="45720" rIns="91440" bIns="45720">
            <a:normAutofit/>
          </a:bodyPr>
          <a:lstStyle/>
          <a:p>
            <a:pPr eaLnBrk="1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敘述</a:t>
            </a:r>
            <a:r>
              <a:rPr lang="zh-TW" altLang="en-US" sz="2800" dirty="0">
                <a:solidFill>
                  <a:srgbClr val="C0000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統計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量在投資學的應用：</a:t>
            </a:r>
            <a:endParaRPr lang="en-US" altLang="zh-TW" sz="2800" dirty="0">
              <a:solidFill>
                <a:srgbClr val="C00000"/>
              </a:solidFill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最大值</a:t>
            </a:r>
            <a:r>
              <a:rPr lang="zh-TW" altLang="en-US" sz="2800" dirty="0">
                <a:latin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28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資產買進價格、時點的參考</a:t>
            </a:r>
            <a:endParaRPr lang="en-US" altLang="zh-TW" sz="2800" dirty="0"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最小值</a:t>
            </a:r>
            <a:r>
              <a:rPr lang="zh-TW" altLang="en-US" sz="2800" dirty="0">
                <a:latin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28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資產賣出價格</a:t>
            </a:r>
            <a:r>
              <a:rPr lang="zh-TW" altLang="en-US" sz="2800" dirty="0">
                <a:latin typeface="微軟正黑體" panose="020B0604030504040204" pitchFamily="34" charset="-120"/>
                <a:cs typeface="Arial" panose="020B0604020202020204" pitchFamily="34" charset="0"/>
              </a:rPr>
              <a:t>、時點</a:t>
            </a:r>
            <a:r>
              <a:rPr lang="zh-TW" altLang="en-US" sz="28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TW" altLang="en-US" sz="2800" dirty="0">
                <a:latin typeface="微軟正黑體" panose="020B0604030504040204" pitchFamily="34" charset="-120"/>
                <a:cs typeface="Arial" panose="020B0604020202020204" pitchFamily="34" charset="0"/>
              </a:rPr>
              <a:t>參考</a:t>
            </a:r>
            <a:endParaRPr lang="en-US" altLang="zh-TW" sz="2800" dirty="0"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全距</a:t>
            </a:r>
            <a:r>
              <a:rPr lang="zh-TW" altLang="en-US" sz="2800" dirty="0">
                <a:latin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28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資產價格或報酬率波動的範圍</a:t>
            </a:r>
            <a:endParaRPr lang="en-US" altLang="zh-TW" sz="2800" dirty="0"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平均數</a:t>
            </a:r>
            <a:r>
              <a:rPr lang="zh-TW" altLang="en-US" sz="2800" dirty="0">
                <a:latin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28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資產</a:t>
            </a:r>
            <a:r>
              <a:rPr lang="zh-TW" altLang="en-US" sz="2800" dirty="0">
                <a:latin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TW" altLang="en-US" sz="28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報酬</a:t>
            </a:r>
            <a:endParaRPr lang="en-US" altLang="zh-TW" sz="2800" dirty="0"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標準差</a:t>
            </a:r>
            <a:r>
              <a:rPr lang="zh-TW" altLang="en-US" sz="2800" dirty="0">
                <a:latin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28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資產</a:t>
            </a:r>
            <a:r>
              <a:rPr lang="zh-TW" altLang="en-US" sz="2800" dirty="0">
                <a:latin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TW" altLang="en-US" sz="28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風險</a:t>
            </a:r>
            <a:endParaRPr lang="en-US" altLang="zh-TW" sz="2800" dirty="0"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變異係數</a:t>
            </a:r>
            <a:r>
              <a:rPr lang="zh-TW" altLang="en-US" sz="28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：資產選擇</a:t>
            </a:r>
            <a:endParaRPr lang="en-US" altLang="zh-TW" sz="2800" dirty="0">
              <a:latin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共變異數</a:t>
            </a:r>
            <a:r>
              <a:rPr lang="zh-TW" altLang="en-US" sz="2800" dirty="0">
                <a:latin typeface="微軟正黑體" panose="020B0604030504040204" pitchFamily="34" charset="-120"/>
                <a:cs typeface="Arial" panose="020B0604020202020204" pitchFamily="34" charset="0"/>
              </a:rPr>
              <a:t>：投資組合分析</a:t>
            </a: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lvl="1" eaLnBrk="1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相關係數</a:t>
            </a:r>
            <a:r>
              <a:rPr lang="zh-TW" altLang="en-US" sz="2800" dirty="0" smtClean="0">
                <a:latin typeface="微軟正黑體" panose="020B0604030504040204" pitchFamily="34" charset="-120"/>
                <a:cs typeface="Arial" panose="020B0604020202020204" pitchFamily="34" charset="0"/>
              </a:rPr>
              <a:t>：投資組合分析</a:t>
            </a: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marL="360000" indent="0" eaLnBrk="1">
              <a:lnSpc>
                <a:spcPct val="150000"/>
              </a:lnSpc>
              <a:buNone/>
            </a:pPr>
            <a:endParaRPr lang="en-US" altLang="zh-TW" sz="2000" dirty="0"/>
          </a:p>
          <a:p>
            <a:pPr eaLnBrk="1"/>
            <a:endParaRPr lang="zh-TW" altLang="en-US" dirty="0" smtClean="0"/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9379A-E7C7-42C8-BAA7-783BC282FF5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4178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>
                <a:solidFill>
                  <a:srgbClr val="990000"/>
                </a:solidFill>
              </a:rPr>
              <a:t>歷史績效的</a:t>
            </a:r>
            <a:r>
              <a:rPr lang="zh-TW" altLang="en-US" dirty="0" smtClean="0">
                <a:solidFill>
                  <a:srgbClr val="990000"/>
                </a:solidFill>
              </a:rPr>
              <a:t>衡量 </a:t>
            </a:r>
            <a:r>
              <a:rPr lang="en-US" altLang="zh-TW" dirty="0" smtClean="0">
                <a:solidFill>
                  <a:srgbClr val="990000"/>
                </a:solidFill>
              </a:rPr>
              <a:t>- </a:t>
            </a:r>
            <a:r>
              <a:rPr lang="zh-TW" altLang="en-US" dirty="0" smtClean="0">
                <a:solidFill>
                  <a:srgbClr val="0000FF"/>
                </a:solidFill>
              </a:rPr>
              <a:t>計算</a:t>
            </a:r>
            <a:r>
              <a:rPr lang="zh-TW" altLang="en-US" dirty="0">
                <a:solidFill>
                  <a:srgbClr val="0000FF"/>
                </a:solidFill>
              </a:rPr>
              <a:t>範例 </a:t>
            </a:r>
            <a:r>
              <a:rPr lang="en-US" altLang="zh-TW" dirty="0" smtClean="0">
                <a:solidFill>
                  <a:srgbClr val="0000FF"/>
                </a:solidFill>
              </a:rPr>
              <a:t>p150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/>
            <a:r>
              <a:rPr lang="zh-TW" altLang="en-US" sz="2800" dirty="0">
                <a:latin typeface="微軟正黑體" panose="020B0604030504040204" pitchFamily="34" charset="-120"/>
                <a:cs typeface="Arial" panose="020B0604020202020204" pitchFamily="34" charset="0"/>
              </a:rPr>
              <a:t>國泰金控</a:t>
            </a:r>
            <a:r>
              <a:rPr lang="zh-TW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lang="zh-TW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內部報酬率</a:t>
            </a:r>
            <a:endParaRPr lang="en-US" altLang="zh-TW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endParaRPr lang="en-US" altLang="zh-TW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294908"/>
              </p:ext>
            </p:extLst>
          </p:nvPr>
        </p:nvGraphicFramePr>
        <p:xfrm>
          <a:off x="539552" y="1556793"/>
          <a:ext cx="8064896" cy="409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475"/>
                <a:gridCol w="1525789"/>
                <a:gridCol w="1289658"/>
                <a:gridCol w="1289658"/>
                <a:gridCol w="1289658"/>
                <a:gridCol w="1289658"/>
              </a:tblGrid>
              <a:tr h="5844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課本 </a:t>
                      </a:r>
                      <a:r>
                        <a:rPr lang="en-US" altLang="zh-TW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p150 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更正後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根據不同折現率所計算之各期現金流量折現值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各期現金流量</a:t>
                      </a:r>
                      <a:endParaRPr lang="en-US" altLang="zh-TW" sz="1800" b="1" i="0" u="none" strike="noStrike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折現率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期初購入成本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16.000%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17.000%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17.761%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18.000%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第  </a:t>
                      </a:r>
                      <a:r>
                        <a:rPr lang="en-US" altLang="zh-TW" sz="1800" b="1" i="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  </a:t>
                      </a:r>
                      <a:r>
                        <a:rPr lang="zh-TW" altLang="en-US" sz="1800" b="1" i="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endParaRPr lang="zh-TW" altLang="en-US" sz="1800" b="1" i="0" u="none" strike="noStrike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2,500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2,155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2,137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2,123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44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第  </a:t>
                      </a:r>
                      <a:r>
                        <a:rPr lang="en-US" altLang="zh-TW" sz="1800" b="1" i="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  </a:t>
                      </a:r>
                      <a:r>
                        <a:rPr lang="zh-TW" altLang="en-US" sz="1800" b="1" i="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endParaRPr lang="zh-TW" altLang="en-US" sz="1800" b="1" i="0" u="none" strike="noStrike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1,436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44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第  </a:t>
                      </a:r>
                      <a:r>
                        <a:rPr lang="en-US" altLang="zh-TW" sz="1800" b="1" i="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  </a:t>
                      </a:r>
                      <a:r>
                        <a:rPr lang="zh-TW" altLang="en-US" sz="1800" b="1" i="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endParaRPr lang="zh-TW" altLang="en-US" sz="1800" b="1" i="0" u="none" strike="noStrike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59,500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37,150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36,434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36,214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44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各期折現值總和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41,761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40,748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39,769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37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2292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 smtClean="0"/>
              <a:t>投資風險的基本概念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200" dirty="0" smtClean="0"/>
              <a:t>風險的定義</a:t>
            </a:r>
            <a:endParaRPr lang="en-US" altLang="zh-TW" sz="32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因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非預期的事件</a:t>
            </a:r>
            <a:r>
              <a:rPr lang="zh-TW" altLang="en-US" sz="2800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使得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事前預期</a:t>
            </a:r>
            <a:r>
              <a:rPr lang="zh-TW" altLang="en-US" sz="2800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的結果與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事後實際</a:t>
            </a:r>
            <a:r>
              <a:rPr lang="zh-TW" altLang="en-US" sz="2800" dirty="0">
                <a:latin typeface="微軟正黑體" panose="020B0604030504040204" pitchFamily="34" charset="-120"/>
              </a:rPr>
              <a:t>的</a:t>
            </a:r>
            <a:r>
              <a:rPr lang="zh-TW" altLang="en-US" sz="2800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結果產生差異。</a:t>
            </a:r>
            <a:endParaRPr lang="en-US" altLang="zh-TW" sz="2800" dirty="0" smtClean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事前預期與</a:t>
            </a:r>
            <a:r>
              <a:rPr lang="zh-TW" altLang="en-US" sz="2800" dirty="0">
                <a:latin typeface="微軟正黑體" panose="020B0604030504040204" pitchFamily="34" charset="-120"/>
              </a:rPr>
              <a:t>事後</a:t>
            </a:r>
            <a:r>
              <a:rPr lang="zh-TW" altLang="en-US" sz="2800" dirty="0" smtClean="0">
                <a:latin typeface="微軟正黑體" panose="020B0604030504040204" pitchFamily="34" charset="-120"/>
              </a:rPr>
              <a:t>實際結果差異愈大，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風險</a:t>
            </a:r>
            <a:r>
              <a:rPr lang="zh-TW" altLang="en-US" sz="2800" dirty="0" smtClean="0">
                <a:latin typeface="微軟正黑體" panose="020B0604030504040204" pitchFamily="34" charset="-120"/>
              </a:rPr>
              <a:t>愈高</a:t>
            </a:r>
            <a:endParaRPr lang="en-US" altLang="zh-TW" sz="2800" dirty="0">
              <a:solidFill>
                <a:srgbClr val="0000CC"/>
              </a:solidFill>
              <a:latin typeface="微軟正黑體" panose="020B0604030504040204" pitchFamily="34" charset="-120"/>
            </a:endParaRPr>
          </a:p>
          <a:p>
            <a:pPr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200" dirty="0">
                <a:latin typeface="微軟正黑體" panose="020B0604030504040204" pitchFamily="34" charset="-120"/>
              </a:rPr>
              <a:t>非預期的</a:t>
            </a:r>
            <a:r>
              <a:rPr lang="zh-TW" altLang="en-US" sz="3200" dirty="0" smtClean="0">
                <a:latin typeface="微軟正黑體" panose="020B0604030504040204" pitchFamily="34" charset="-120"/>
              </a:rPr>
              <a:t>事件</a:t>
            </a:r>
            <a:endParaRPr lang="en-US" altLang="zh-TW" sz="3200" dirty="0" smtClean="0"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沒有想到的</a:t>
            </a:r>
            <a:endParaRPr lang="en-US" altLang="zh-TW" sz="2800" dirty="0" smtClean="0"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 smtClean="0">
                <a:latin typeface="微軟正黑體" panose="020B0604030504040204" pitchFamily="34" charset="-120"/>
              </a:rPr>
              <a:t>無法意料到的</a:t>
            </a:r>
            <a:endParaRPr lang="en-US" altLang="zh-TW" sz="2800" dirty="0" smtClean="0">
              <a:latin typeface="微軟正黑體" panose="020B0604030504040204" pitchFamily="34" charset="-120"/>
            </a:endParaRPr>
          </a:p>
          <a:p>
            <a:pPr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rgbClr val="800000"/>
                </a:solidFill>
              </a:rPr>
              <a:t>預期報酬率</a:t>
            </a:r>
            <a:r>
              <a:rPr lang="zh-TW" altLang="en-US" sz="3200" dirty="0">
                <a:solidFill>
                  <a:srgbClr val="0000FF"/>
                </a:solidFill>
              </a:rPr>
              <a:t>通常不會等於</a:t>
            </a:r>
            <a:r>
              <a:rPr lang="zh-TW" altLang="en-US" sz="3200" dirty="0">
                <a:solidFill>
                  <a:srgbClr val="800000"/>
                </a:solidFill>
              </a:rPr>
              <a:t>實際報酬率</a:t>
            </a:r>
            <a:endParaRPr lang="en-US" altLang="zh-TW" sz="3200" dirty="0">
              <a:solidFill>
                <a:srgbClr val="800000"/>
              </a:solidFill>
            </a:endParaRPr>
          </a:p>
          <a:p>
            <a:pPr lvl="1" eaLnBrk="1"/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943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/>
            <a:r>
              <a:rPr lang="zh-TW" altLang="en-US" dirty="0" smtClean="0">
                <a:solidFill>
                  <a:srgbClr val="800000"/>
                </a:solidFill>
              </a:rPr>
              <a:t>預期的形成</a:t>
            </a:r>
            <a:endParaRPr lang="zh-TW" altLang="en-US" dirty="0" smtClean="0">
              <a:solidFill>
                <a:srgbClr val="990000"/>
              </a:solidFill>
            </a:endParaRPr>
          </a:p>
        </p:txBody>
      </p:sp>
      <p:sp>
        <p:nvSpPr>
          <p:cNvPr id="2052" name="內容版面配置區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>
            <a:normAutofit/>
          </a:bodyPr>
          <a:lstStyle/>
          <a:p>
            <a:pPr eaLnBrk="1">
              <a:spcBef>
                <a:spcPts val="600"/>
              </a:spcBef>
            </a:pPr>
            <a:r>
              <a:rPr lang="zh-TW" altLang="en-US" sz="3200" dirty="0" smtClean="0">
                <a:solidFill>
                  <a:srgbClr val="800000"/>
                </a:solidFill>
              </a:rPr>
              <a:t>主觀的預期</a:t>
            </a:r>
            <a:endParaRPr lang="en-US" altLang="zh-TW" sz="3200" dirty="0" smtClean="0">
              <a:solidFill>
                <a:srgbClr val="800000"/>
              </a:solidFill>
            </a:endParaRPr>
          </a:p>
          <a:p>
            <a:pPr lvl="1" eaLnBrk="1">
              <a:spcBef>
                <a:spcPts val="600"/>
              </a:spcBef>
            </a:pPr>
            <a:r>
              <a:rPr lang="zh-TW" altLang="en-US" sz="2800" dirty="0" smtClean="0"/>
              <a:t>個人的想法或經驗</a:t>
            </a:r>
            <a:endParaRPr lang="en-US" altLang="zh-TW" sz="2800" dirty="0"/>
          </a:p>
          <a:p>
            <a:pPr eaLnBrk="1">
              <a:spcBef>
                <a:spcPts val="600"/>
              </a:spcBef>
            </a:pPr>
            <a:r>
              <a:rPr lang="zh-TW" altLang="en-US" sz="3200" dirty="0" smtClean="0">
                <a:solidFill>
                  <a:srgbClr val="800000"/>
                </a:solidFill>
              </a:rPr>
              <a:t>客觀</a:t>
            </a:r>
            <a:r>
              <a:rPr lang="zh-TW" altLang="en-US" sz="3200" dirty="0">
                <a:solidFill>
                  <a:srgbClr val="800000"/>
                </a:solidFill>
              </a:rPr>
              <a:t>的</a:t>
            </a:r>
            <a:r>
              <a:rPr lang="zh-TW" altLang="en-US" sz="3200" dirty="0" smtClean="0">
                <a:solidFill>
                  <a:srgbClr val="800000"/>
                </a:solidFill>
              </a:rPr>
              <a:t>預期</a:t>
            </a:r>
            <a:endParaRPr lang="en-US" altLang="zh-TW" sz="3200" dirty="0">
              <a:solidFill>
                <a:srgbClr val="800000"/>
              </a:solidFill>
            </a:endParaRPr>
          </a:p>
          <a:p>
            <a:pPr lvl="1" indent="-252000" eaLnBrk="1"/>
            <a:r>
              <a:rPr lang="zh-TW" altLang="en-US" sz="2800" dirty="0" smtClean="0">
                <a:solidFill>
                  <a:srgbClr val="C00000"/>
                </a:solidFill>
              </a:rPr>
              <a:t>過去的績效分析</a:t>
            </a:r>
            <a:endParaRPr lang="en-US" altLang="zh-TW" sz="2800" dirty="0">
              <a:solidFill>
                <a:srgbClr val="C00000"/>
              </a:solidFill>
            </a:endParaRPr>
          </a:p>
          <a:p>
            <a:pPr lvl="2" eaLnBrk="1">
              <a:spcBef>
                <a:spcPts val="600"/>
              </a:spcBef>
            </a:pPr>
            <a:r>
              <a:rPr lang="zh-TW" altLang="en-US" sz="2400" dirty="0">
                <a:solidFill>
                  <a:schemeClr val="tx1"/>
                </a:solidFill>
              </a:rPr>
              <a:t>過去</a:t>
            </a:r>
            <a:r>
              <a:rPr lang="zh-TW" altLang="en-US" sz="2400" dirty="0" smtClean="0"/>
              <a:t>股利</a:t>
            </a:r>
            <a:r>
              <a:rPr lang="zh-TW" altLang="en-US" sz="2400" dirty="0">
                <a:solidFill>
                  <a:schemeClr val="tx1"/>
                </a:solidFill>
              </a:rPr>
              <a:t>發放水準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2" eaLnBrk="1">
              <a:spcBef>
                <a:spcPts val="600"/>
              </a:spcBef>
            </a:pPr>
            <a:r>
              <a:rPr lang="zh-TW" altLang="en-US" sz="2400" dirty="0" smtClean="0">
                <a:solidFill>
                  <a:schemeClr val="tx1"/>
                </a:solidFill>
              </a:rPr>
              <a:t>過去</a:t>
            </a:r>
            <a:r>
              <a:rPr lang="zh-TW" altLang="en-US" sz="2400" dirty="0" smtClean="0"/>
              <a:t>股價</a:t>
            </a:r>
            <a:r>
              <a:rPr lang="zh-TW" altLang="en-US" sz="2400" dirty="0" smtClean="0">
                <a:solidFill>
                  <a:schemeClr val="tx1"/>
                </a:solidFill>
              </a:rPr>
              <a:t>表現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2" eaLnBrk="1">
              <a:spcBef>
                <a:spcPts val="600"/>
              </a:spcBef>
            </a:pPr>
            <a:r>
              <a:rPr lang="zh-TW" altLang="en-US" sz="2400" dirty="0" smtClean="0">
                <a:solidFill>
                  <a:schemeClr val="tx1"/>
                </a:solidFill>
              </a:rPr>
              <a:t>過去一段期間以來的</a:t>
            </a:r>
            <a:r>
              <a:rPr lang="zh-TW" altLang="en-US" sz="2400" dirty="0" smtClean="0">
                <a:solidFill>
                  <a:srgbClr val="C00000"/>
                </a:solidFill>
              </a:rPr>
              <a:t>平均</a:t>
            </a:r>
            <a:r>
              <a:rPr lang="zh-TW" altLang="en-US" sz="2400" dirty="0">
                <a:solidFill>
                  <a:srgbClr val="C00000"/>
                </a:solidFill>
              </a:rPr>
              <a:t>報酬</a:t>
            </a:r>
            <a:r>
              <a:rPr lang="zh-TW" altLang="en-US" sz="2400" dirty="0" smtClean="0">
                <a:solidFill>
                  <a:srgbClr val="C00000"/>
                </a:solidFill>
              </a:rPr>
              <a:t>率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lvl="2" eaLnBrk="1">
              <a:spcBef>
                <a:spcPts val="600"/>
              </a:spcBef>
            </a:pPr>
            <a:r>
              <a:rPr lang="zh-TW" altLang="en-US" sz="2400" dirty="0" smtClean="0"/>
              <a:t>景氣好壞</a:t>
            </a:r>
            <a:r>
              <a:rPr lang="zh-TW" altLang="en-US" sz="2400" dirty="0" smtClean="0">
                <a:solidFill>
                  <a:schemeClr val="tx1"/>
                </a:solidFill>
              </a:rPr>
              <a:t>與</a:t>
            </a:r>
            <a:r>
              <a:rPr lang="zh-TW" altLang="en-US" sz="2400" dirty="0" smtClean="0"/>
              <a:t>報酬率</a:t>
            </a:r>
            <a:r>
              <a:rPr lang="zh-TW" altLang="en-US" sz="2400" dirty="0" smtClean="0">
                <a:solidFill>
                  <a:schemeClr val="tx1"/>
                </a:solidFill>
              </a:rPr>
              <a:t>的關係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 indent="-252000" eaLnBrk="1"/>
            <a:r>
              <a:rPr lang="zh-TW" altLang="en-US" sz="2800" dirty="0" smtClean="0">
                <a:solidFill>
                  <a:srgbClr val="C00000"/>
                </a:solidFill>
              </a:rPr>
              <a:t>預測來來</a:t>
            </a:r>
            <a:endParaRPr lang="en-US" altLang="zh-TW" sz="2800" dirty="0">
              <a:solidFill>
                <a:srgbClr val="C00000"/>
              </a:solidFill>
            </a:endParaRPr>
          </a:p>
          <a:p>
            <a:pPr lvl="2" eaLnBrk="1">
              <a:spcBef>
                <a:spcPts val="600"/>
              </a:spcBef>
            </a:pPr>
            <a:r>
              <a:rPr lang="zh-TW" altLang="en-US" sz="2400" dirty="0">
                <a:solidFill>
                  <a:schemeClr val="tx1"/>
                </a:solidFill>
              </a:rPr>
              <a:t>根據專業機構的</a:t>
            </a:r>
            <a:r>
              <a:rPr lang="zh-TW" altLang="en-US" sz="2400" dirty="0" smtClean="0">
                <a:solidFill>
                  <a:schemeClr val="tx1"/>
                </a:solidFill>
              </a:rPr>
              <a:t>研究報告做為</a:t>
            </a:r>
            <a:r>
              <a:rPr lang="zh-TW" altLang="en-US" sz="2400" dirty="0">
                <a:solidFill>
                  <a:schemeClr val="tx1"/>
                </a:solidFill>
              </a:rPr>
              <a:t>未來景氣好壞的參考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2" eaLnBrk="1">
              <a:spcBef>
                <a:spcPts val="600"/>
              </a:spcBef>
            </a:pPr>
            <a:r>
              <a:rPr lang="zh-TW" altLang="en-US" sz="2400" dirty="0" smtClean="0">
                <a:solidFill>
                  <a:schemeClr val="tx1"/>
                </a:solidFill>
              </a:rPr>
              <a:t>以</a:t>
            </a:r>
            <a:r>
              <a:rPr lang="zh-TW" altLang="en-US" sz="2400" dirty="0">
                <a:solidFill>
                  <a:schemeClr val="tx1"/>
                </a:solidFill>
              </a:rPr>
              <a:t>過去的歷史報酬</a:t>
            </a:r>
            <a:r>
              <a:rPr lang="zh-TW" altLang="en-US" sz="2400" dirty="0" smtClean="0">
                <a:solidFill>
                  <a:schemeClr val="tx1"/>
                </a:solidFill>
              </a:rPr>
              <a:t>率績效做為</a:t>
            </a:r>
            <a:r>
              <a:rPr lang="zh-TW" altLang="en-US" sz="2400" dirty="0">
                <a:solidFill>
                  <a:schemeClr val="tx1"/>
                </a:solidFill>
              </a:rPr>
              <a:t>未來報酬率的</a:t>
            </a:r>
            <a:r>
              <a:rPr lang="zh-TW" altLang="en-US" sz="2400" dirty="0" smtClean="0">
                <a:solidFill>
                  <a:schemeClr val="tx1"/>
                </a:solidFill>
              </a:rPr>
              <a:t>參考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9379A-E7C7-42C8-BAA7-783BC282FF5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71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/>
            <a:r>
              <a:rPr lang="zh-TW" altLang="en-US" dirty="0" smtClean="0">
                <a:solidFill>
                  <a:srgbClr val="990000"/>
                </a:solidFill>
              </a:rPr>
              <a:t>實際報酬率與預期報酬率 </a:t>
            </a:r>
            <a:r>
              <a:rPr lang="en-US" altLang="zh-TW" dirty="0" smtClean="0">
                <a:solidFill>
                  <a:srgbClr val="990000"/>
                </a:solidFill>
              </a:rPr>
              <a:t>p74</a:t>
            </a:r>
            <a:endParaRPr lang="zh-TW" altLang="en-US" dirty="0" smtClean="0">
              <a:solidFill>
                <a:srgbClr val="990000"/>
              </a:solidFill>
            </a:endParaRPr>
          </a:p>
        </p:txBody>
      </p:sp>
      <p:sp>
        <p:nvSpPr>
          <p:cNvPr id="2052" name="內容版面配置區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>
            <a:normAutofit/>
          </a:bodyPr>
          <a:lstStyle/>
          <a:p>
            <a:pPr eaLnBrk="1"/>
            <a:r>
              <a:rPr lang="zh-TW" altLang="en-US" sz="3200" dirty="0" smtClean="0"/>
              <a:t>實際報酬率</a:t>
            </a:r>
            <a:endParaRPr lang="en-US" altLang="zh-TW" sz="3200" dirty="0" smtClean="0"/>
          </a:p>
          <a:p>
            <a:pPr lvl="1" eaLnBrk="1"/>
            <a:r>
              <a:rPr lang="zh-TW" altLang="en-US" sz="2800" dirty="0" smtClean="0"/>
              <a:t>指投資人在投資</a:t>
            </a:r>
            <a:r>
              <a:rPr lang="zh-TW" altLang="en-US" sz="2800" dirty="0"/>
              <a:t>某</a:t>
            </a:r>
            <a:r>
              <a:rPr lang="zh-TW" altLang="en-US" sz="2800" dirty="0" smtClean="0"/>
              <a:t>種金融資產</a:t>
            </a:r>
            <a:r>
              <a:rPr lang="zh-TW" altLang="en-US" sz="2800" dirty="0" smtClean="0">
                <a:solidFill>
                  <a:srgbClr val="0000FF"/>
                </a:solidFill>
              </a:rPr>
              <a:t>之後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solidFill>
                  <a:srgbClr val="FF0000"/>
                </a:solidFill>
              </a:rPr>
              <a:t>實際</a:t>
            </a:r>
            <a:r>
              <a:rPr lang="zh-TW" altLang="en-US" sz="2800" dirty="0" smtClean="0"/>
              <a:t>獲得的報酬</a:t>
            </a:r>
            <a:r>
              <a:rPr lang="zh-TW" altLang="en-US" sz="2800" dirty="0"/>
              <a:t>率</a:t>
            </a:r>
            <a:r>
              <a:rPr lang="zh-TW" altLang="en-US" sz="2800" dirty="0" smtClean="0"/>
              <a:t>。是一種</a:t>
            </a:r>
            <a:r>
              <a:rPr lang="zh-TW" altLang="en-US" sz="2800" dirty="0" smtClean="0">
                <a:solidFill>
                  <a:srgbClr val="FF0000"/>
                </a:solidFill>
              </a:rPr>
              <a:t>事後</a:t>
            </a:r>
            <a:r>
              <a:rPr lang="zh-TW" altLang="en-US" sz="2800" dirty="0" smtClean="0"/>
              <a:t>或已實現的報酬率</a:t>
            </a:r>
            <a:endParaRPr lang="en-US" altLang="zh-TW" sz="2800" dirty="0" smtClean="0"/>
          </a:p>
          <a:p>
            <a:pPr eaLnBrk="1"/>
            <a:r>
              <a:rPr lang="zh-TW" altLang="en-US" sz="3200" dirty="0" smtClean="0"/>
              <a:t>預期報酬率</a:t>
            </a:r>
            <a:endParaRPr lang="en-US" altLang="zh-TW" sz="3200" dirty="0" smtClean="0"/>
          </a:p>
          <a:p>
            <a:pPr lvl="1" eaLnBrk="1"/>
            <a:r>
              <a:rPr lang="zh-TW" altLang="en-US" sz="2800" dirty="0" smtClean="0"/>
              <a:t>指投資人在</a:t>
            </a:r>
            <a:r>
              <a:rPr lang="zh-TW" altLang="en-US" sz="2800" dirty="0"/>
              <a:t>投資某種</a:t>
            </a:r>
            <a:r>
              <a:rPr lang="zh-TW" altLang="en-US" sz="2800" dirty="0" smtClean="0"/>
              <a:t>金融資產</a:t>
            </a:r>
            <a:r>
              <a:rPr lang="zh-TW" altLang="en-US" sz="2800" dirty="0" smtClean="0">
                <a:solidFill>
                  <a:srgbClr val="0000FF"/>
                </a:solidFill>
              </a:rPr>
              <a:t>之前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solidFill>
                  <a:srgbClr val="FF0000"/>
                </a:solidFill>
              </a:rPr>
              <a:t>預估</a:t>
            </a:r>
            <a:r>
              <a:rPr lang="zh-TW" altLang="en-US" sz="2800" dirty="0" smtClean="0"/>
              <a:t>未來可能獲得的報酬率</a:t>
            </a:r>
            <a:r>
              <a:rPr lang="zh-TW" altLang="en-US" sz="2800" dirty="0"/>
              <a:t>水準</a:t>
            </a:r>
            <a:r>
              <a:rPr lang="zh-TW" altLang="en-US" sz="2800" dirty="0" smtClean="0"/>
              <a:t>。是一種</a:t>
            </a:r>
            <a:r>
              <a:rPr lang="zh-TW" altLang="en-US" sz="2800" dirty="0" smtClean="0">
                <a:solidFill>
                  <a:srgbClr val="FF0000"/>
                </a:solidFill>
              </a:rPr>
              <a:t>事前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lang="zh-TW" altLang="en-US" sz="2800" dirty="0" smtClean="0"/>
              <a:t>未實現</a:t>
            </a:r>
            <a:r>
              <a:rPr lang="zh-TW" altLang="en-US" sz="2800" dirty="0"/>
              <a:t>的報酬</a:t>
            </a:r>
            <a:r>
              <a:rPr lang="zh-TW" altLang="en-US" sz="2800" dirty="0" smtClean="0"/>
              <a:t>率。</a:t>
            </a:r>
            <a:endParaRPr lang="en-US" altLang="zh-TW" sz="2800" dirty="0" smtClean="0"/>
          </a:p>
          <a:p>
            <a:pPr eaLnBrk="1"/>
            <a:r>
              <a:rPr lang="zh-TW" altLang="en-US" sz="3200" dirty="0">
                <a:solidFill>
                  <a:srgbClr val="800000"/>
                </a:solidFill>
              </a:rPr>
              <a:t>預期報酬</a:t>
            </a:r>
            <a:r>
              <a:rPr lang="zh-TW" altLang="en-US" sz="3200" dirty="0" smtClean="0">
                <a:solidFill>
                  <a:srgbClr val="800000"/>
                </a:solidFill>
              </a:rPr>
              <a:t>率</a:t>
            </a:r>
            <a:r>
              <a:rPr lang="zh-TW" altLang="en-US" sz="3200" dirty="0" smtClean="0">
                <a:solidFill>
                  <a:srgbClr val="0000FF"/>
                </a:solidFill>
              </a:rPr>
              <a:t>通常不會等於</a:t>
            </a:r>
            <a:r>
              <a:rPr lang="zh-TW" altLang="en-US" sz="3200" dirty="0" smtClean="0">
                <a:solidFill>
                  <a:srgbClr val="800000"/>
                </a:solidFill>
              </a:rPr>
              <a:t>實際</a:t>
            </a:r>
            <a:r>
              <a:rPr lang="zh-TW" altLang="en-US" sz="3200" dirty="0">
                <a:solidFill>
                  <a:srgbClr val="800000"/>
                </a:solidFill>
              </a:rPr>
              <a:t>報酬率</a:t>
            </a:r>
            <a:endParaRPr lang="en-US" altLang="zh-TW" sz="3200" dirty="0">
              <a:solidFill>
                <a:srgbClr val="800000"/>
              </a:solidFill>
            </a:endParaRPr>
          </a:p>
          <a:p>
            <a:pPr eaLnBrk="1"/>
            <a:endParaRPr lang="en-US" altLang="zh-TW" dirty="0">
              <a:solidFill>
                <a:srgbClr val="800000"/>
              </a:solidFill>
            </a:endParaRPr>
          </a:p>
          <a:p>
            <a:pPr lvl="1" eaLnBrk="1"/>
            <a:endParaRPr lang="en-US" altLang="zh-TW" sz="2800" dirty="0" smtClean="0"/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kumimoji="1" sz="240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9379A-E7C7-42C8-BAA7-783BC282FF5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960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 smtClean="0"/>
              <a:t>投資風險的來源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/>
            <a:r>
              <a:rPr lang="zh-TW" altLang="en-US" sz="3200" dirty="0"/>
              <a:t>風險</a:t>
            </a:r>
            <a:r>
              <a:rPr lang="zh-TW" altLang="en-US" sz="3200" dirty="0" smtClean="0"/>
              <a:t>的來源</a:t>
            </a:r>
            <a:endParaRPr lang="en-US" altLang="zh-TW" sz="3200" dirty="0"/>
          </a:p>
          <a:p>
            <a:pPr lvl="1" eaLnBrk="1"/>
            <a:r>
              <a:rPr lang="zh-TW" altLang="en-US" sz="2800" dirty="0" smtClean="0">
                <a:solidFill>
                  <a:srgbClr val="0000FF"/>
                </a:solidFill>
              </a:rPr>
              <a:t>市場</a:t>
            </a:r>
            <a:r>
              <a:rPr lang="zh-TW" altLang="en-US" sz="2800" dirty="0">
                <a:solidFill>
                  <a:srgbClr val="0000FF"/>
                </a:solidFill>
              </a:rPr>
              <a:t>風險</a:t>
            </a:r>
            <a:r>
              <a:rPr lang="en-US" altLang="zh-TW" sz="2800" dirty="0">
                <a:solidFill>
                  <a:srgbClr val="0000FF"/>
                </a:solidFill>
              </a:rPr>
              <a:t>(</a:t>
            </a:r>
            <a:r>
              <a:rPr lang="zh-TW" altLang="en-US" sz="2800" dirty="0">
                <a:solidFill>
                  <a:srgbClr val="C00000"/>
                </a:solidFill>
              </a:rPr>
              <a:t>不可分散風險</a:t>
            </a:r>
            <a:r>
              <a:rPr lang="zh-TW" altLang="en-US" sz="2800" dirty="0">
                <a:solidFill>
                  <a:srgbClr val="0000FF"/>
                </a:solidFill>
              </a:rPr>
              <a:t>或</a:t>
            </a:r>
            <a:r>
              <a:rPr lang="zh-TW" altLang="en-US" sz="2800" dirty="0">
                <a:solidFill>
                  <a:srgbClr val="C00000"/>
                </a:solidFill>
              </a:rPr>
              <a:t>系統風險</a:t>
            </a:r>
            <a:r>
              <a:rPr lang="en-US" altLang="zh-TW" sz="2800" dirty="0">
                <a:solidFill>
                  <a:srgbClr val="0000FF"/>
                </a:solidFill>
              </a:rPr>
              <a:t>)</a:t>
            </a:r>
          </a:p>
          <a:p>
            <a:pPr lvl="1" eaLnBrk="1"/>
            <a:r>
              <a:rPr lang="zh-TW" altLang="en-US" sz="2800" dirty="0">
                <a:solidFill>
                  <a:srgbClr val="0000FF"/>
                </a:solidFill>
              </a:rPr>
              <a:t>利率風險</a:t>
            </a:r>
            <a:endParaRPr lang="en-US" altLang="zh-TW" sz="2800" dirty="0">
              <a:solidFill>
                <a:srgbClr val="0000FF"/>
              </a:solidFill>
            </a:endParaRPr>
          </a:p>
          <a:p>
            <a:pPr lvl="1" eaLnBrk="1"/>
            <a:r>
              <a:rPr lang="zh-TW" altLang="en-US" sz="2800" dirty="0">
                <a:solidFill>
                  <a:srgbClr val="0000FF"/>
                </a:solidFill>
              </a:rPr>
              <a:t>匯率風險</a:t>
            </a:r>
            <a:endParaRPr lang="en-US" altLang="zh-TW" sz="2800" dirty="0">
              <a:solidFill>
                <a:srgbClr val="0000FF"/>
              </a:solidFill>
            </a:endParaRPr>
          </a:p>
          <a:p>
            <a:pPr lvl="1" eaLnBrk="1"/>
            <a:r>
              <a:rPr lang="zh-TW" altLang="en-US" sz="2800" dirty="0">
                <a:solidFill>
                  <a:srgbClr val="0000FF"/>
                </a:solidFill>
              </a:rPr>
              <a:t>通貨膨脹風險</a:t>
            </a:r>
            <a:r>
              <a:rPr lang="en-US" altLang="zh-TW" sz="2800" dirty="0">
                <a:solidFill>
                  <a:srgbClr val="0000FF"/>
                </a:solidFill>
              </a:rPr>
              <a:t>(</a:t>
            </a:r>
            <a:r>
              <a:rPr lang="zh-TW" altLang="en-US" sz="2800" dirty="0">
                <a:solidFill>
                  <a:srgbClr val="C00000"/>
                </a:solidFill>
              </a:rPr>
              <a:t>購買力風險</a:t>
            </a:r>
            <a:r>
              <a:rPr lang="en-US" altLang="zh-TW" sz="2800" dirty="0">
                <a:solidFill>
                  <a:srgbClr val="0000FF"/>
                </a:solidFill>
              </a:rPr>
              <a:t>)</a:t>
            </a:r>
          </a:p>
          <a:p>
            <a:pPr lvl="1" eaLnBrk="1"/>
            <a:r>
              <a:rPr lang="zh-TW" altLang="en-US" sz="2800" dirty="0">
                <a:solidFill>
                  <a:srgbClr val="0000CC"/>
                </a:solidFill>
              </a:rPr>
              <a:t>信用風險</a:t>
            </a:r>
            <a:r>
              <a:rPr lang="en-US" altLang="zh-TW" sz="2800" dirty="0">
                <a:solidFill>
                  <a:srgbClr val="0000CC"/>
                </a:solidFill>
              </a:rPr>
              <a:t>(</a:t>
            </a:r>
            <a:r>
              <a:rPr lang="zh-TW" altLang="en-US" sz="2800" dirty="0">
                <a:solidFill>
                  <a:srgbClr val="C00000"/>
                </a:solidFill>
              </a:rPr>
              <a:t>違約風險</a:t>
            </a:r>
            <a:r>
              <a:rPr lang="zh-TW" altLang="en-US" sz="2800" dirty="0">
                <a:solidFill>
                  <a:srgbClr val="0000CC"/>
                </a:solidFill>
              </a:rPr>
              <a:t>或</a:t>
            </a:r>
            <a:r>
              <a:rPr lang="zh-TW" altLang="en-US" sz="2800" dirty="0">
                <a:solidFill>
                  <a:srgbClr val="C00000"/>
                </a:solidFill>
              </a:rPr>
              <a:t>財務風險</a:t>
            </a:r>
            <a:r>
              <a:rPr lang="en-US" altLang="zh-TW" sz="2800" dirty="0">
                <a:solidFill>
                  <a:srgbClr val="0000CC"/>
                </a:solidFill>
              </a:rPr>
              <a:t>)</a:t>
            </a:r>
          </a:p>
          <a:p>
            <a:pPr lvl="1" eaLnBrk="1"/>
            <a:r>
              <a:rPr lang="zh-TW" altLang="en-US" sz="2800" dirty="0">
                <a:solidFill>
                  <a:srgbClr val="0000CC"/>
                </a:solidFill>
              </a:rPr>
              <a:t>營運風險</a:t>
            </a:r>
            <a:endParaRPr lang="en-US" altLang="zh-TW" sz="2800" dirty="0">
              <a:solidFill>
                <a:srgbClr val="0000CC"/>
              </a:solidFill>
            </a:endParaRPr>
          </a:p>
          <a:p>
            <a:pPr lvl="1" eaLnBrk="1"/>
            <a:r>
              <a:rPr lang="zh-TW" altLang="en-US" sz="2800" dirty="0">
                <a:solidFill>
                  <a:srgbClr val="0000CC"/>
                </a:solidFill>
              </a:rPr>
              <a:t>流動性風險</a:t>
            </a:r>
          </a:p>
          <a:p>
            <a:pPr lvl="1" eaLnBrk="1">
              <a:buNone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740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 anchor="ctr" anchorCtr="0"/>
          <a:lstStyle/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zh-TW" altLang="en-US" dirty="0"/>
              <a:t>市場</a:t>
            </a:r>
            <a:r>
              <a:rPr lang="zh-TW" altLang="en-US" dirty="0" smtClean="0"/>
              <a:t>風險 </a:t>
            </a:r>
            <a:r>
              <a:rPr lang="en-US" altLang="zh-TW" dirty="0" smtClean="0"/>
              <a:t>p79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300" dirty="0" smtClean="0"/>
              <a:t>市場風險的</a:t>
            </a:r>
            <a:r>
              <a:rPr lang="zh-TW" altLang="en-US" sz="3300" dirty="0"/>
              <a:t>定義</a:t>
            </a:r>
            <a:endParaRPr lang="en-US" altLang="zh-TW" sz="33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1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非</a:t>
            </a:r>
            <a:r>
              <a:rPr lang="zh-TW" altLang="en-US" sz="3100" dirty="0">
                <a:solidFill>
                  <a:srgbClr val="FF0000"/>
                </a:solidFill>
                <a:latin typeface="微軟正黑體" panose="020B0604030504040204" pitchFamily="34" charset="-120"/>
              </a:rPr>
              <a:t>預期的</a:t>
            </a:r>
            <a:r>
              <a:rPr lang="zh-TW" altLang="en-US" sz="31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事件</a:t>
            </a:r>
            <a:r>
              <a:rPr lang="zh-TW" altLang="en-US" sz="31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發生後會產生</a:t>
            </a:r>
            <a:r>
              <a:rPr lang="zh-TW" altLang="en-US" sz="31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全面性</a:t>
            </a:r>
            <a:r>
              <a:rPr lang="zh-TW" altLang="en-US" sz="31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的衝擊</a:t>
            </a:r>
            <a:r>
              <a:rPr lang="zh-TW" altLang="en-US" sz="3100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r>
              <a:rPr lang="zh-TW" altLang="en-US" sz="31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使</a:t>
            </a:r>
            <a:r>
              <a:rPr lang="zh-TW" altLang="en-US" sz="31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整個金融市場</a:t>
            </a:r>
            <a:r>
              <a:rPr lang="zh-TW" altLang="en-US" sz="3100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所有</a:t>
            </a:r>
            <a:r>
              <a:rPr lang="zh-TW" altLang="en-US" sz="31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金融資產的報酬都受到影響的</a:t>
            </a:r>
            <a:r>
              <a:rPr lang="zh-TW" altLang="en-US" sz="3100" dirty="0">
                <a:solidFill>
                  <a:schemeClr val="tx1"/>
                </a:solidFill>
                <a:latin typeface="微軟正黑體" panose="020B0604030504040204" pitchFamily="34" charset="-120"/>
              </a:rPr>
              <a:t>風險</a:t>
            </a:r>
            <a:r>
              <a:rPr lang="zh-TW" altLang="en-US" sz="31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31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31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差別在於</a:t>
            </a:r>
            <a:r>
              <a:rPr lang="zh-TW" altLang="en-US" sz="3100" dirty="0">
                <a:solidFill>
                  <a:schemeClr val="tx1"/>
                </a:solidFill>
                <a:latin typeface="微軟正黑體" panose="020B0604030504040204" pitchFamily="34" charset="-120"/>
              </a:rPr>
              <a:t>影響</a:t>
            </a:r>
            <a:r>
              <a:rPr lang="zh-TW" altLang="en-US" sz="31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程度</a:t>
            </a:r>
            <a:r>
              <a:rPr lang="zh-TW" altLang="en-US" sz="31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隨金融資產的性質不同而不同</a:t>
            </a:r>
            <a:endParaRPr lang="en-US" altLang="zh-TW" sz="31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eaLnBrk="1">
              <a:lnSpc>
                <a:spcPct val="120000"/>
              </a:lnSpc>
            </a:pPr>
            <a:r>
              <a:rPr lang="zh-TW" altLang="en-US" sz="3300" dirty="0"/>
              <a:t>市場</a:t>
            </a:r>
            <a:r>
              <a:rPr lang="zh-TW" altLang="en-US" sz="3300" dirty="0" smtClean="0"/>
              <a:t>風險的特性</a:t>
            </a:r>
            <a:endParaRPr lang="en-US" altLang="zh-TW" sz="33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100" dirty="0" smtClean="0">
                <a:solidFill>
                  <a:srgbClr val="0000FF"/>
                </a:solidFill>
              </a:rPr>
              <a:t>是一種不可</a:t>
            </a:r>
            <a:r>
              <a:rPr lang="zh-TW" altLang="en-US" sz="3100" dirty="0">
                <a:solidFill>
                  <a:srgbClr val="0000FF"/>
                </a:solidFill>
              </a:rPr>
              <a:t>分散</a:t>
            </a:r>
            <a:r>
              <a:rPr lang="zh-TW" altLang="en-US" sz="3100" dirty="0" smtClean="0">
                <a:solidFill>
                  <a:srgbClr val="0000FF"/>
                </a:solidFill>
              </a:rPr>
              <a:t>風險</a:t>
            </a:r>
            <a:endParaRPr lang="en-US" altLang="zh-TW" sz="3100" dirty="0" smtClean="0">
              <a:solidFill>
                <a:srgbClr val="0000FF"/>
              </a:solidFill>
            </a:endParaRPr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100" dirty="0">
                <a:solidFill>
                  <a:srgbClr val="0000FF"/>
                </a:solidFill>
              </a:rPr>
              <a:t>是一種</a:t>
            </a:r>
            <a:r>
              <a:rPr lang="zh-TW" altLang="en-US" sz="3100" dirty="0" smtClean="0">
                <a:solidFill>
                  <a:srgbClr val="0000FF"/>
                </a:solidFill>
              </a:rPr>
              <a:t>系統性的風險</a:t>
            </a:r>
            <a:endParaRPr lang="en-US" altLang="zh-TW" sz="3100" dirty="0">
              <a:solidFill>
                <a:srgbClr val="0000FF"/>
              </a:solidFill>
            </a:endParaRPr>
          </a:p>
          <a:p>
            <a:pPr eaLnBrk="1">
              <a:lnSpc>
                <a:spcPct val="120000"/>
              </a:lnSpc>
            </a:pPr>
            <a:r>
              <a:rPr lang="zh-TW" altLang="en-US" sz="3300" dirty="0" smtClean="0"/>
              <a:t>市場</a:t>
            </a:r>
            <a:r>
              <a:rPr lang="zh-TW" altLang="en-US" sz="3300" dirty="0"/>
              <a:t>風險</a:t>
            </a:r>
            <a:r>
              <a:rPr lang="zh-TW" altLang="en-US" sz="3300" dirty="0" smtClean="0"/>
              <a:t>的範圍</a:t>
            </a:r>
            <a:endParaRPr lang="en-US" altLang="zh-TW" sz="33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100" dirty="0" smtClean="0"/>
              <a:t>全球市場風險</a:t>
            </a:r>
            <a:endParaRPr lang="en-US" altLang="zh-TW" sz="3100" dirty="0" smtClean="0"/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100" dirty="0" smtClean="0"/>
              <a:t>區域性市場</a:t>
            </a:r>
            <a:r>
              <a:rPr lang="zh-TW" altLang="en-US" sz="3100" dirty="0"/>
              <a:t>風險</a:t>
            </a:r>
            <a:endParaRPr lang="en-US" altLang="zh-TW" sz="31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100" dirty="0" smtClean="0"/>
              <a:t>個別國家市場</a:t>
            </a:r>
            <a:r>
              <a:rPr lang="zh-TW" altLang="en-US" sz="3100" dirty="0"/>
              <a:t>風險</a:t>
            </a:r>
            <a:endParaRPr lang="en-US" altLang="zh-TW" sz="3100" dirty="0"/>
          </a:p>
          <a:p>
            <a:pPr lvl="1" eaLnBrk="1">
              <a:lnSpc>
                <a:spcPct val="120000"/>
              </a:lnSpc>
              <a:spcBef>
                <a:spcPts val="600"/>
              </a:spcBef>
            </a:pPr>
            <a:r>
              <a:rPr lang="zh-TW" altLang="en-US" sz="3100" dirty="0" smtClean="0">
                <a:solidFill>
                  <a:srgbClr val="FF0000"/>
                </a:solidFill>
              </a:rPr>
              <a:t>個別金融市場</a:t>
            </a:r>
            <a:r>
              <a:rPr lang="zh-TW" altLang="en-US" sz="3100" dirty="0" smtClean="0"/>
              <a:t>風險</a:t>
            </a:r>
            <a:endParaRPr lang="en-US" altLang="zh-TW" sz="3100" dirty="0"/>
          </a:p>
          <a:p>
            <a:pPr lvl="1" eaLnBrk="1"/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295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900000"/>
          </a:xfrm>
        </p:spPr>
        <p:txBody>
          <a:bodyPr/>
          <a:lstStyle/>
          <a:p>
            <a:r>
              <a:rPr lang="zh-TW" altLang="en-US" dirty="0" smtClean="0"/>
              <a:t>市場風險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2800" dirty="0">
                <a:latin typeface="微軟正黑體" panose="020B0604030504040204" pitchFamily="34" charset="-120"/>
              </a:rPr>
              <a:t>非預期的事件</a:t>
            </a:r>
            <a:r>
              <a:rPr lang="zh-TW" altLang="en-US" sz="2800" dirty="0" smtClean="0"/>
              <a:t>的影響程度</a:t>
            </a:r>
            <a:endParaRPr lang="en-US" altLang="zh-TW" sz="2800" dirty="0"/>
          </a:p>
          <a:p>
            <a:pPr lvl="1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全球性的事件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2" eaLnBrk="1">
              <a:spcBef>
                <a:spcPts val="600"/>
              </a:spcBef>
            </a:pPr>
            <a:r>
              <a:rPr lang="en-US" altLang="zh-TW" sz="2400" dirty="0" smtClean="0"/>
              <a:t>1929 </a:t>
            </a:r>
            <a:r>
              <a:rPr lang="zh-TW" altLang="en-US" sz="2400" dirty="0" smtClean="0"/>
              <a:t>年美國經濟大恐慌</a:t>
            </a:r>
            <a:endParaRPr lang="en-US" altLang="zh-TW" sz="2400" dirty="0" smtClean="0"/>
          </a:p>
          <a:p>
            <a:pPr lvl="2" eaLnBrk="1">
              <a:spcBef>
                <a:spcPts val="600"/>
              </a:spcBef>
            </a:pPr>
            <a:r>
              <a:rPr lang="en-US" altLang="zh-TW" sz="2400" dirty="0" smtClean="0"/>
              <a:t>1973</a:t>
            </a:r>
            <a:r>
              <a:rPr lang="zh-TW" altLang="en-US" sz="2400" dirty="0">
                <a:latin typeface="新細明體"/>
                <a:ea typeface="新細明體"/>
              </a:rPr>
              <a:t>、</a:t>
            </a:r>
            <a:r>
              <a:rPr lang="en-US" altLang="zh-TW" sz="2400" dirty="0" smtClean="0"/>
              <a:t>1979 </a:t>
            </a:r>
            <a:r>
              <a:rPr lang="zh-TW" altLang="en-US" sz="2400" dirty="0" smtClean="0"/>
              <a:t>年</a:t>
            </a:r>
            <a:r>
              <a:rPr lang="zh-TW" altLang="en-US" sz="2400" dirty="0"/>
              <a:t>全球石油危機</a:t>
            </a:r>
            <a:endParaRPr lang="en-US" altLang="zh-TW" sz="2400" dirty="0"/>
          </a:p>
          <a:p>
            <a:pPr lvl="2" eaLnBrk="1">
              <a:spcBef>
                <a:spcPts val="600"/>
              </a:spcBef>
            </a:pPr>
            <a:r>
              <a:rPr lang="en-US" altLang="zh-TW" sz="2400" dirty="0" smtClean="0"/>
              <a:t>2008 </a:t>
            </a:r>
            <a:r>
              <a:rPr lang="zh-TW" altLang="en-US" sz="2400" dirty="0" smtClean="0"/>
              <a:t>年美國金融風暴</a:t>
            </a:r>
            <a:endParaRPr lang="en-US" altLang="zh-TW" sz="2400" dirty="0"/>
          </a:p>
          <a:p>
            <a:pPr lvl="1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區域性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的事件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2" eaLnBrk="1">
              <a:spcBef>
                <a:spcPts val="600"/>
              </a:spcBef>
            </a:pPr>
            <a:r>
              <a:rPr lang="en-US" altLang="zh-TW" sz="2400" dirty="0" smtClean="0"/>
              <a:t>1998 </a:t>
            </a:r>
            <a:r>
              <a:rPr lang="zh-TW" altLang="en-US" sz="2400" dirty="0" smtClean="0"/>
              <a:t>年亞洲金融危機</a:t>
            </a:r>
            <a:endParaRPr lang="en-US" altLang="zh-TW" sz="2400" dirty="0"/>
          </a:p>
          <a:p>
            <a:pPr lvl="2" eaLnBrk="1">
              <a:spcBef>
                <a:spcPts val="600"/>
              </a:spcBef>
            </a:pPr>
            <a:r>
              <a:rPr lang="en-US" altLang="zh-TW" sz="2400" dirty="0" smtClean="0"/>
              <a:t>2003 </a:t>
            </a:r>
            <a:r>
              <a:rPr lang="zh-TW" altLang="en-US" sz="2400" dirty="0" smtClean="0"/>
              <a:t>年</a:t>
            </a:r>
            <a:r>
              <a:rPr lang="en-US" altLang="zh-TW" sz="2400" dirty="0"/>
              <a:t>SARS</a:t>
            </a:r>
          </a:p>
          <a:p>
            <a:pPr lvl="1" eaLnBrk="1">
              <a:spcBef>
                <a:spcPts val="60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chemeClr val="tx1"/>
                </a:solidFill>
              </a:rPr>
              <a:t>個別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性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</a:rPr>
              <a:t>的事件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lvl="2" eaLnBrk="1">
              <a:spcBef>
                <a:spcPts val="600"/>
              </a:spcBef>
            </a:pPr>
            <a:r>
              <a:rPr lang="en-US" altLang="zh-TW" sz="2400" dirty="0"/>
              <a:t>1995 </a:t>
            </a:r>
            <a:r>
              <a:rPr lang="zh-TW" altLang="en-US" sz="2400" dirty="0"/>
              <a:t>年台海危機</a:t>
            </a:r>
            <a:endParaRPr lang="en-US" altLang="zh-TW" sz="2400" dirty="0"/>
          </a:p>
          <a:p>
            <a:pPr lvl="2" eaLnBrk="1">
              <a:spcBef>
                <a:spcPts val="600"/>
              </a:spcBef>
            </a:pPr>
            <a:r>
              <a:rPr lang="en-US" altLang="zh-TW" sz="2400" dirty="0" smtClean="0"/>
              <a:t>1998 </a:t>
            </a:r>
            <a:r>
              <a:rPr lang="zh-TW" altLang="en-US" sz="2400" dirty="0" smtClean="0"/>
              <a:t>年</a:t>
            </a:r>
            <a:r>
              <a:rPr lang="en-US" altLang="zh-TW" sz="2400" dirty="0"/>
              <a:t>921</a:t>
            </a:r>
            <a:r>
              <a:rPr lang="zh-TW" altLang="en-US" sz="2400" dirty="0"/>
              <a:t>大地震</a:t>
            </a:r>
            <a:endParaRPr lang="en-US" altLang="zh-TW" sz="2400" dirty="0"/>
          </a:p>
          <a:p>
            <a:pPr lvl="2" eaLnBrk="1">
              <a:spcBef>
                <a:spcPts val="600"/>
              </a:spcBef>
            </a:pPr>
            <a:r>
              <a:rPr lang="en-US" altLang="zh-TW" sz="2400" dirty="0" smtClean="0"/>
              <a:t>2003 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SARS</a:t>
            </a:r>
            <a:endParaRPr lang="en-US" altLang="zh-TW" sz="2400" dirty="0"/>
          </a:p>
          <a:p>
            <a:pPr lvl="1" eaLnBrk="1">
              <a:buNone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F75B6-ECDD-4BD4-ADB0-531B3E21823D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51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.ClassPresentation_Office2010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9253C7-43A9-43A6-9FEA-052DEAFC79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2.ClassPresentation_Office2010</Template>
  <TotalTime>0</TotalTime>
  <Words>2839</Words>
  <Application>Microsoft Office PowerPoint</Application>
  <PresentationFormat>如螢幕大小 (4:3)</PresentationFormat>
  <Paragraphs>409</Paragraphs>
  <Slides>38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2.ClassPresentation_Office2010</vt:lpstr>
      <vt:lpstr> 投資風險   </vt:lpstr>
      <vt:lpstr>本章大綱</vt:lpstr>
      <vt:lpstr>投資風險的基本概念</vt:lpstr>
      <vt:lpstr>投資風險的基本概念</vt:lpstr>
      <vt:lpstr>預期的形成</vt:lpstr>
      <vt:lpstr>實際報酬率與預期報酬率 p74</vt:lpstr>
      <vt:lpstr>投資風險的來源</vt:lpstr>
      <vt:lpstr>市場風險 p79</vt:lpstr>
      <vt:lpstr>市場風險</vt:lpstr>
      <vt:lpstr>市場風險</vt:lpstr>
      <vt:lpstr>利率風險</vt:lpstr>
      <vt:lpstr>利率風險</vt:lpstr>
      <vt:lpstr>匯率風險 p81</vt:lpstr>
      <vt:lpstr>匯率風險</vt:lpstr>
      <vt:lpstr>匯率風險</vt:lpstr>
      <vt:lpstr>通貨膨脹風險 p81</vt:lpstr>
      <vt:lpstr>通貨膨脹風險</vt:lpstr>
      <vt:lpstr>信用風險</vt:lpstr>
      <vt:lpstr>流動性風險</vt:lpstr>
      <vt:lpstr>營運風險</vt:lpstr>
      <vt:lpstr>風險資產的選擇</vt:lpstr>
      <vt:lpstr>風險溢酬</vt:lpstr>
      <vt:lpstr>風險溢酬</vt:lpstr>
      <vt:lpstr>風險溢酬</vt:lpstr>
      <vt:lpstr>風險的衡量</vt:lpstr>
      <vt:lpstr>報酬率變異數</vt:lpstr>
      <vt:lpstr>報酬率變異數</vt:lpstr>
      <vt:lpstr>報酬率標準差</vt:lpstr>
      <vt:lpstr>報酬率標準差</vt:lpstr>
      <vt:lpstr>市場風險</vt:lpstr>
      <vt:lpstr>市場風險</vt:lpstr>
      <vt:lpstr> </vt:lpstr>
      <vt:lpstr>機率分配表與期望值</vt:lpstr>
      <vt:lpstr>標準差 – 計算範例 p150</vt:lpstr>
      <vt:lpstr>預期報酬率 – 計算範例(1) p146</vt:lpstr>
      <vt:lpstr>基本的分析方法</vt:lpstr>
      <vt:lpstr>基本分析方法的應用</vt:lpstr>
      <vt:lpstr>歷史績效的衡量 - 計算範例 p150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2013-11-16T04:37:13Z</dcterms:created>
  <dcterms:modified xsi:type="dcterms:W3CDTF">2016-12-14T17:30:09Z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TC022643329991</vt:lpwstr>
  </property>
</Properties>
</file>