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7" r:id="rId2"/>
    <p:sldId id="260" r:id="rId3"/>
    <p:sldId id="263" r:id="rId4"/>
    <p:sldId id="264" r:id="rId5"/>
    <p:sldId id="265" r:id="rId6"/>
    <p:sldId id="258" r:id="rId7"/>
    <p:sldId id="271" r:id="rId8"/>
    <p:sldId id="270" r:id="rId9"/>
    <p:sldId id="266" r:id="rId10"/>
    <p:sldId id="267" r:id="rId11"/>
    <p:sldId id="272" r:id="rId12"/>
    <p:sldId id="274" r:id="rId13"/>
    <p:sldId id="273" r:id="rId14"/>
    <p:sldId id="275" r:id="rId15"/>
    <p:sldId id="278" r:id="rId16"/>
    <p:sldId id="276" r:id="rId17"/>
    <p:sldId id="277" r:id="rId18"/>
    <p:sldId id="259" r:id="rId19"/>
    <p:sldId id="279" r:id="rId20"/>
    <p:sldId id="262" r:id="rId21"/>
    <p:sldId id="268" r:id="rId22"/>
    <p:sldId id="269" r:id="rId23"/>
    <p:sldId id="280" r:id="rId24"/>
    <p:sldId id="282" r:id="rId25"/>
    <p:sldId id="283" r:id="rId26"/>
    <p:sldId id="284" r:id="rId27"/>
    <p:sldId id="285" r:id="rId28"/>
    <p:sldId id="286" r:id="rId29"/>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Calibri" pitchFamily="34" charset="0"/>
        <a:ea typeface="新細明體" charset="-120"/>
        <a:cs typeface="+mn-cs"/>
      </a:defRPr>
    </a:lvl1pPr>
    <a:lvl2pPr marL="457200" algn="l" rtl="0" fontAlgn="base">
      <a:spcBef>
        <a:spcPct val="0"/>
      </a:spcBef>
      <a:spcAft>
        <a:spcPct val="0"/>
      </a:spcAft>
      <a:defRPr kumimoji="1" kern="1200">
        <a:solidFill>
          <a:schemeClr val="tx1"/>
        </a:solidFill>
        <a:latin typeface="Calibri" pitchFamily="34" charset="0"/>
        <a:ea typeface="新細明體" charset="-120"/>
        <a:cs typeface="+mn-cs"/>
      </a:defRPr>
    </a:lvl2pPr>
    <a:lvl3pPr marL="914400" algn="l" rtl="0" fontAlgn="base">
      <a:spcBef>
        <a:spcPct val="0"/>
      </a:spcBef>
      <a:spcAft>
        <a:spcPct val="0"/>
      </a:spcAft>
      <a:defRPr kumimoji="1" kern="1200">
        <a:solidFill>
          <a:schemeClr val="tx1"/>
        </a:solidFill>
        <a:latin typeface="Calibri" pitchFamily="34" charset="0"/>
        <a:ea typeface="新細明體" charset="-120"/>
        <a:cs typeface="+mn-cs"/>
      </a:defRPr>
    </a:lvl3pPr>
    <a:lvl4pPr marL="1371600" algn="l" rtl="0" fontAlgn="base">
      <a:spcBef>
        <a:spcPct val="0"/>
      </a:spcBef>
      <a:spcAft>
        <a:spcPct val="0"/>
      </a:spcAft>
      <a:defRPr kumimoji="1" kern="1200">
        <a:solidFill>
          <a:schemeClr val="tx1"/>
        </a:solidFill>
        <a:latin typeface="Calibri" pitchFamily="34" charset="0"/>
        <a:ea typeface="新細明體" charset="-120"/>
        <a:cs typeface="+mn-cs"/>
      </a:defRPr>
    </a:lvl4pPr>
    <a:lvl5pPr marL="1828800" algn="l" rtl="0" fontAlgn="base">
      <a:spcBef>
        <a:spcPct val="0"/>
      </a:spcBef>
      <a:spcAft>
        <a:spcPct val="0"/>
      </a:spcAft>
      <a:defRPr kumimoji="1" kern="1200">
        <a:solidFill>
          <a:schemeClr val="tx1"/>
        </a:solidFill>
        <a:latin typeface="Calibri" pitchFamily="34" charset="0"/>
        <a:ea typeface="新細明體" charset="-120"/>
        <a:cs typeface="+mn-cs"/>
      </a:defRPr>
    </a:lvl5pPr>
    <a:lvl6pPr marL="2286000" algn="l" defTabSz="914400" rtl="0" eaLnBrk="1" latinLnBrk="0" hangingPunct="1">
      <a:defRPr kumimoji="1" kern="1200">
        <a:solidFill>
          <a:schemeClr val="tx1"/>
        </a:solidFill>
        <a:latin typeface="Calibri" pitchFamily="34" charset="0"/>
        <a:ea typeface="新細明體" charset="-120"/>
        <a:cs typeface="+mn-cs"/>
      </a:defRPr>
    </a:lvl6pPr>
    <a:lvl7pPr marL="2743200" algn="l" defTabSz="914400" rtl="0" eaLnBrk="1" latinLnBrk="0" hangingPunct="1">
      <a:defRPr kumimoji="1" kern="1200">
        <a:solidFill>
          <a:schemeClr val="tx1"/>
        </a:solidFill>
        <a:latin typeface="Calibri" pitchFamily="34" charset="0"/>
        <a:ea typeface="新細明體" charset="-120"/>
        <a:cs typeface="+mn-cs"/>
      </a:defRPr>
    </a:lvl7pPr>
    <a:lvl8pPr marL="3200400" algn="l" defTabSz="914400" rtl="0" eaLnBrk="1" latinLnBrk="0" hangingPunct="1">
      <a:defRPr kumimoji="1" kern="1200">
        <a:solidFill>
          <a:schemeClr val="tx1"/>
        </a:solidFill>
        <a:latin typeface="Calibri" pitchFamily="34" charset="0"/>
        <a:ea typeface="新細明體" charset="-120"/>
        <a:cs typeface="+mn-cs"/>
      </a:defRPr>
    </a:lvl8pPr>
    <a:lvl9pPr marL="3657600" algn="l" defTabSz="914400" rtl="0" eaLnBrk="1" latinLnBrk="0" hangingPunct="1">
      <a:defRPr kumimoji="1" kern="1200">
        <a:solidFill>
          <a:schemeClr val="tx1"/>
        </a:solidFill>
        <a:latin typeface="Calibri" pitchFamily="34"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378" y="-67"/>
      </p:cViewPr>
      <p:guideLst>
        <p:guide orient="horz" pos="2160"/>
        <p:guide pos="2880"/>
      </p:guideLst>
    </p:cSldViewPr>
  </p:slideViewPr>
  <p:notesTextViewPr>
    <p:cViewPr>
      <p:scale>
        <a:sx n="1" d="1"/>
        <a:sy n="1" d="1"/>
      </p:scale>
      <p:origin x="0" y="0"/>
    </p:cViewPr>
  </p:notesTextViewPr>
  <p:sorterViewPr>
    <p:cViewPr>
      <p:scale>
        <a:sx n="100" d="100"/>
        <a:sy n="100" d="100"/>
      </p:scale>
      <p:origin x="0" y="37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smtClean="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smtClean="0">
                <a:latin typeface="+mn-lt"/>
                <a:ea typeface="+mn-ea"/>
              </a:defRPr>
            </a:lvl1pPr>
          </a:lstStyle>
          <a:p>
            <a:pPr>
              <a:defRPr/>
            </a:pPr>
            <a:fld id="{5A62171D-7AFB-4A6C-8E5F-B0AAA7091EA7}" type="datetimeFigureOut">
              <a:rPr lang="zh-TW" altLang="en-US"/>
              <a:pPr>
                <a:defRPr/>
              </a:pPr>
              <a:t>2012/6/22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smtClean="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smtClean="0">
                <a:latin typeface="+mn-lt"/>
                <a:ea typeface="+mn-ea"/>
              </a:defRPr>
            </a:lvl1pPr>
          </a:lstStyle>
          <a:p>
            <a:pPr>
              <a:defRPr/>
            </a:pPr>
            <a:fld id="{FFD49BF3-3483-4414-96C6-1CA31907652F}" type="slidenum">
              <a:rPr lang="zh-TW" altLang="en-US"/>
              <a:pPr>
                <a:defRPr/>
              </a:pPr>
              <a:t>‹#›</a:t>
            </a:fld>
            <a:endParaRPr lang="zh-TW" altLang="en-US"/>
          </a:p>
        </p:txBody>
      </p:sp>
    </p:spTree>
    <p:extLst>
      <p:ext uri="{BB962C8B-B14F-4D97-AF65-F5344CB8AC3E}">
        <p14:creationId xmlns:p14="http://schemas.microsoft.com/office/powerpoint/2010/main" val="37301674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6"/>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r>
              <a:rPr lang="en-US" altLang="zh-TW"/>
              <a:t>2012/6/21</a:t>
            </a:r>
            <a:endParaRPr lang="zh-TW" altLang="en-US" dirty="0"/>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B4F25E9-34C5-4D50-AA4B-E715744F9E43}" type="slidenum">
              <a:rPr lang="zh-TW" altLang="en-US"/>
              <a:pPr>
                <a:defRPr/>
              </a:pPr>
              <a:t>‹#›</a:t>
            </a:fld>
            <a:endParaRPr lang="zh-TW" altLang="en-US" dirty="0"/>
          </a:p>
        </p:txBody>
      </p:sp>
    </p:spTree>
    <p:extLst>
      <p:ext uri="{BB962C8B-B14F-4D97-AF65-F5344CB8AC3E}">
        <p14:creationId xmlns:p14="http://schemas.microsoft.com/office/powerpoint/2010/main" val="3524451467"/>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1" name="chimes.wav"/>
          </p:stSnd>
        </p:sndAc>
      </p:transition>
    </mc:Choice>
    <mc:Fallback xmlns="">
      <p:transition spd="slow" advTm="30000">
        <p:fade/>
        <p:sndAc>
          <p:stSnd>
            <p:snd r:embed="rId3" name="chimes.wav"/>
          </p:stSnd>
        </p:sndAc>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000" y="1080000"/>
            <a:ext cx="8280000" cy="5220000"/>
          </a:xfrm>
        </p:spPr>
        <p:txBody>
          <a:bodyPr vert="eaVert"/>
          <a:lstStyle>
            <a:lvl1pPr algn="l">
              <a:defRPr/>
            </a:lvl1pPr>
            <a:lvl2pPr algn="l">
              <a:defRPr/>
            </a:lvl2pPr>
            <a:lvl3pPr algn="l">
              <a:defRPr/>
            </a:lvl3pPr>
            <a:lvl4pPr algn="l">
              <a:defRPr/>
            </a:lvl4pPr>
            <a:lvl5pPr algn="l">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10"/>
          </p:nvPr>
        </p:nvSpPr>
        <p:spPr/>
        <p:txBody>
          <a:bodyPr/>
          <a:lstStyle>
            <a:lvl1pPr>
              <a:defRPr/>
            </a:lvl1pPr>
          </a:lstStyle>
          <a:p>
            <a:pPr>
              <a:defRPr/>
            </a:pPr>
            <a:r>
              <a:rPr lang="en-US" altLang="zh-TW"/>
              <a:t>2012/6/21</a:t>
            </a:r>
            <a:endParaRPr lang="zh-TW" altLang="en-US" dirty="0"/>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52C920B5-2D3B-4FF1-A41C-9555F2E835C2}" type="slidenum">
              <a:rPr lang="zh-TW" altLang="en-US"/>
              <a:pPr>
                <a:defRPr/>
              </a:pPr>
              <a:t>‹#›</a:t>
            </a:fld>
            <a:endParaRPr lang="zh-TW" altLang="en-US" dirty="0"/>
          </a:p>
        </p:txBody>
      </p:sp>
    </p:spTree>
    <p:extLst>
      <p:ext uri="{BB962C8B-B14F-4D97-AF65-F5344CB8AC3E}">
        <p14:creationId xmlns:p14="http://schemas.microsoft.com/office/powerpoint/2010/main" val="3758429701"/>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1" name="chimes.wav"/>
          </p:stSnd>
        </p:sndAc>
      </p:transition>
    </mc:Choice>
    <mc:Fallback xmlns="">
      <p:transition spd="slow" advTm="30000">
        <p:fade/>
        <p:sndAc>
          <p:stSnd>
            <p:snd r:embed="rId3" name="chimes.wav"/>
          </p:stSnd>
        </p:sndAc>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9"/>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r>
              <a:rPr lang="en-US" altLang="zh-TW"/>
              <a:t>2012/6/21</a:t>
            </a:r>
            <a:endParaRPr lang="zh-TW" altLang="en-US" dirty="0"/>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69B5C87C-607F-4B86-B598-BD81303137E4}" type="slidenum">
              <a:rPr lang="zh-TW" altLang="en-US"/>
              <a:pPr>
                <a:defRPr/>
              </a:pPr>
              <a:t>‹#›</a:t>
            </a:fld>
            <a:endParaRPr lang="zh-TW" altLang="en-US" dirty="0"/>
          </a:p>
        </p:txBody>
      </p:sp>
    </p:spTree>
    <p:extLst>
      <p:ext uri="{BB962C8B-B14F-4D97-AF65-F5344CB8AC3E}">
        <p14:creationId xmlns:p14="http://schemas.microsoft.com/office/powerpoint/2010/main" val="3932407779"/>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1" name="chimes.wav"/>
          </p:stSnd>
        </p:sndAc>
      </p:transition>
    </mc:Choice>
    <mc:Fallback xmlns="">
      <p:transition spd="slow" advTm="30000">
        <p:fade/>
        <p:sndAc>
          <p:stSnd>
            <p:snd r:embed="rId3" name="chimes.wav"/>
          </p:stSnd>
        </p:sndAc>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lvl1pPr marL="342900" indent="-342900">
              <a:buFont typeface="Wingdings" pitchFamily="2" charset="2"/>
              <a:buChar char="u"/>
              <a:defRPr>
                <a:solidFill>
                  <a:schemeClr val="tx1"/>
                </a:solidFill>
              </a:defRPr>
            </a:lvl1pPr>
            <a:lvl2pPr marL="742950" indent="-285750">
              <a:buFont typeface="Wingdings" pitchFamily="2" charset="2"/>
              <a:buChar char="l"/>
              <a:defRPr/>
            </a:lvl2pPr>
            <a:lvl3pPr marL="1143000" indent="-228600">
              <a:buFont typeface="Wingdings" pitchFamily="2" charset="2"/>
              <a:buChar char="Ø"/>
              <a:defRPr/>
            </a:lvl3pPr>
            <a:lvl4pPr marL="1600200" indent="-228600">
              <a:buFont typeface="Wingdings" pitchFamily="2" charset="2"/>
              <a:buChar char="l"/>
              <a:defRPr/>
            </a:lvl4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10"/>
          </p:nvPr>
        </p:nvSpPr>
        <p:spPr/>
        <p:txBody>
          <a:bodyPr/>
          <a:lstStyle>
            <a:lvl1pPr>
              <a:defRPr/>
            </a:lvl1pPr>
          </a:lstStyle>
          <a:p>
            <a:pPr>
              <a:defRPr/>
            </a:pPr>
            <a:r>
              <a:rPr lang="en-US" altLang="zh-TW"/>
              <a:t>2012/6/21</a:t>
            </a:r>
            <a:endParaRPr lang="zh-TW" altLang="en-US" dirty="0"/>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E8BCD30-55A0-4A94-9B2A-50F945D98050}" type="slidenum">
              <a:rPr lang="zh-TW" altLang="en-US"/>
              <a:pPr>
                <a:defRPr/>
              </a:pPr>
              <a:t>‹#›</a:t>
            </a:fld>
            <a:endParaRPr lang="zh-TW" altLang="en-US" dirty="0"/>
          </a:p>
        </p:txBody>
      </p:sp>
    </p:spTree>
    <p:extLst>
      <p:ext uri="{BB962C8B-B14F-4D97-AF65-F5344CB8AC3E}">
        <p14:creationId xmlns:p14="http://schemas.microsoft.com/office/powerpoint/2010/main" val="891231143"/>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1" name="chimes.wav"/>
          </p:stSnd>
        </p:sndAc>
      </p:transition>
    </mc:Choice>
    <mc:Fallback xmlns="">
      <p:transition spd="slow" advTm="30000">
        <p:fade/>
        <p:sndAc>
          <p:stSnd>
            <p:snd r:embed="rId3" name="chimes.wav"/>
          </p:stSnd>
        </p:sndAc>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r>
              <a:rPr lang="en-US" altLang="zh-TW"/>
              <a:t>2012/6/21</a:t>
            </a:r>
            <a:endParaRPr lang="zh-TW" altLang="en-US" dirty="0"/>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5EC43120-705F-4189-B074-F47058357507}" type="slidenum">
              <a:rPr lang="zh-TW" altLang="en-US"/>
              <a:pPr>
                <a:defRPr/>
              </a:pPr>
              <a:t>‹#›</a:t>
            </a:fld>
            <a:endParaRPr lang="zh-TW" altLang="en-US" dirty="0"/>
          </a:p>
        </p:txBody>
      </p:sp>
    </p:spTree>
    <p:extLst>
      <p:ext uri="{BB962C8B-B14F-4D97-AF65-F5344CB8AC3E}">
        <p14:creationId xmlns:p14="http://schemas.microsoft.com/office/powerpoint/2010/main" val="3577672995"/>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1" name="chimes.wav"/>
          </p:stSnd>
        </p:sndAc>
      </p:transition>
    </mc:Choice>
    <mc:Fallback xmlns="">
      <p:transition spd="slow" advTm="30000">
        <p:fade/>
        <p:sndAc>
          <p:stSnd>
            <p:snd r:embed="rId3"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r>
              <a:rPr lang="en-US" altLang="zh-TW"/>
              <a:t>2012/6/21</a:t>
            </a:r>
            <a:endParaRPr lang="zh-TW" altLang="en-US" dirty="0"/>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7D9BBBB-BA9B-4C9C-8EA6-C7511CC68CB0}" type="slidenum">
              <a:rPr lang="zh-TW" altLang="en-US"/>
              <a:pPr>
                <a:defRPr/>
              </a:pPr>
              <a:t>‹#›</a:t>
            </a:fld>
            <a:endParaRPr lang="zh-TW" altLang="en-US" dirty="0"/>
          </a:p>
        </p:txBody>
      </p:sp>
    </p:spTree>
    <p:extLst>
      <p:ext uri="{BB962C8B-B14F-4D97-AF65-F5344CB8AC3E}">
        <p14:creationId xmlns:p14="http://schemas.microsoft.com/office/powerpoint/2010/main" val="190050291"/>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1" name="chimes.wav"/>
          </p:stSnd>
        </p:sndAc>
      </p:transition>
    </mc:Choice>
    <mc:Fallback xmlns="">
      <p:transition spd="slow" advTm="30000">
        <p:fade/>
        <p:sndAc>
          <p:stSnd>
            <p:snd r:embed="rId3"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r>
              <a:rPr lang="en-US" altLang="zh-TW"/>
              <a:t>2012/6/21</a:t>
            </a:r>
            <a:endParaRPr lang="zh-TW" altLang="en-US" dirty="0"/>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8BD5E5B3-D0DB-4031-9A65-F2409A1C19FA}" type="slidenum">
              <a:rPr lang="zh-TW" altLang="en-US"/>
              <a:pPr>
                <a:defRPr/>
              </a:pPr>
              <a:t>‹#›</a:t>
            </a:fld>
            <a:endParaRPr lang="zh-TW" altLang="en-US" dirty="0"/>
          </a:p>
        </p:txBody>
      </p:sp>
    </p:spTree>
    <p:extLst>
      <p:ext uri="{BB962C8B-B14F-4D97-AF65-F5344CB8AC3E}">
        <p14:creationId xmlns:p14="http://schemas.microsoft.com/office/powerpoint/2010/main" val="780170680"/>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1" name="chimes.wav"/>
          </p:stSnd>
        </p:sndAc>
      </p:transition>
    </mc:Choice>
    <mc:Fallback xmlns="">
      <p:transition spd="slow" advTm="30000">
        <p:fade/>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r>
              <a:rPr lang="en-US" altLang="zh-TW"/>
              <a:t>2012/6/21</a:t>
            </a:r>
            <a:endParaRPr lang="zh-TW" altLang="en-US" dirty="0"/>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43B80630-1E57-4019-AB82-1782E89CDB42}" type="slidenum">
              <a:rPr lang="zh-TW" altLang="en-US"/>
              <a:pPr>
                <a:defRPr/>
              </a:pPr>
              <a:t>‹#›</a:t>
            </a:fld>
            <a:endParaRPr lang="zh-TW" altLang="en-US" dirty="0"/>
          </a:p>
        </p:txBody>
      </p:sp>
    </p:spTree>
    <p:extLst>
      <p:ext uri="{BB962C8B-B14F-4D97-AF65-F5344CB8AC3E}">
        <p14:creationId xmlns:p14="http://schemas.microsoft.com/office/powerpoint/2010/main" val="3344236381"/>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1" name="chimes.wav"/>
          </p:stSnd>
        </p:sndAc>
      </p:transition>
    </mc:Choice>
    <mc:Fallback xmlns="">
      <p:transition spd="slow" advTm="30000">
        <p:fade/>
        <p:sndAc>
          <p:stSnd>
            <p:snd r:embed="rId3" name="chimes.wav"/>
          </p:stSnd>
        </p:sndAc>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r>
              <a:rPr lang="en-US" altLang="zh-TW"/>
              <a:t>2012/6/21</a:t>
            </a:r>
            <a:endParaRPr lang="zh-TW" altLang="en-US" dirty="0"/>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3AD1F4BA-60AC-4107-97E6-B005F97DDEC9}" type="slidenum">
              <a:rPr lang="zh-TW" altLang="en-US"/>
              <a:pPr>
                <a:defRPr/>
              </a:pPr>
              <a:t>‹#›</a:t>
            </a:fld>
            <a:endParaRPr lang="zh-TW" altLang="en-US" dirty="0"/>
          </a:p>
        </p:txBody>
      </p:sp>
    </p:spTree>
    <p:extLst>
      <p:ext uri="{BB962C8B-B14F-4D97-AF65-F5344CB8AC3E}">
        <p14:creationId xmlns:p14="http://schemas.microsoft.com/office/powerpoint/2010/main" val="1400333955"/>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1" name="chimes.wav"/>
          </p:stSnd>
        </p:sndAc>
      </p:transition>
    </mc:Choice>
    <mc:Fallback xmlns="">
      <p:transition spd="slow" advTm="30000">
        <p:fade/>
        <p:sndAc>
          <p:stSnd>
            <p:snd r:embed="rId3" name="chimes.wav"/>
          </p:stSnd>
        </p:sndAc>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r>
              <a:rPr lang="en-US" altLang="zh-TW"/>
              <a:t>2012/6/21</a:t>
            </a:r>
            <a:endParaRPr lang="zh-TW" altLang="en-US" dirty="0"/>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C71A4259-C351-4F99-B2BA-5C6587C3D874}" type="slidenum">
              <a:rPr lang="zh-TW" altLang="en-US"/>
              <a:pPr>
                <a:defRPr/>
              </a:pPr>
              <a:t>‹#›</a:t>
            </a:fld>
            <a:endParaRPr lang="zh-TW" altLang="en-US" dirty="0"/>
          </a:p>
        </p:txBody>
      </p:sp>
    </p:spTree>
    <p:extLst>
      <p:ext uri="{BB962C8B-B14F-4D97-AF65-F5344CB8AC3E}">
        <p14:creationId xmlns:p14="http://schemas.microsoft.com/office/powerpoint/2010/main" val="3447654403"/>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1" name="chimes.wav"/>
          </p:stSnd>
        </p:sndAc>
      </p:transition>
    </mc:Choice>
    <mc:Fallback xmlns="">
      <p:transition spd="slow" advTm="30000">
        <p:fade/>
        <p:sndAc>
          <p:stSnd>
            <p:snd r:embed="rId3"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1"/>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r>
              <a:rPr lang="en-US" altLang="zh-TW"/>
              <a:t>2012/6/21</a:t>
            </a:r>
            <a:endParaRPr lang="zh-TW" altLang="en-US" dirty="0"/>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D688EEB6-86D0-4CA7-8303-F9915AF1733B}" type="slidenum">
              <a:rPr lang="zh-TW" altLang="en-US"/>
              <a:pPr>
                <a:defRPr/>
              </a:pPr>
              <a:t>‹#›</a:t>
            </a:fld>
            <a:endParaRPr lang="zh-TW" altLang="en-US" dirty="0"/>
          </a:p>
        </p:txBody>
      </p:sp>
    </p:spTree>
    <p:extLst>
      <p:ext uri="{BB962C8B-B14F-4D97-AF65-F5344CB8AC3E}">
        <p14:creationId xmlns:p14="http://schemas.microsoft.com/office/powerpoint/2010/main" val="761142510"/>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1" name="chimes.wav"/>
          </p:stSnd>
        </p:sndAc>
      </p:transition>
    </mc:Choice>
    <mc:Fallback xmlns="">
      <p:transition spd="slow" advTm="30000">
        <p:fade/>
        <p:sndAc>
          <p:stSnd>
            <p:snd r:embed="rId3"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9"/>
            <a:ext cx="82804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68313" y="1079501"/>
            <a:ext cx="8280400"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kumimoji="0" sz="1400" b="1" smtClean="0">
                <a:solidFill>
                  <a:schemeClr val="tx1"/>
                </a:solidFill>
                <a:latin typeface="+mn-lt"/>
                <a:ea typeface="+mn-ea"/>
              </a:defRPr>
            </a:lvl1pPr>
          </a:lstStyle>
          <a:p>
            <a:pPr>
              <a:defRPr/>
            </a:pPr>
            <a:r>
              <a:rPr lang="en-US" altLang="zh-TW"/>
              <a:t>2012/6/21</a:t>
            </a:r>
            <a:endParaRPr lang="zh-TW" altLang="en-US" dirty="0"/>
          </a:p>
        </p:txBody>
      </p:sp>
      <p:sp>
        <p:nvSpPr>
          <p:cNvPr id="5" name="頁尾版面配置區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kumimoji="0" sz="1200" b="1" dirty="0" smtClean="0">
                <a:solidFill>
                  <a:schemeClr val="tx1"/>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kumimoji="0" sz="1400" b="1" i="0" baseline="0" smtClean="0">
                <a:solidFill>
                  <a:schemeClr val="tx1"/>
                </a:solidFill>
                <a:latin typeface="+mn-lt"/>
                <a:ea typeface="+mn-ea"/>
              </a:defRPr>
            </a:lvl1pPr>
          </a:lstStyle>
          <a:p>
            <a:pPr>
              <a:defRPr/>
            </a:pPr>
            <a:fld id="{7F06138A-9380-49E6-AB8C-C15E87F7C3D4}" type="slidenum">
              <a:rPr lang="zh-TW" altLang="en-US"/>
              <a:pPr>
                <a:defRPr/>
              </a:pPr>
              <a:t>‹#›</a:t>
            </a:fld>
            <a:endParaRPr lang="zh-TW"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3400" advTm="30000">
        <p14:reveal/>
        <p:sndAc>
          <p:stSnd>
            <p:snd r:embed="rId13" name="chimes.wav"/>
          </p:stSnd>
        </p:sndAc>
      </p:transition>
    </mc:Choice>
    <mc:Fallback xmlns="">
      <p:transition spd="slow" advTm="30000">
        <p:fade/>
        <p:sndAc>
          <p:stSnd>
            <p:snd r:embed="rId15" name="chimes.wav"/>
          </p:stSnd>
        </p:sndAc>
      </p:transition>
    </mc:Fallback>
  </mc:AlternateContent>
  <p:timing>
    <p:tnLst>
      <p:par>
        <p:cTn id="1" dur="indefinite" restart="never" nodeType="tmRoot"/>
      </p:par>
    </p:tnLst>
  </p:timing>
  <p:hf hdr="0" ftr="0"/>
  <p:txStyles>
    <p:titleStyle>
      <a:lvl1pPr algn="ctr" rtl="0" fontAlgn="base">
        <a:spcBef>
          <a:spcPct val="0"/>
        </a:spcBef>
        <a:spcAft>
          <a:spcPct val="0"/>
        </a:spcAft>
        <a:defRPr sz="3200" b="1" kern="1200">
          <a:solidFill>
            <a:srgbClr val="800000"/>
          </a:solidFill>
          <a:latin typeface="+mj-lt"/>
          <a:ea typeface="微軟正黑體" pitchFamily="34" charset="-120"/>
          <a:cs typeface="+mj-cs"/>
        </a:defRPr>
      </a:lvl1pPr>
      <a:lvl2pPr algn="ctr" rtl="0" fontAlgn="base">
        <a:spcBef>
          <a:spcPct val="0"/>
        </a:spcBef>
        <a:spcAft>
          <a:spcPct val="0"/>
        </a:spcAft>
        <a:defRPr sz="3200" b="1">
          <a:solidFill>
            <a:srgbClr val="800000"/>
          </a:solidFill>
          <a:latin typeface="Calibri" pitchFamily="34" charset="0"/>
          <a:ea typeface="微軟正黑體" pitchFamily="34" charset="-120"/>
        </a:defRPr>
      </a:lvl2pPr>
      <a:lvl3pPr algn="ctr" rtl="0" fontAlgn="base">
        <a:spcBef>
          <a:spcPct val="0"/>
        </a:spcBef>
        <a:spcAft>
          <a:spcPct val="0"/>
        </a:spcAft>
        <a:defRPr sz="3200" b="1">
          <a:solidFill>
            <a:srgbClr val="800000"/>
          </a:solidFill>
          <a:latin typeface="Calibri" pitchFamily="34" charset="0"/>
          <a:ea typeface="微軟正黑體" pitchFamily="34" charset="-120"/>
        </a:defRPr>
      </a:lvl3pPr>
      <a:lvl4pPr algn="ctr" rtl="0" fontAlgn="base">
        <a:spcBef>
          <a:spcPct val="0"/>
        </a:spcBef>
        <a:spcAft>
          <a:spcPct val="0"/>
        </a:spcAft>
        <a:defRPr sz="3200" b="1">
          <a:solidFill>
            <a:srgbClr val="800000"/>
          </a:solidFill>
          <a:latin typeface="Calibri" pitchFamily="34" charset="0"/>
          <a:ea typeface="微軟正黑體" pitchFamily="34" charset="-120"/>
        </a:defRPr>
      </a:lvl4pPr>
      <a:lvl5pPr algn="ctr" rtl="0" fontAlgn="base">
        <a:spcBef>
          <a:spcPct val="0"/>
        </a:spcBef>
        <a:spcAft>
          <a:spcPct val="0"/>
        </a:spcAft>
        <a:defRPr sz="3200" b="1">
          <a:solidFill>
            <a:srgbClr val="800000"/>
          </a:solidFill>
          <a:latin typeface="Calibri" pitchFamily="34" charset="0"/>
          <a:ea typeface="微軟正黑體" pitchFamily="34" charset="-120"/>
        </a:defRPr>
      </a:lvl5pPr>
      <a:lvl6pPr marL="457200" algn="ctr" rtl="0" fontAlgn="base">
        <a:spcBef>
          <a:spcPct val="0"/>
        </a:spcBef>
        <a:spcAft>
          <a:spcPct val="0"/>
        </a:spcAft>
        <a:defRPr sz="3200" b="1">
          <a:solidFill>
            <a:srgbClr val="800000"/>
          </a:solidFill>
          <a:latin typeface="Calibri" pitchFamily="34" charset="0"/>
          <a:ea typeface="微軟正黑體" pitchFamily="34" charset="-120"/>
        </a:defRPr>
      </a:lvl6pPr>
      <a:lvl7pPr marL="914400" algn="ctr" rtl="0" fontAlgn="base">
        <a:spcBef>
          <a:spcPct val="0"/>
        </a:spcBef>
        <a:spcAft>
          <a:spcPct val="0"/>
        </a:spcAft>
        <a:defRPr sz="3200" b="1">
          <a:solidFill>
            <a:srgbClr val="800000"/>
          </a:solidFill>
          <a:latin typeface="Calibri" pitchFamily="34" charset="0"/>
          <a:ea typeface="微軟正黑體" pitchFamily="34" charset="-120"/>
        </a:defRPr>
      </a:lvl7pPr>
      <a:lvl8pPr marL="1371600" algn="ctr" rtl="0" fontAlgn="base">
        <a:spcBef>
          <a:spcPct val="0"/>
        </a:spcBef>
        <a:spcAft>
          <a:spcPct val="0"/>
        </a:spcAft>
        <a:defRPr sz="3200" b="1">
          <a:solidFill>
            <a:srgbClr val="800000"/>
          </a:solidFill>
          <a:latin typeface="Calibri" pitchFamily="34" charset="0"/>
          <a:ea typeface="微軟正黑體" pitchFamily="34" charset="-120"/>
        </a:defRPr>
      </a:lvl8pPr>
      <a:lvl9pPr marL="1828800" algn="ctr" rtl="0" fontAlgn="base">
        <a:spcBef>
          <a:spcPct val="0"/>
        </a:spcBef>
        <a:spcAft>
          <a:spcPct val="0"/>
        </a:spcAft>
        <a:defRPr sz="3200" b="1">
          <a:solidFill>
            <a:srgbClr val="800000"/>
          </a:solidFill>
          <a:latin typeface="Calibri" pitchFamily="34" charset="0"/>
          <a:ea typeface="微軟正黑體" pitchFamily="34" charset="-120"/>
        </a:defRPr>
      </a:lvl9pPr>
    </p:titleStyle>
    <p:bodyStyle>
      <a:lvl1pPr marL="342900" indent="-342900" algn="l" rtl="0" fontAlgn="base">
        <a:lnSpc>
          <a:spcPct val="150000"/>
        </a:lnSpc>
        <a:spcBef>
          <a:spcPts val="600"/>
        </a:spcBef>
        <a:spcAft>
          <a:spcPct val="0"/>
        </a:spcAft>
        <a:buFont typeface="Wingdings" pitchFamily="2" charset="2"/>
        <a:buChar char="u"/>
        <a:defRPr sz="3200" b="1" kern="1200">
          <a:solidFill>
            <a:srgbClr val="C00000"/>
          </a:solidFill>
          <a:latin typeface="微軟正黑體" pitchFamily="34" charset="-120"/>
          <a:ea typeface="微軟正黑體" pitchFamily="34" charset="-120"/>
          <a:cs typeface="+mn-cs"/>
        </a:defRPr>
      </a:lvl1pPr>
      <a:lvl2pPr marL="742950" indent="-285750" algn="l" rtl="0" fontAlgn="base">
        <a:lnSpc>
          <a:spcPct val="150000"/>
        </a:lnSpc>
        <a:spcBef>
          <a:spcPts val="600"/>
        </a:spcBef>
        <a:spcAft>
          <a:spcPct val="0"/>
        </a:spcAft>
        <a:buFont typeface="Wingdings" pitchFamily="2" charset="2"/>
        <a:buChar char="l"/>
        <a:defRPr sz="2800" b="1" kern="1200">
          <a:solidFill>
            <a:srgbClr val="000099"/>
          </a:solidFill>
          <a:latin typeface="+mn-lt"/>
          <a:ea typeface="微軟正黑體" pitchFamily="34" charset="-120"/>
          <a:cs typeface="+mn-cs"/>
        </a:defRPr>
      </a:lvl2pPr>
      <a:lvl3pPr marL="1143000" indent="-228600" algn="l" rtl="0" fontAlgn="base">
        <a:lnSpc>
          <a:spcPct val="150000"/>
        </a:lnSpc>
        <a:spcBef>
          <a:spcPts val="600"/>
        </a:spcBef>
        <a:spcAft>
          <a:spcPct val="0"/>
        </a:spcAft>
        <a:buFont typeface="Wingdings" pitchFamily="2" charset="2"/>
        <a:buChar char="Ø"/>
        <a:defRPr sz="2400" b="1" kern="1200">
          <a:solidFill>
            <a:schemeClr val="tx1"/>
          </a:solidFill>
          <a:latin typeface="+mn-lt"/>
          <a:ea typeface="微軟正黑體" pitchFamily="34" charset="-120"/>
          <a:cs typeface="+mn-cs"/>
        </a:defRPr>
      </a:lvl3pPr>
      <a:lvl4pPr marL="1600200" indent="-228600" algn="l" rtl="0" fontAlgn="base">
        <a:lnSpc>
          <a:spcPct val="150000"/>
        </a:lnSpc>
        <a:spcBef>
          <a:spcPts val="600"/>
        </a:spcBef>
        <a:spcAft>
          <a:spcPct val="0"/>
        </a:spcAft>
        <a:buFont typeface="Wingdings" pitchFamily="2" charset="2"/>
        <a:buChar char="l"/>
        <a:defRPr sz="2000" b="1" kern="1200">
          <a:solidFill>
            <a:schemeClr val="tx1"/>
          </a:solidFill>
          <a:latin typeface="+mn-lt"/>
          <a:ea typeface="微軟正黑體" pitchFamily="34" charset="-120"/>
          <a:cs typeface="+mn-cs"/>
        </a:defRPr>
      </a:lvl4pPr>
      <a:lvl5pPr marL="2057400" indent="-228600" algn="l" rtl="0" fontAlgn="base">
        <a:lnSpc>
          <a:spcPct val="150000"/>
        </a:lnSpc>
        <a:spcBef>
          <a:spcPts val="600"/>
        </a:spcBef>
        <a:spcAft>
          <a:spcPct val="0"/>
        </a:spcAft>
        <a:buFont typeface="Arial" charset="0"/>
        <a:buChar char="»"/>
        <a:defRPr sz="2000" b="1" kern="1200">
          <a:solidFill>
            <a:schemeClr val="tx1"/>
          </a:solidFill>
          <a:latin typeface="+mn-lt"/>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25237;&#36039;&#32068;&#21512;&#30456;&#38364;&#20418;&#25976;.xls"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audio" Target="../media/audio1.wav"/><Relationship Id="rId5" Type="http://schemas.openxmlformats.org/officeDocument/2006/relationships/image" Target="../media/image7.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audio" Target="../media/audio1.wav"/><Relationship Id="rId5" Type="http://schemas.openxmlformats.org/officeDocument/2006/relationships/image" Target="../media/image8.wmf"/><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audio" Target="../media/audio1.wav"/><Relationship Id="rId5" Type="http://schemas.openxmlformats.org/officeDocument/2006/relationships/image" Target="../media/image9.w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audio" Target="../media/audio1.wav"/><Relationship Id="rId5" Type="http://schemas.openxmlformats.org/officeDocument/2006/relationships/image" Target="../media/image10.wmf"/><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audio" Target="../media/audio1.wav"/><Relationship Id="rId5" Type="http://schemas.openxmlformats.org/officeDocument/2006/relationships/image" Target="../media/image11.wmf"/><Relationship Id="rId4" Type="http://schemas.openxmlformats.org/officeDocument/2006/relationships/oleObject" Target="../embeddings/oleObject10.bin"/></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audio" Target="../media/audio1.wav"/><Relationship Id="rId5" Type="http://schemas.openxmlformats.org/officeDocument/2006/relationships/image" Target="../media/image12.wmf"/><Relationship Id="rId4" Type="http://schemas.openxmlformats.org/officeDocument/2006/relationships/oleObject" Target="../embeddings/oleObject11.bin"/></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audio" Target="../media/audio1.wav"/><Relationship Id="rId5" Type="http://schemas.openxmlformats.org/officeDocument/2006/relationships/image" Target="../media/image13.wmf"/><Relationship Id="rId4" Type="http://schemas.openxmlformats.org/officeDocument/2006/relationships/oleObject" Target="../embeddings/oleObject12.bin"/></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audio" Target="../media/audio1.wav"/><Relationship Id="rId5" Type="http://schemas.openxmlformats.org/officeDocument/2006/relationships/image" Target="../media/image14.wmf"/><Relationship Id="rId4" Type="http://schemas.openxmlformats.org/officeDocument/2006/relationships/oleObject" Target="../embeddings/oleObject13.bin"/></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hyperlink" Target="&#31995;&#32113;&#39080;&#38570;.xls" TargetMode="Externa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audio" Target="../media/audio1.wav"/><Relationship Id="rId5" Type="http://schemas.openxmlformats.org/officeDocument/2006/relationships/image" Target="../media/image3.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audio" Target="../media/audio1.wav"/><Relationship Id="rId5" Type="http://schemas.openxmlformats.org/officeDocument/2006/relationships/image" Target="../media/image4.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audio" Target="../media/audio1.wav"/><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55576" y="476672"/>
            <a:ext cx="7772400" cy="1470025"/>
          </a:xfrm>
        </p:spPr>
        <p:txBody>
          <a:bodyPr/>
          <a:lstStyle/>
          <a:p>
            <a:r>
              <a:rPr lang="zh-TW" altLang="en-US" sz="5400" dirty="0">
                <a:effectLst>
                  <a:outerShdw blurRad="38100" dist="38100" dir="2700000" algn="tl">
                    <a:srgbClr val="000000">
                      <a:alpha val="43137"/>
                    </a:srgbClr>
                  </a:outerShdw>
                </a:effectLst>
              </a:rPr>
              <a:t>投資組合概論</a:t>
            </a:r>
          </a:p>
        </p:txBody>
      </p:sp>
      <p:sp>
        <p:nvSpPr>
          <p:cNvPr id="3" name="副標題 2"/>
          <p:cNvSpPr>
            <a:spLocks noGrp="1"/>
          </p:cNvSpPr>
          <p:nvPr>
            <p:ph type="subTitle" idx="1"/>
          </p:nvPr>
        </p:nvSpPr>
        <p:spPr>
          <a:xfrm>
            <a:off x="755576" y="2348880"/>
            <a:ext cx="7776864" cy="3744416"/>
          </a:xfrm>
        </p:spPr>
        <p:txBody>
          <a:bodyPr/>
          <a:lstStyle/>
          <a:p>
            <a:pPr algn="l">
              <a:lnSpc>
                <a:spcPct val="100000"/>
              </a:lnSpc>
              <a:spcBef>
                <a:spcPts val="1200"/>
              </a:spcBef>
            </a:pPr>
            <a:r>
              <a:rPr lang="en-US" altLang="zh-TW" dirty="0" smtClean="0">
                <a:solidFill>
                  <a:srgbClr val="000099"/>
                </a:solidFill>
              </a:rPr>
              <a:t>1. </a:t>
            </a:r>
            <a:r>
              <a:rPr lang="zh-TW" altLang="en-US" dirty="0">
                <a:solidFill>
                  <a:srgbClr val="000099"/>
                </a:solidFill>
              </a:rPr>
              <a:t>認識投資組合</a:t>
            </a:r>
          </a:p>
          <a:p>
            <a:pPr algn="l">
              <a:lnSpc>
                <a:spcPct val="100000"/>
              </a:lnSpc>
              <a:spcBef>
                <a:spcPts val="1200"/>
              </a:spcBef>
            </a:pPr>
            <a:r>
              <a:rPr lang="en-US" altLang="zh-TW" dirty="0" smtClean="0">
                <a:solidFill>
                  <a:srgbClr val="000099"/>
                </a:solidFill>
              </a:rPr>
              <a:t>2. </a:t>
            </a:r>
            <a:r>
              <a:rPr lang="zh-TW" altLang="en-US" dirty="0">
                <a:solidFill>
                  <a:srgbClr val="000099"/>
                </a:solidFill>
              </a:rPr>
              <a:t>多角化的內涵</a:t>
            </a:r>
          </a:p>
          <a:p>
            <a:pPr algn="l">
              <a:lnSpc>
                <a:spcPct val="100000"/>
              </a:lnSpc>
              <a:spcBef>
                <a:spcPts val="1200"/>
              </a:spcBef>
            </a:pPr>
            <a:r>
              <a:rPr lang="en-US" altLang="zh-TW" dirty="0" smtClean="0">
                <a:solidFill>
                  <a:srgbClr val="000099"/>
                </a:solidFill>
              </a:rPr>
              <a:t>3. </a:t>
            </a:r>
            <a:r>
              <a:rPr lang="zh-TW" altLang="en-US" dirty="0">
                <a:solidFill>
                  <a:srgbClr val="000099"/>
                </a:solidFill>
              </a:rPr>
              <a:t>風險分散的極限</a:t>
            </a:r>
          </a:p>
          <a:p>
            <a:pPr algn="l">
              <a:lnSpc>
                <a:spcPct val="100000"/>
              </a:lnSpc>
              <a:spcBef>
                <a:spcPts val="1200"/>
              </a:spcBef>
            </a:pPr>
            <a:r>
              <a:rPr lang="en-US" altLang="zh-TW" dirty="0" smtClean="0">
                <a:solidFill>
                  <a:srgbClr val="000099"/>
                </a:solidFill>
              </a:rPr>
              <a:t>4. </a:t>
            </a:r>
            <a:r>
              <a:rPr lang="zh-TW" altLang="en-US" dirty="0">
                <a:solidFill>
                  <a:srgbClr val="000099"/>
                </a:solidFill>
              </a:rPr>
              <a:t>投資組合的選擇</a:t>
            </a:r>
          </a:p>
          <a:p>
            <a:pPr algn="l">
              <a:lnSpc>
                <a:spcPct val="100000"/>
              </a:lnSpc>
              <a:spcBef>
                <a:spcPts val="1200"/>
              </a:spcBef>
            </a:pPr>
            <a:r>
              <a:rPr lang="en-US" altLang="zh-TW" dirty="0" smtClean="0">
                <a:solidFill>
                  <a:srgbClr val="000099"/>
                </a:solidFill>
              </a:rPr>
              <a:t>5. </a:t>
            </a:r>
            <a:r>
              <a:rPr lang="en-US" altLang="zh-TW" dirty="0">
                <a:solidFill>
                  <a:srgbClr val="000099"/>
                </a:solidFill>
              </a:rPr>
              <a:t>CAPM</a:t>
            </a:r>
            <a:r>
              <a:rPr lang="zh-TW" altLang="zh-TW" dirty="0">
                <a:solidFill>
                  <a:srgbClr val="000099"/>
                </a:solidFill>
              </a:rPr>
              <a:t>與</a:t>
            </a:r>
            <a:r>
              <a:rPr lang="en-US" altLang="zh-TW" dirty="0">
                <a:solidFill>
                  <a:srgbClr val="000099"/>
                </a:solidFill>
              </a:rPr>
              <a:t>APT</a:t>
            </a:r>
            <a:r>
              <a:rPr lang="zh-TW" altLang="en-US" dirty="0">
                <a:solidFill>
                  <a:srgbClr val="000099"/>
                </a:solidFill>
              </a:rPr>
              <a:t>的啟示</a:t>
            </a:r>
          </a:p>
          <a:p>
            <a:endParaRPr lang="zh-TW" altLang="en-US"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4B4F25E9-34C5-4D50-AA4B-E715744F9E43}" type="slidenum">
              <a:rPr lang="zh-TW" altLang="en-US" smtClean="0"/>
              <a:pPr>
                <a:defRPr/>
              </a:pPr>
              <a:t>1</a:t>
            </a:fld>
            <a:endParaRPr lang="zh-TW" altLang="en-US" dirty="0"/>
          </a:p>
        </p:txBody>
      </p:sp>
    </p:spTree>
    <p:extLst>
      <p:ext uri="{BB962C8B-B14F-4D97-AF65-F5344CB8AC3E}">
        <p14:creationId xmlns:p14="http://schemas.microsoft.com/office/powerpoint/2010/main" val="2808029334"/>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latin typeface="微軟正黑體" pitchFamily="34" charset="-120"/>
              </a:rPr>
              <a:t>相關係數與風險分散的</a:t>
            </a:r>
            <a:r>
              <a:rPr lang="zh-TW" altLang="en-US" dirty="0" smtClean="0">
                <a:effectLst>
                  <a:outerShdw blurRad="38100" dist="38100" dir="2700000" algn="tl">
                    <a:srgbClr val="C0C0C0"/>
                  </a:outerShdw>
                </a:effectLst>
                <a:latin typeface="微軟正黑體" pitchFamily="34" charset="-120"/>
              </a:rPr>
              <a:t>關係</a:t>
            </a:r>
            <a:r>
              <a:rPr lang="en-US" altLang="zh-TW" dirty="0" smtClean="0">
                <a:effectLst>
                  <a:outerShdw blurRad="38100" dist="38100" dir="2700000" algn="tl">
                    <a:srgbClr val="C0C0C0"/>
                  </a:outerShdw>
                </a:effectLst>
                <a:latin typeface="微軟正黑體" pitchFamily="34" charset="-120"/>
              </a:rPr>
              <a:t>(1/4)</a:t>
            </a:r>
            <a:endParaRPr lang="zh-TW" altLang="en-US" dirty="0">
              <a:latin typeface="微軟正黑體" pitchFamily="34" charset="-120"/>
            </a:endParaRPr>
          </a:p>
        </p:txBody>
      </p:sp>
      <p:sp>
        <p:nvSpPr>
          <p:cNvPr id="3" name="內容版面配置區 2"/>
          <p:cNvSpPr>
            <a:spLocks noGrp="1"/>
          </p:cNvSpPr>
          <p:nvPr>
            <p:ph idx="1"/>
          </p:nvPr>
        </p:nvSpPr>
        <p:spPr/>
        <p:txBody>
          <a:bodyPr/>
          <a:lstStyle/>
          <a:p>
            <a:pPr>
              <a:lnSpc>
                <a:spcPct val="100000"/>
              </a:lnSpc>
            </a:pPr>
            <a:r>
              <a:rPr lang="zh-TW" altLang="en-US" sz="2800" dirty="0"/>
              <a:t>相關係數</a:t>
            </a:r>
            <a:r>
              <a:rPr lang="en-US" altLang="zh-TW" sz="2800" dirty="0"/>
              <a:t>(</a:t>
            </a:r>
            <a:r>
              <a:rPr lang="en-US" altLang="zh-TW" sz="2800" i="1" dirty="0" err="1" smtClean="0">
                <a:solidFill>
                  <a:srgbClr val="C00000"/>
                </a:solidFill>
              </a:rPr>
              <a:t>Corr</a:t>
            </a:r>
            <a:r>
              <a:rPr lang="en-US" altLang="zh-TW" sz="2800" i="1" dirty="0" smtClean="0">
                <a:solidFill>
                  <a:srgbClr val="C00000"/>
                </a:solidFill>
              </a:rPr>
              <a:t>  </a:t>
            </a:r>
            <a:r>
              <a:rPr lang="en-US" altLang="zh-TW" sz="2800" dirty="0" smtClean="0"/>
              <a:t>)</a:t>
            </a:r>
            <a:r>
              <a:rPr lang="zh-TW" altLang="en-US" sz="2800" dirty="0"/>
              <a:t>計算結果會介於</a:t>
            </a:r>
            <a:r>
              <a:rPr lang="en-US" altLang="zh-TW" sz="2800" dirty="0"/>
              <a:t>-1~1</a:t>
            </a:r>
            <a:r>
              <a:rPr lang="zh-TW" altLang="en-US" sz="2800" dirty="0" smtClean="0"/>
              <a:t>之間</a:t>
            </a:r>
            <a:endParaRPr lang="en-US" altLang="zh-TW" sz="2800" dirty="0" smtClean="0"/>
          </a:p>
          <a:p>
            <a:pPr>
              <a:lnSpc>
                <a:spcPct val="100000"/>
              </a:lnSpc>
            </a:pPr>
            <a:endParaRPr lang="zh-TW" altLang="en-US" sz="2800" dirty="0"/>
          </a:p>
          <a:p>
            <a:pPr>
              <a:lnSpc>
                <a:spcPct val="100000"/>
              </a:lnSpc>
            </a:pPr>
            <a:r>
              <a:rPr lang="zh-TW" altLang="en-US" sz="2800" dirty="0" smtClean="0">
                <a:solidFill>
                  <a:srgbClr val="C00000"/>
                </a:solidFill>
              </a:rPr>
              <a:t>相關</a:t>
            </a:r>
            <a:r>
              <a:rPr lang="zh-TW" altLang="en-US" sz="2800" dirty="0">
                <a:solidFill>
                  <a:srgbClr val="C00000"/>
                </a:solidFill>
              </a:rPr>
              <a:t>係數</a:t>
            </a:r>
            <a:r>
              <a:rPr lang="en-US" altLang="zh-TW" sz="2800" dirty="0">
                <a:solidFill>
                  <a:srgbClr val="C00000"/>
                </a:solidFill>
              </a:rPr>
              <a:t>&gt;0</a:t>
            </a:r>
            <a:r>
              <a:rPr lang="zh-TW" altLang="en-US" sz="2800" dirty="0">
                <a:solidFill>
                  <a:srgbClr val="C00000"/>
                </a:solidFill>
              </a:rPr>
              <a:t>時</a:t>
            </a:r>
            <a:r>
              <a:rPr lang="zh-TW" altLang="en-US" sz="2800" dirty="0"/>
              <a:t>，代表兩種金融資產呈現正相關</a:t>
            </a:r>
            <a:r>
              <a:rPr lang="en-US" altLang="zh-TW" sz="2800" dirty="0"/>
              <a:t>(</a:t>
            </a:r>
            <a:r>
              <a:rPr lang="zh-TW" altLang="en-US" sz="2800" dirty="0">
                <a:hlinkClick r:id="rId3" action="ppaction://hlinkfile"/>
              </a:rPr>
              <a:t>範例</a:t>
            </a:r>
            <a:r>
              <a:rPr lang="en-US" altLang="zh-TW" sz="2800" dirty="0" smtClean="0"/>
              <a:t>)</a:t>
            </a:r>
            <a:r>
              <a:rPr lang="zh-TW" altLang="en-US" sz="2800" dirty="0"/>
              <a:t>	使得投資組合的風險</a:t>
            </a:r>
            <a:r>
              <a:rPr lang="zh-TW" altLang="en-US" sz="2800" dirty="0" smtClean="0"/>
              <a:t>增加</a:t>
            </a:r>
            <a:endParaRPr lang="en-US" altLang="zh-TW" sz="2800" dirty="0" smtClean="0"/>
          </a:p>
          <a:p>
            <a:pPr>
              <a:lnSpc>
                <a:spcPct val="100000"/>
              </a:lnSpc>
            </a:pPr>
            <a:endParaRPr lang="zh-TW" altLang="en-US" sz="2800" dirty="0"/>
          </a:p>
          <a:p>
            <a:pPr>
              <a:lnSpc>
                <a:spcPct val="100000"/>
              </a:lnSpc>
            </a:pPr>
            <a:r>
              <a:rPr lang="zh-TW" altLang="en-US" sz="2800" dirty="0" smtClean="0">
                <a:solidFill>
                  <a:srgbClr val="C00000"/>
                </a:solidFill>
              </a:rPr>
              <a:t>相關係數</a:t>
            </a:r>
            <a:r>
              <a:rPr lang="en-US" altLang="zh-TW" sz="2800" dirty="0" smtClean="0">
                <a:solidFill>
                  <a:srgbClr val="C00000"/>
                </a:solidFill>
              </a:rPr>
              <a:t>&lt;0</a:t>
            </a:r>
            <a:r>
              <a:rPr lang="zh-TW" altLang="en-US" sz="2800" dirty="0">
                <a:solidFill>
                  <a:srgbClr val="C00000"/>
                </a:solidFill>
              </a:rPr>
              <a:t>時</a:t>
            </a:r>
            <a:r>
              <a:rPr lang="zh-TW" altLang="en-US" sz="2800" dirty="0"/>
              <a:t>，代表兩種金融資產呈現副相關</a:t>
            </a:r>
          </a:p>
          <a:p>
            <a:pPr>
              <a:lnSpc>
                <a:spcPct val="100000"/>
              </a:lnSpc>
              <a:buNone/>
            </a:pPr>
            <a:r>
              <a:rPr lang="zh-TW" altLang="en-US" sz="2800" dirty="0"/>
              <a:t>	使得投資組合的風險</a:t>
            </a:r>
            <a:r>
              <a:rPr lang="zh-TW" altLang="en-US" sz="2800" dirty="0" smtClean="0"/>
              <a:t>減少</a:t>
            </a:r>
            <a:endParaRPr lang="en-US" altLang="zh-TW" sz="2800" dirty="0" smtClean="0"/>
          </a:p>
          <a:p>
            <a:pPr>
              <a:lnSpc>
                <a:spcPct val="100000"/>
              </a:lnSpc>
              <a:buNone/>
            </a:pPr>
            <a:endParaRPr lang="zh-TW" altLang="en-US" sz="2800" dirty="0"/>
          </a:p>
          <a:p>
            <a:pPr>
              <a:lnSpc>
                <a:spcPct val="100000"/>
              </a:lnSpc>
            </a:pPr>
            <a:r>
              <a:rPr lang="zh-TW" altLang="en-US" sz="2800" dirty="0" smtClean="0">
                <a:solidFill>
                  <a:srgbClr val="C00000"/>
                </a:solidFill>
              </a:rPr>
              <a:t>相關</a:t>
            </a:r>
            <a:r>
              <a:rPr lang="zh-TW" altLang="en-US" sz="2800" dirty="0">
                <a:solidFill>
                  <a:srgbClr val="C00000"/>
                </a:solidFill>
              </a:rPr>
              <a:t>係數</a:t>
            </a:r>
            <a:r>
              <a:rPr lang="en-US" altLang="zh-TW" sz="2800" dirty="0">
                <a:solidFill>
                  <a:srgbClr val="C00000"/>
                </a:solidFill>
              </a:rPr>
              <a:t>=0</a:t>
            </a:r>
            <a:r>
              <a:rPr lang="zh-TW" altLang="en-US" sz="2800" dirty="0">
                <a:solidFill>
                  <a:srgbClr val="C00000"/>
                </a:solidFill>
              </a:rPr>
              <a:t>時</a:t>
            </a:r>
            <a:r>
              <a:rPr lang="zh-TW" altLang="en-US" sz="2800" dirty="0"/>
              <a:t>，代表兩種金融資產不相關</a:t>
            </a:r>
          </a:p>
          <a:p>
            <a:pPr>
              <a:lnSpc>
                <a:spcPct val="100000"/>
              </a:lnSpc>
              <a:buNone/>
            </a:pPr>
            <a:r>
              <a:rPr lang="zh-TW" altLang="en-US" sz="2800" dirty="0"/>
              <a:t>	使得投資組合的風險沒有改變</a:t>
            </a: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10</a:t>
            </a:fld>
            <a:endParaRPr lang="zh-TW" altLang="en-US" dirty="0"/>
          </a:p>
        </p:txBody>
      </p:sp>
    </p:spTree>
    <p:extLst>
      <p:ext uri="{BB962C8B-B14F-4D97-AF65-F5344CB8AC3E}">
        <p14:creationId xmlns:p14="http://schemas.microsoft.com/office/powerpoint/2010/main" val="2857105329"/>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latin typeface="微軟正黑體" pitchFamily="34" charset="-120"/>
              </a:rPr>
              <a:t>相關係數與風險分散的</a:t>
            </a:r>
            <a:r>
              <a:rPr lang="zh-TW" altLang="en-US" dirty="0" smtClean="0">
                <a:effectLst>
                  <a:outerShdw blurRad="38100" dist="38100" dir="2700000" algn="tl">
                    <a:srgbClr val="C0C0C0"/>
                  </a:outerShdw>
                </a:effectLst>
                <a:latin typeface="微軟正黑體" pitchFamily="34" charset="-120"/>
              </a:rPr>
              <a:t>關係</a:t>
            </a:r>
            <a:r>
              <a:rPr lang="en-US" altLang="zh-TW" dirty="0" smtClean="0">
                <a:effectLst>
                  <a:outerShdw blurRad="38100" dist="38100" dir="2700000" algn="tl">
                    <a:srgbClr val="C0C0C0"/>
                  </a:outerShdw>
                </a:effectLst>
                <a:latin typeface="微軟正黑體" pitchFamily="34" charset="-120"/>
              </a:rPr>
              <a:t>(2/4)</a:t>
            </a:r>
            <a:endParaRPr lang="zh-TW" altLang="en-US" dirty="0">
              <a:latin typeface="微軟正黑體" pitchFamily="34" charset="-120"/>
            </a:endParaRPr>
          </a:p>
        </p:txBody>
      </p:sp>
      <p:sp>
        <p:nvSpPr>
          <p:cNvPr id="3" name="內容版面配置區 2"/>
          <p:cNvSpPr>
            <a:spLocks noGrp="1"/>
          </p:cNvSpPr>
          <p:nvPr>
            <p:ph idx="1"/>
          </p:nvPr>
        </p:nvSpPr>
        <p:spPr/>
        <p:txBody>
          <a:bodyPr/>
          <a:lstStyle/>
          <a:p>
            <a:r>
              <a:rPr lang="zh-TW" altLang="en-US" dirty="0" smtClean="0">
                <a:solidFill>
                  <a:srgbClr val="C00000"/>
                </a:solidFill>
              </a:rPr>
              <a:t>相關係數為</a:t>
            </a:r>
            <a:r>
              <a:rPr lang="en-US" altLang="zh-TW" dirty="0" smtClean="0">
                <a:solidFill>
                  <a:srgbClr val="C00000"/>
                </a:solidFill>
              </a:rPr>
              <a:t>+1</a:t>
            </a:r>
            <a:r>
              <a:rPr lang="zh-TW" altLang="en-US" dirty="0" smtClean="0">
                <a:solidFill>
                  <a:srgbClr val="C00000"/>
                </a:solidFill>
              </a:rPr>
              <a:t>（完全正相關）</a:t>
            </a:r>
          </a:p>
          <a:p>
            <a:pPr lvl="1">
              <a:lnSpc>
                <a:spcPct val="100000"/>
              </a:lnSpc>
            </a:pPr>
            <a:r>
              <a:rPr lang="zh-TW" altLang="en-US" dirty="0" smtClean="0"/>
              <a:t>組成投資組合之資產間相關係數為＋1時，增加資產數目僅會重新調整風險結構，並沒有降低總風險。</a:t>
            </a:r>
            <a:endParaRPr lang="en-US" altLang="zh-TW" dirty="0" smtClean="0"/>
          </a:p>
          <a:p>
            <a:pPr marL="457200" lvl="1" indent="0">
              <a:lnSpc>
                <a:spcPct val="100000"/>
              </a:lnSpc>
              <a:buNone/>
            </a:pPr>
            <a:endParaRPr lang="zh-TW" altLang="en-US" dirty="0" smtClean="0"/>
          </a:p>
          <a:p>
            <a:pPr lvl="1">
              <a:lnSpc>
                <a:spcPct val="100000"/>
              </a:lnSpc>
            </a:pPr>
            <a:r>
              <a:rPr lang="zh-TW" altLang="en-US" dirty="0" smtClean="0"/>
              <a:t>投資組合的標準差可為個別資產標準差的「加權平均數」，即：</a:t>
            </a:r>
            <a:endParaRPr lang="zh-TW" altLang="en-US"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11</a:t>
            </a:fld>
            <a:endParaRPr lang="zh-TW" altLang="en-US" dirty="0"/>
          </a:p>
        </p:txBody>
      </p:sp>
      <p:graphicFrame>
        <p:nvGraphicFramePr>
          <p:cNvPr id="6" name="物件 5"/>
          <p:cNvGraphicFramePr>
            <a:graphicFrameLocks noChangeAspect="1"/>
          </p:cNvGraphicFramePr>
          <p:nvPr>
            <p:extLst>
              <p:ext uri="{D42A27DB-BD31-4B8C-83A1-F6EECF244321}">
                <p14:modId xmlns:p14="http://schemas.microsoft.com/office/powerpoint/2010/main" val="688178065"/>
              </p:ext>
            </p:extLst>
          </p:nvPr>
        </p:nvGraphicFramePr>
        <p:xfrm>
          <a:off x="899592" y="5013176"/>
          <a:ext cx="7693250" cy="756000"/>
        </p:xfrm>
        <a:graphic>
          <a:graphicData uri="http://schemas.openxmlformats.org/presentationml/2006/ole">
            <mc:AlternateContent xmlns:mc="http://schemas.openxmlformats.org/markup-compatibility/2006">
              <mc:Choice xmlns:v="urn:schemas-microsoft-com:vml" Requires="v">
                <p:oleObj spid="_x0000_s7271" name="方程式" r:id="rId4" imgW="2197100" imgH="215900" progId="Equation.3">
                  <p:embed/>
                </p:oleObj>
              </mc:Choice>
              <mc:Fallback>
                <p:oleObj name="方程式" r:id="rId4" imgW="2197100" imgH="2159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5013176"/>
                        <a:ext cx="7693250" cy="7560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728681311"/>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3" name="chimes.wav"/>
          </p:stSnd>
        </p:sndAc>
      </p:transition>
    </mc:Choice>
    <mc:Fallback xmlns="">
      <p:transition spd="slow" advTm="30000">
        <p:fade/>
        <p:sndAc>
          <p:stSnd>
            <p:snd r:embed="rId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相關係數與風險分散的</a:t>
            </a:r>
            <a:r>
              <a:rPr lang="zh-TW" altLang="en-US" dirty="0" smtClean="0">
                <a:effectLst>
                  <a:outerShdw blurRad="38100" dist="38100" dir="2700000" algn="tl">
                    <a:srgbClr val="C0C0C0"/>
                  </a:outerShdw>
                </a:effectLst>
                <a:latin typeface="微軟正黑體" pitchFamily="34" charset="-120"/>
              </a:rPr>
              <a:t>關係</a:t>
            </a:r>
            <a:r>
              <a:rPr lang="en-US" altLang="zh-TW" dirty="0" smtClean="0">
                <a:effectLst>
                  <a:outerShdw blurRad="38100" dist="38100" dir="2700000" algn="tl">
                    <a:srgbClr val="C0C0C0"/>
                  </a:outerShdw>
                </a:effectLst>
                <a:latin typeface="微軟正黑體" pitchFamily="34" charset="-120"/>
              </a:rPr>
              <a:t>(3/4)</a:t>
            </a:r>
            <a:endParaRPr lang="zh-TW" altLang="en-US" dirty="0">
              <a:latin typeface="微軟正黑體" pitchFamily="34" charset="-120"/>
            </a:endParaRPr>
          </a:p>
        </p:txBody>
      </p:sp>
      <p:sp>
        <p:nvSpPr>
          <p:cNvPr id="3" name="內容版面配置區 2"/>
          <p:cNvSpPr>
            <a:spLocks noGrp="1"/>
          </p:cNvSpPr>
          <p:nvPr>
            <p:ph idx="1"/>
          </p:nvPr>
        </p:nvSpPr>
        <p:spPr/>
        <p:txBody>
          <a:bodyPr/>
          <a:lstStyle/>
          <a:p>
            <a:r>
              <a:rPr lang="zh-TW" altLang="en-US" sz="2800" dirty="0"/>
              <a:t>相關係數介於</a:t>
            </a:r>
            <a:r>
              <a:rPr lang="en-US" altLang="zh-TW" sz="2800" dirty="0"/>
              <a:t>±1</a:t>
            </a:r>
            <a:r>
              <a:rPr lang="zh-TW" altLang="en-US" sz="2800" dirty="0"/>
              <a:t>時，相關係數愈小，風險分散效果愈大，故風險愈小。</a:t>
            </a:r>
          </a:p>
          <a:p>
            <a:r>
              <a:rPr lang="zh-TW" altLang="en-US" sz="2800" dirty="0"/>
              <a:t>綜合各種情形，可發現以增加投資標的、建構投資組合來降低投資所面臨的風險，稱之為</a:t>
            </a:r>
            <a:r>
              <a:rPr lang="zh-TW" altLang="en-US" sz="2800" dirty="0">
                <a:solidFill>
                  <a:srgbClr val="C00000"/>
                </a:solidFill>
              </a:rPr>
              <a:t>多角化</a:t>
            </a:r>
            <a:r>
              <a:rPr lang="zh-TW" altLang="en-US" sz="2800" dirty="0"/>
              <a:t>。</a:t>
            </a: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12</a:t>
            </a:fld>
            <a:endParaRPr lang="zh-TW" altLang="en-US" dirty="0"/>
          </a:p>
        </p:txBody>
      </p:sp>
    </p:spTree>
    <p:extLst>
      <p:ext uri="{BB962C8B-B14F-4D97-AF65-F5344CB8AC3E}">
        <p14:creationId xmlns:p14="http://schemas.microsoft.com/office/powerpoint/2010/main" val="455875374"/>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相關係數與風險</a:t>
            </a:r>
            <a:r>
              <a:rPr lang="zh-TW" altLang="en-US" dirty="0">
                <a:effectLst>
                  <a:outerShdw blurRad="38100" dist="38100" dir="2700000" algn="tl">
                    <a:srgbClr val="C0C0C0"/>
                  </a:outerShdw>
                </a:effectLst>
                <a:latin typeface="微軟正黑體" pitchFamily="34" charset="-120"/>
              </a:rPr>
              <a:t>分散的</a:t>
            </a:r>
            <a:r>
              <a:rPr lang="zh-TW" altLang="en-US" dirty="0" smtClean="0">
                <a:effectLst>
                  <a:outerShdw blurRad="38100" dist="38100" dir="2700000" algn="tl">
                    <a:srgbClr val="C0C0C0"/>
                  </a:outerShdw>
                </a:effectLst>
                <a:latin typeface="微軟正黑體" pitchFamily="34" charset="-120"/>
              </a:rPr>
              <a:t>關係</a:t>
            </a:r>
            <a:r>
              <a:rPr lang="en-US" altLang="zh-TW" dirty="0" smtClean="0">
                <a:effectLst>
                  <a:outerShdw blurRad="38100" dist="38100" dir="2700000" algn="tl">
                    <a:srgbClr val="C0C0C0"/>
                  </a:outerShdw>
                </a:effectLst>
                <a:latin typeface="微軟正黑體" pitchFamily="34" charset="-120"/>
              </a:rPr>
              <a:t>(4/4)</a:t>
            </a:r>
            <a:endParaRPr lang="zh-TW" altLang="en-US" dirty="0">
              <a:latin typeface="微軟正黑體" pitchFamily="34" charset="-120"/>
            </a:endParaRPr>
          </a:p>
        </p:txBody>
      </p:sp>
      <p:sp>
        <p:nvSpPr>
          <p:cNvPr id="3" name="內容版面配置區 2"/>
          <p:cNvSpPr>
            <a:spLocks noGrp="1"/>
          </p:cNvSpPr>
          <p:nvPr>
            <p:ph idx="1"/>
          </p:nvPr>
        </p:nvSpPr>
        <p:spPr/>
        <p:txBody>
          <a:bodyPr/>
          <a:lstStyle/>
          <a:p>
            <a:r>
              <a:rPr lang="zh-TW" altLang="en-US" dirty="0">
                <a:solidFill>
                  <a:srgbClr val="C00000"/>
                </a:solidFill>
              </a:rPr>
              <a:t>相關係數為－</a:t>
            </a:r>
            <a:r>
              <a:rPr lang="en-US" altLang="zh-TW" dirty="0">
                <a:solidFill>
                  <a:srgbClr val="C00000"/>
                </a:solidFill>
              </a:rPr>
              <a:t>1</a:t>
            </a:r>
            <a:r>
              <a:rPr lang="zh-TW" altLang="en-US" dirty="0">
                <a:solidFill>
                  <a:srgbClr val="C00000"/>
                </a:solidFill>
              </a:rPr>
              <a:t>（完全負相關）</a:t>
            </a:r>
          </a:p>
          <a:p>
            <a:pPr lvl="1">
              <a:lnSpc>
                <a:spcPct val="100000"/>
              </a:lnSpc>
            </a:pPr>
            <a:r>
              <a:rPr lang="zh-TW" altLang="en-US" dirty="0"/>
              <a:t>若證券間相關係數為－1，此時風險在各種相關係數中為最小，風險分散效果可達最大，甚至可構成零風險的投資組合</a:t>
            </a:r>
            <a:r>
              <a:rPr lang="zh-TW" altLang="en-US" dirty="0" smtClean="0"/>
              <a:t>。</a:t>
            </a:r>
            <a:endParaRPr lang="en-US" altLang="zh-TW" dirty="0" smtClean="0"/>
          </a:p>
          <a:p>
            <a:pPr marL="457200" lvl="1" indent="0">
              <a:lnSpc>
                <a:spcPct val="100000"/>
              </a:lnSpc>
              <a:buNone/>
            </a:pPr>
            <a:endParaRPr lang="zh-TW" altLang="en-US" dirty="0"/>
          </a:p>
          <a:p>
            <a:pPr lvl="1">
              <a:lnSpc>
                <a:spcPct val="100000"/>
              </a:lnSpc>
            </a:pPr>
            <a:r>
              <a:rPr lang="zh-TW" altLang="en-US" dirty="0"/>
              <a:t>投資組合的標準差為個別資產標準差乘以權重後的差額，即： </a:t>
            </a: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13</a:t>
            </a:fld>
            <a:endParaRPr lang="zh-TW" altLang="en-US" dirty="0"/>
          </a:p>
        </p:txBody>
      </p:sp>
      <p:graphicFrame>
        <p:nvGraphicFramePr>
          <p:cNvPr id="6" name="物件 5"/>
          <p:cNvGraphicFramePr>
            <a:graphicFrameLocks noChangeAspect="1"/>
          </p:cNvGraphicFramePr>
          <p:nvPr>
            <p:extLst>
              <p:ext uri="{D42A27DB-BD31-4B8C-83A1-F6EECF244321}">
                <p14:modId xmlns:p14="http://schemas.microsoft.com/office/powerpoint/2010/main" val="2598517148"/>
              </p:ext>
            </p:extLst>
          </p:nvPr>
        </p:nvGraphicFramePr>
        <p:xfrm>
          <a:off x="1043608" y="4941168"/>
          <a:ext cx="7292975" cy="801688"/>
        </p:xfrm>
        <a:graphic>
          <a:graphicData uri="http://schemas.openxmlformats.org/presentationml/2006/ole">
            <mc:AlternateContent xmlns:mc="http://schemas.openxmlformats.org/markup-compatibility/2006">
              <mc:Choice xmlns:v="urn:schemas-microsoft-com:vml" Requires="v">
                <p:oleObj spid="_x0000_s8292" name="Equation" r:id="rId4" imgW="2082600" imgH="228600" progId="Equation.DSMT4">
                  <p:embed/>
                </p:oleObj>
              </mc:Choice>
              <mc:Fallback>
                <p:oleObj name="Equation" r:id="rId4" imgW="2082600" imgH="228600" progId="Equation.DSMT4">
                  <p:embed/>
                  <p:pic>
                    <p:nvPicPr>
                      <p:cNvPr id="0" name=""/>
                      <p:cNvPicPr>
                        <a:picLocks noChangeAspect="1" noChangeArrowheads="1"/>
                      </p:cNvPicPr>
                      <p:nvPr/>
                    </p:nvPicPr>
                    <p:blipFill>
                      <a:blip r:embed="rId5"/>
                      <a:srcRect/>
                      <a:stretch>
                        <a:fillRect/>
                      </a:stretch>
                    </p:blipFill>
                    <p:spPr bwMode="auto">
                      <a:xfrm>
                        <a:off x="1043608" y="4941168"/>
                        <a:ext cx="7292975" cy="80168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882164503"/>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3" name="chimes.wav"/>
          </p:stSnd>
        </p:sndAc>
      </p:transition>
    </mc:Choice>
    <mc:Fallback xmlns="">
      <p:transition spd="slow" advTm="30000">
        <p:fade/>
        <p:sndAc>
          <p:stSnd>
            <p:snd r:embed="rId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000000">
                      <a:alpha val="43137"/>
                    </a:srgbClr>
                  </a:outerShdw>
                </a:effectLst>
              </a:rPr>
              <a:t>風險分散的極限</a:t>
            </a:r>
            <a:r>
              <a:rPr lang="en-US" altLang="zh-TW" dirty="0">
                <a:effectLst>
                  <a:outerShdw blurRad="38100" dist="38100" dir="2700000" algn="tl">
                    <a:srgbClr val="000000">
                      <a:alpha val="43137"/>
                    </a:srgbClr>
                  </a:outerShdw>
                </a:effectLst>
              </a:rPr>
              <a:t>(1/4)</a:t>
            </a:r>
            <a:endParaRPr lang="zh-TW" altLang="en-US" dirty="0">
              <a:effectLst>
                <a:outerShdw blurRad="38100" dist="38100" dir="2700000" algn="tl">
                  <a:srgbClr val="000000">
                    <a:alpha val="43137"/>
                  </a:srgbClr>
                </a:outerShdw>
              </a:effectLst>
            </a:endParaRPr>
          </a:p>
        </p:txBody>
      </p:sp>
      <p:sp>
        <p:nvSpPr>
          <p:cNvPr id="3" name="內容版面配置區 2"/>
          <p:cNvSpPr>
            <a:spLocks noGrp="1"/>
          </p:cNvSpPr>
          <p:nvPr>
            <p:ph idx="1"/>
          </p:nvPr>
        </p:nvSpPr>
        <p:spPr/>
        <p:txBody>
          <a:bodyPr/>
          <a:lstStyle/>
          <a:p>
            <a:r>
              <a:rPr lang="zh-TW" altLang="en-US" sz="2800" dirty="0" smtClean="0">
                <a:solidFill>
                  <a:srgbClr val="000099"/>
                </a:solidFill>
              </a:rPr>
              <a:t>構建一個</a:t>
            </a:r>
            <a:r>
              <a:rPr lang="zh-TW" altLang="en-US" sz="2800" dirty="0">
                <a:solidFill>
                  <a:srgbClr val="000099"/>
                </a:solidFill>
              </a:rPr>
              <a:t>包含</a:t>
            </a:r>
            <a:r>
              <a:rPr lang="en-US" altLang="zh-TW" sz="2800" dirty="0">
                <a:solidFill>
                  <a:srgbClr val="000099"/>
                </a:solidFill>
              </a:rPr>
              <a:t>N</a:t>
            </a:r>
            <a:r>
              <a:rPr lang="zh-TW" altLang="en-US" sz="2800" dirty="0">
                <a:solidFill>
                  <a:srgbClr val="000099"/>
                </a:solidFill>
              </a:rPr>
              <a:t>項資產投資組合</a:t>
            </a:r>
            <a:r>
              <a:rPr lang="en-US" altLang="zh-TW" sz="2800" dirty="0" smtClean="0">
                <a:solidFill>
                  <a:srgbClr val="000099"/>
                </a:solidFill>
              </a:rPr>
              <a:t>E</a:t>
            </a:r>
            <a:r>
              <a:rPr lang="zh-TW" altLang="en-US" sz="2800" dirty="0" smtClean="0">
                <a:solidFill>
                  <a:srgbClr val="000099"/>
                </a:solidFill>
              </a:rPr>
              <a:t>：</a:t>
            </a:r>
            <a:endParaRPr lang="en-US" altLang="zh-TW" sz="2800" dirty="0">
              <a:solidFill>
                <a:srgbClr val="000099"/>
              </a:solidFill>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14</a:t>
            </a:fld>
            <a:endParaRPr lang="zh-TW" altLang="en-US" dirty="0"/>
          </a:p>
        </p:txBody>
      </p:sp>
      <p:graphicFrame>
        <p:nvGraphicFramePr>
          <p:cNvPr id="6" name="物件 5"/>
          <p:cNvGraphicFramePr>
            <a:graphicFrameLocks noChangeAspect="1"/>
          </p:cNvGraphicFramePr>
          <p:nvPr>
            <p:extLst>
              <p:ext uri="{D42A27DB-BD31-4B8C-83A1-F6EECF244321}">
                <p14:modId xmlns:p14="http://schemas.microsoft.com/office/powerpoint/2010/main" val="2094951706"/>
              </p:ext>
            </p:extLst>
          </p:nvPr>
        </p:nvGraphicFramePr>
        <p:xfrm>
          <a:off x="683568" y="2132856"/>
          <a:ext cx="7726028" cy="3816424"/>
        </p:xfrm>
        <a:graphic>
          <a:graphicData uri="http://schemas.openxmlformats.org/presentationml/2006/ole">
            <mc:AlternateContent xmlns:mc="http://schemas.openxmlformats.org/markup-compatibility/2006">
              <mc:Choice xmlns:v="urn:schemas-microsoft-com:vml" Requires="v">
                <p:oleObj spid="_x0000_s10334" name="方程式" r:id="rId4" imgW="3086100" imgH="1524000" progId="Equation.3">
                  <p:embed/>
                </p:oleObj>
              </mc:Choice>
              <mc:Fallback>
                <p:oleObj name="方程式" r:id="rId4" imgW="3086100" imgH="15240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2132856"/>
                        <a:ext cx="7726028" cy="3816424"/>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093585869"/>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3" name="chimes.wav"/>
          </p:stSnd>
        </p:sndAc>
      </p:transition>
    </mc:Choice>
    <mc:Fallback xmlns="">
      <p:transition spd="slow" advTm="30000">
        <p:fade/>
        <p:sndAc>
          <p:stSnd>
            <p:snd r:embed="rId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000000">
                      <a:alpha val="43137"/>
                    </a:srgbClr>
                  </a:outerShdw>
                </a:effectLst>
              </a:rPr>
              <a:t>風險分散的極限</a:t>
            </a:r>
            <a:r>
              <a:rPr lang="en-US" altLang="zh-TW" dirty="0" smtClean="0">
                <a:effectLst>
                  <a:outerShdw blurRad="38100" dist="38100" dir="2700000" algn="tl">
                    <a:srgbClr val="000000">
                      <a:alpha val="43137"/>
                    </a:srgbClr>
                  </a:outerShdw>
                </a:effectLst>
              </a:rPr>
              <a:t>(2/4</a:t>
            </a:r>
            <a:r>
              <a:rPr lang="en-US" altLang="zh-TW" dirty="0">
                <a:effectLst>
                  <a:outerShdw blurRad="38100" dist="38100" dir="2700000" algn="tl">
                    <a:srgbClr val="000000">
                      <a:alpha val="43137"/>
                    </a:srgbClr>
                  </a:outerShdw>
                </a:effectLst>
              </a:rPr>
              <a:t>)</a:t>
            </a:r>
            <a:endParaRPr lang="zh-TW" altLang="en-US" dirty="0">
              <a:effectLst>
                <a:outerShdw blurRad="38100" dist="38100" dir="2700000" algn="tl">
                  <a:srgbClr val="000000">
                    <a:alpha val="43137"/>
                  </a:srgbClr>
                </a:outerShdw>
              </a:effectLst>
            </a:endParaRPr>
          </a:p>
        </p:txBody>
      </p:sp>
      <p:sp>
        <p:nvSpPr>
          <p:cNvPr id="3" name="內容版面配置區 2"/>
          <p:cNvSpPr>
            <a:spLocks noGrp="1"/>
          </p:cNvSpPr>
          <p:nvPr>
            <p:ph idx="1"/>
          </p:nvPr>
        </p:nvSpPr>
        <p:spPr/>
        <p:txBody>
          <a:bodyPr/>
          <a:lstStyle/>
          <a:p>
            <a:r>
              <a:rPr lang="zh-TW" altLang="en-US" sz="2800" dirty="0">
                <a:solidFill>
                  <a:srgbClr val="000099"/>
                </a:solidFill>
              </a:rPr>
              <a:t>權數相等假設下的投資組合變異數</a:t>
            </a:r>
          </a:p>
          <a:p>
            <a:endParaRPr lang="en-US" altLang="zh-TW" sz="2800"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15</a:t>
            </a:fld>
            <a:endParaRPr lang="zh-TW" altLang="en-US" dirty="0"/>
          </a:p>
        </p:txBody>
      </p:sp>
      <p:graphicFrame>
        <p:nvGraphicFramePr>
          <p:cNvPr id="8" name="物件 7"/>
          <p:cNvGraphicFramePr>
            <a:graphicFrameLocks noChangeAspect="1"/>
          </p:cNvGraphicFramePr>
          <p:nvPr>
            <p:extLst>
              <p:ext uri="{D42A27DB-BD31-4B8C-83A1-F6EECF244321}">
                <p14:modId xmlns:p14="http://schemas.microsoft.com/office/powerpoint/2010/main" val="4291719527"/>
              </p:ext>
            </p:extLst>
          </p:nvPr>
        </p:nvGraphicFramePr>
        <p:xfrm>
          <a:off x="1115616" y="1844824"/>
          <a:ext cx="4962525" cy="4224337"/>
        </p:xfrm>
        <a:graphic>
          <a:graphicData uri="http://schemas.openxmlformats.org/presentationml/2006/ole">
            <mc:AlternateContent xmlns:mc="http://schemas.openxmlformats.org/markup-compatibility/2006">
              <mc:Choice xmlns:v="urn:schemas-microsoft-com:vml" Requires="v">
                <p:oleObj spid="_x0000_s11360" name="方程式" r:id="rId4" imgW="2476500" imgH="2108200" progId="Equation.3">
                  <p:embed/>
                </p:oleObj>
              </mc:Choice>
              <mc:Fallback>
                <p:oleObj name="方程式" r:id="rId4" imgW="2476500" imgH="2108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1844824"/>
                        <a:ext cx="4962525" cy="422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61749846"/>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3" name="chimes.wav"/>
          </p:stSnd>
        </p:sndAc>
      </p:transition>
    </mc:Choice>
    <mc:Fallback xmlns="">
      <p:transition spd="slow" advTm="30000">
        <p:fade/>
        <p:sndAc>
          <p:stSnd>
            <p:snd r:embed="rId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000000">
                      <a:alpha val="43137"/>
                    </a:srgbClr>
                  </a:outerShdw>
                </a:effectLst>
              </a:rPr>
              <a:t>風險分散的極限</a:t>
            </a:r>
            <a:r>
              <a:rPr lang="en-US" altLang="zh-TW" dirty="0" smtClean="0">
                <a:effectLst>
                  <a:outerShdw blurRad="38100" dist="38100" dir="2700000" algn="tl">
                    <a:srgbClr val="000000">
                      <a:alpha val="43137"/>
                    </a:srgbClr>
                  </a:outerShdw>
                </a:effectLst>
              </a:rPr>
              <a:t>(3/4</a:t>
            </a:r>
            <a:r>
              <a:rPr lang="en-US" altLang="zh-TW" dirty="0">
                <a:effectLst>
                  <a:outerShdw blurRad="38100" dist="38100" dir="2700000" algn="tl">
                    <a:srgbClr val="000000">
                      <a:alpha val="43137"/>
                    </a:srgbClr>
                  </a:outerShdw>
                </a:effectLst>
              </a:rPr>
              <a:t>)</a:t>
            </a:r>
            <a:endParaRPr lang="zh-TW" altLang="en-US" dirty="0">
              <a:effectLst>
                <a:outerShdw blurRad="38100" dist="38100" dir="2700000" algn="tl">
                  <a:srgbClr val="000000">
                    <a:alpha val="43137"/>
                  </a:srgbClr>
                </a:outerShdw>
              </a:effectLst>
            </a:endParaRPr>
          </a:p>
        </p:txBody>
      </p:sp>
      <p:sp>
        <p:nvSpPr>
          <p:cNvPr id="3" name="內容版面配置區 2"/>
          <p:cNvSpPr>
            <a:spLocks noGrp="1"/>
          </p:cNvSpPr>
          <p:nvPr>
            <p:ph idx="1"/>
          </p:nvPr>
        </p:nvSpPr>
        <p:spPr/>
        <p:txBody>
          <a:bodyPr/>
          <a:lstStyle/>
          <a:p>
            <a:r>
              <a:rPr lang="zh-TW" altLang="en-US" sz="2800" dirty="0">
                <a:solidFill>
                  <a:srgbClr val="000099"/>
                </a:solidFill>
              </a:rPr>
              <a:t>風險分散的</a:t>
            </a:r>
            <a:r>
              <a:rPr lang="zh-TW" altLang="en-US" sz="2800" dirty="0" smtClean="0">
                <a:solidFill>
                  <a:srgbClr val="000099"/>
                </a:solidFill>
              </a:rPr>
              <a:t>極限</a:t>
            </a:r>
            <a:endParaRPr lang="en-US" altLang="zh-TW" sz="2800" dirty="0" smtClean="0">
              <a:solidFill>
                <a:srgbClr val="000099"/>
              </a:solidFill>
            </a:endParaRPr>
          </a:p>
          <a:p>
            <a:endParaRPr lang="en-US" altLang="zh-TW" sz="2800" dirty="0" smtClean="0"/>
          </a:p>
          <a:p>
            <a:endParaRPr lang="en-US" altLang="zh-TW" sz="2800" dirty="0"/>
          </a:p>
          <a:p>
            <a:endParaRPr lang="zh-TW" altLang="en-US" sz="2800"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16</a:t>
            </a:fld>
            <a:endParaRPr lang="zh-TW" altLang="en-US" dirty="0"/>
          </a:p>
        </p:txBody>
      </p:sp>
      <p:graphicFrame>
        <p:nvGraphicFramePr>
          <p:cNvPr id="7" name="物件 6"/>
          <p:cNvGraphicFramePr>
            <a:graphicFrameLocks noChangeAspect="1"/>
          </p:cNvGraphicFramePr>
          <p:nvPr>
            <p:extLst>
              <p:ext uri="{D42A27DB-BD31-4B8C-83A1-F6EECF244321}">
                <p14:modId xmlns:p14="http://schemas.microsoft.com/office/powerpoint/2010/main" val="3007626847"/>
              </p:ext>
            </p:extLst>
          </p:nvPr>
        </p:nvGraphicFramePr>
        <p:xfrm>
          <a:off x="899592" y="2276872"/>
          <a:ext cx="6664325" cy="2173287"/>
        </p:xfrm>
        <a:graphic>
          <a:graphicData uri="http://schemas.openxmlformats.org/presentationml/2006/ole">
            <mc:AlternateContent xmlns:mc="http://schemas.openxmlformats.org/markup-compatibility/2006">
              <mc:Choice xmlns:v="urn:schemas-microsoft-com:vml" Requires="v">
                <p:oleObj spid="_x0000_s13404" name="方程式" r:id="rId4" imgW="3505200" imgH="1143000" progId="Equation.3">
                  <p:embed/>
                </p:oleObj>
              </mc:Choice>
              <mc:Fallback>
                <p:oleObj name="方程式" r:id="rId4" imgW="3505200" imgH="11430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2276872"/>
                        <a:ext cx="6664325" cy="2173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44753233"/>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3" name="chimes.wav"/>
          </p:stSnd>
        </p:sndAc>
      </p:transition>
    </mc:Choice>
    <mc:Fallback xmlns="">
      <p:transition spd="slow" advTm="30000">
        <p:fade/>
        <p:sndAc>
          <p:stSnd>
            <p:snd r:embed="rId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000000">
                      <a:alpha val="43137"/>
                    </a:srgbClr>
                  </a:outerShdw>
                </a:effectLst>
              </a:rPr>
              <a:t>風險分散的極限</a:t>
            </a:r>
            <a:r>
              <a:rPr lang="en-US" altLang="zh-TW" dirty="0" smtClean="0">
                <a:effectLst>
                  <a:outerShdw blurRad="38100" dist="38100" dir="2700000" algn="tl">
                    <a:srgbClr val="000000">
                      <a:alpha val="43137"/>
                    </a:srgbClr>
                  </a:outerShdw>
                </a:effectLst>
              </a:rPr>
              <a:t>(4/4</a:t>
            </a:r>
            <a:r>
              <a:rPr lang="en-US" altLang="zh-TW" dirty="0">
                <a:effectLst>
                  <a:outerShdw blurRad="38100" dist="38100" dir="2700000" algn="tl">
                    <a:srgbClr val="000000">
                      <a:alpha val="43137"/>
                    </a:srgbClr>
                  </a:outerShdw>
                </a:effectLst>
              </a:rPr>
              <a:t>)</a:t>
            </a:r>
            <a:endParaRPr lang="zh-TW" altLang="en-US" dirty="0">
              <a:effectLst>
                <a:outerShdw blurRad="38100" dist="38100" dir="2700000" algn="tl">
                  <a:srgbClr val="000000">
                    <a:alpha val="43137"/>
                  </a:srgbClr>
                </a:outerShdw>
              </a:effectLst>
            </a:endParaRPr>
          </a:p>
        </p:txBody>
      </p:sp>
      <p:sp>
        <p:nvSpPr>
          <p:cNvPr id="3" name="內容版面配置區 2"/>
          <p:cNvSpPr>
            <a:spLocks noGrp="1"/>
          </p:cNvSpPr>
          <p:nvPr>
            <p:ph idx="1"/>
          </p:nvPr>
        </p:nvSpPr>
        <p:spPr/>
        <p:txBody>
          <a:bodyPr/>
          <a:lstStyle/>
          <a:p>
            <a:pPr>
              <a:lnSpc>
                <a:spcPct val="100000"/>
              </a:lnSpc>
            </a:pPr>
            <a:r>
              <a:rPr lang="zh-TW" altLang="en-US" sz="2800" dirty="0"/>
              <a:t>將資產的數目增加到極限時，屬於個別資產的平均風險值已完全被「分散」掉，不過仍有部分的風險餘留下來，即平均共變數   的部分。「殘留」的風險將是所有資產必須共同面對的，通常將此無法透過多角化分散掉的風險稱為</a:t>
            </a:r>
            <a:r>
              <a:rPr lang="zh-TW" altLang="en-US" sz="2800" dirty="0">
                <a:solidFill>
                  <a:srgbClr val="C00000"/>
                </a:solidFill>
              </a:rPr>
              <a:t>系統風險</a:t>
            </a:r>
            <a:r>
              <a:rPr lang="zh-TW" altLang="en-US" sz="2800" dirty="0" smtClean="0"/>
              <a:t>。</a:t>
            </a:r>
            <a:endParaRPr lang="en-US" altLang="zh-TW" sz="2800" dirty="0" smtClean="0"/>
          </a:p>
          <a:p>
            <a:pPr marL="0" indent="0">
              <a:lnSpc>
                <a:spcPct val="100000"/>
              </a:lnSpc>
              <a:buNone/>
            </a:pPr>
            <a:r>
              <a:rPr lang="zh-TW" altLang="en-US" sz="2800" dirty="0" smtClean="0"/>
              <a:t> </a:t>
            </a:r>
            <a:endParaRPr lang="zh-TW" altLang="en-US" sz="2800" dirty="0"/>
          </a:p>
          <a:p>
            <a:pPr>
              <a:lnSpc>
                <a:spcPct val="100000"/>
              </a:lnSpc>
            </a:pPr>
            <a:r>
              <a:rPr lang="zh-TW" altLang="en-US" sz="2800" dirty="0" smtClean="0"/>
              <a:t>隨著</a:t>
            </a:r>
            <a:r>
              <a:rPr lang="zh-TW" altLang="en-US" sz="2800" dirty="0"/>
              <a:t>投資組合中資產數目的增加，非系統風險逐漸減少，系統風險則保持不變；直到非系統風險消除殆盡時，總風險將等於系統風險。</a:t>
            </a:r>
            <a:endParaRPr lang="en-US" altLang="zh-TW" sz="2800"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17</a:t>
            </a:fld>
            <a:endParaRPr lang="zh-TW" altLang="en-US" dirty="0"/>
          </a:p>
        </p:txBody>
      </p:sp>
    </p:spTree>
    <p:extLst>
      <p:ext uri="{BB962C8B-B14F-4D97-AF65-F5344CB8AC3E}">
        <p14:creationId xmlns:p14="http://schemas.microsoft.com/office/powerpoint/2010/main" val="2783978213"/>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ffectLst>
                  <a:outerShdw blurRad="38100" dist="38100" dir="2700000" algn="tl">
                    <a:srgbClr val="C0C0C0"/>
                  </a:outerShdw>
                </a:effectLst>
              </a:rPr>
              <a:t>投資組合的選擇</a:t>
            </a:r>
            <a:endParaRPr lang="zh-TW" altLang="en-US" dirty="0"/>
          </a:p>
        </p:txBody>
      </p:sp>
      <p:sp>
        <p:nvSpPr>
          <p:cNvPr id="3" name="內容版面配置區 2"/>
          <p:cNvSpPr>
            <a:spLocks noGrp="1"/>
          </p:cNvSpPr>
          <p:nvPr>
            <p:ph idx="1"/>
          </p:nvPr>
        </p:nvSpPr>
        <p:spPr/>
        <p:txBody>
          <a:bodyPr/>
          <a:lstStyle/>
          <a:p>
            <a:pPr>
              <a:lnSpc>
                <a:spcPct val="100000"/>
              </a:lnSpc>
              <a:defRPr/>
            </a:pPr>
            <a:r>
              <a:rPr lang="zh-TW" altLang="en-US" sz="2800" dirty="0">
                <a:latin typeface="Arial Narrow" pitchFamily="34" charset="0"/>
              </a:rPr>
              <a:t>但依據投資組合的特性，不同組合情況下，會有不同的報酬率與風險。</a:t>
            </a:r>
          </a:p>
          <a:p>
            <a:pPr>
              <a:lnSpc>
                <a:spcPct val="100000"/>
              </a:lnSpc>
              <a:defRPr/>
            </a:pPr>
            <a:endParaRPr lang="zh-TW" altLang="en-US" sz="2800" dirty="0">
              <a:latin typeface="Arial Narrow" pitchFamily="34" charset="0"/>
            </a:endParaRPr>
          </a:p>
          <a:p>
            <a:pPr>
              <a:lnSpc>
                <a:spcPct val="100000"/>
              </a:lnSpc>
              <a:defRPr/>
            </a:pPr>
            <a:r>
              <a:rPr lang="zh-TW" altLang="en-US" sz="2800" dirty="0">
                <a:solidFill>
                  <a:srgbClr val="0000FF"/>
                </a:solidFill>
                <a:latin typeface="Arial Narrow" pitchFamily="34" charset="0"/>
              </a:rPr>
              <a:t>選擇基準一</a:t>
            </a:r>
            <a:r>
              <a:rPr lang="zh-TW" altLang="en-US" sz="2800" dirty="0" smtClean="0">
                <a:solidFill>
                  <a:srgbClr val="0000FF"/>
                </a:solidFill>
              </a:rPr>
              <a:t>：</a:t>
            </a:r>
            <a:endParaRPr lang="en-US" altLang="zh-TW" sz="2800" dirty="0" smtClean="0">
              <a:solidFill>
                <a:srgbClr val="0000FF"/>
              </a:solidFill>
            </a:endParaRPr>
          </a:p>
          <a:p>
            <a:pPr marL="0" indent="0">
              <a:lnSpc>
                <a:spcPct val="100000"/>
              </a:lnSpc>
              <a:buNone/>
              <a:defRPr/>
            </a:pPr>
            <a:r>
              <a:rPr lang="zh-TW" altLang="en-US" sz="2800" dirty="0" smtClean="0">
                <a:latin typeface="Arial Narrow" pitchFamily="34" charset="0"/>
              </a:rPr>
              <a:t>    相同</a:t>
            </a:r>
            <a:r>
              <a:rPr lang="zh-TW" altLang="en-US" sz="2800" dirty="0">
                <a:latin typeface="Arial Narrow" pitchFamily="34" charset="0"/>
              </a:rPr>
              <a:t>風險下，選擇報酬率最高的投資組合</a:t>
            </a:r>
          </a:p>
          <a:p>
            <a:pPr>
              <a:lnSpc>
                <a:spcPct val="100000"/>
              </a:lnSpc>
              <a:defRPr/>
            </a:pPr>
            <a:endParaRPr lang="zh-TW" altLang="en-US" sz="2800" dirty="0">
              <a:latin typeface="Arial Narrow" pitchFamily="34" charset="0"/>
            </a:endParaRPr>
          </a:p>
          <a:p>
            <a:pPr>
              <a:lnSpc>
                <a:spcPct val="100000"/>
              </a:lnSpc>
              <a:defRPr/>
            </a:pPr>
            <a:r>
              <a:rPr lang="zh-TW" altLang="en-US" sz="2800" dirty="0">
                <a:solidFill>
                  <a:srgbClr val="0000FF"/>
                </a:solidFill>
                <a:latin typeface="Arial Narrow" pitchFamily="34" charset="0"/>
              </a:rPr>
              <a:t>選擇基準二</a:t>
            </a:r>
            <a:r>
              <a:rPr lang="zh-TW" altLang="en-US" sz="2800" dirty="0" smtClean="0">
                <a:solidFill>
                  <a:srgbClr val="0000FF"/>
                </a:solidFill>
              </a:rPr>
              <a:t>：</a:t>
            </a:r>
            <a:endParaRPr lang="en-US" altLang="zh-TW" sz="2800" dirty="0" smtClean="0">
              <a:solidFill>
                <a:srgbClr val="0000FF"/>
              </a:solidFill>
            </a:endParaRPr>
          </a:p>
          <a:p>
            <a:pPr marL="0" indent="0">
              <a:lnSpc>
                <a:spcPct val="100000"/>
              </a:lnSpc>
              <a:buNone/>
              <a:defRPr/>
            </a:pPr>
            <a:r>
              <a:rPr lang="en-US" altLang="zh-TW" sz="2800" dirty="0">
                <a:solidFill>
                  <a:srgbClr val="0000FF"/>
                </a:solidFill>
                <a:latin typeface="Arial Narrow" pitchFamily="34" charset="0"/>
              </a:rPr>
              <a:t> </a:t>
            </a:r>
            <a:r>
              <a:rPr lang="en-US" altLang="zh-TW" sz="2800" dirty="0" smtClean="0">
                <a:solidFill>
                  <a:srgbClr val="0000FF"/>
                </a:solidFill>
                <a:latin typeface="Arial Narrow" pitchFamily="34" charset="0"/>
              </a:rPr>
              <a:t>   </a:t>
            </a:r>
            <a:r>
              <a:rPr lang="zh-TW" altLang="en-US" sz="2800" dirty="0" smtClean="0">
                <a:latin typeface="Arial Narrow" pitchFamily="34" charset="0"/>
              </a:rPr>
              <a:t>相同</a:t>
            </a:r>
            <a:r>
              <a:rPr lang="zh-TW" altLang="en-US" sz="2800" dirty="0">
                <a:latin typeface="Arial Narrow" pitchFamily="34" charset="0"/>
              </a:rPr>
              <a:t>報酬下，選擇風險最低的投資組合</a:t>
            </a:r>
          </a:p>
          <a:p>
            <a:pPr>
              <a:defRPr/>
            </a:pPr>
            <a:endParaRPr lang="zh-TW" altLang="en-US" sz="2800" dirty="0">
              <a:latin typeface="Arial Narrow" pitchFamily="34" charset="0"/>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18</a:t>
            </a:fld>
            <a:endParaRPr lang="zh-TW" altLang="en-US" dirty="0"/>
          </a:p>
        </p:txBody>
      </p:sp>
    </p:spTree>
    <p:extLst>
      <p:ext uri="{BB962C8B-B14F-4D97-AF65-F5344CB8AC3E}">
        <p14:creationId xmlns:p14="http://schemas.microsoft.com/office/powerpoint/2010/main" val="1838414314"/>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000000">
                      <a:alpha val="43137"/>
                    </a:srgbClr>
                  </a:outerShdw>
                </a:effectLst>
              </a:rPr>
              <a:t>效率前緣與投資組合的選擇</a:t>
            </a:r>
          </a:p>
        </p:txBody>
      </p:sp>
      <p:sp>
        <p:nvSpPr>
          <p:cNvPr id="3" name="內容版面配置區 2"/>
          <p:cNvSpPr>
            <a:spLocks noGrp="1"/>
          </p:cNvSpPr>
          <p:nvPr>
            <p:ph idx="1"/>
          </p:nvPr>
        </p:nvSpPr>
        <p:spPr/>
        <p:txBody>
          <a:bodyPr/>
          <a:lstStyle/>
          <a:p>
            <a:pPr>
              <a:lnSpc>
                <a:spcPct val="100000"/>
              </a:lnSpc>
            </a:pPr>
            <a:r>
              <a:rPr lang="zh-TW" altLang="en-US" sz="2800" dirty="0">
                <a:solidFill>
                  <a:srgbClr val="C00000"/>
                </a:solidFill>
              </a:rPr>
              <a:t>可行投資集合</a:t>
            </a:r>
          </a:p>
          <a:p>
            <a:pPr marL="457200" lvl="1" indent="0">
              <a:lnSpc>
                <a:spcPct val="100000"/>
              </a:lnSpc>
              <a:buNone/>
            </a:pPr>
            <a:r>
              <a:rPr lang="zh-TW" altLang="en-US" dirty="0"/>
              <a:t>指投資人在特定資金水準之下，「所有」可供投資人選擇的投資組合。</a:t>
            </a:r>
          </a:p>
          <a:p>
            <a:pPr>
              <a:lnSpc>
                <a:spcPct val="100000"/>
              </a:lnSpc>
              <a:spcBef>
                <a:spcPts val="1200"/>
              </a:spcBef>
            </a:pPr>
            <a:r>
              <a:rPr lang="zh-TW" altLang="en-US" sz="2800" dirty="0">
                <a:solidFill>
                  <a:srgbClr val="C00000"/>
                </a:solidFill>
              </a:rPr>
              <a:t>效率投資組合 </a:t>
            </a:r>
          </a:p>
          <a:p>
            <a:pPr marL="457200" lvl="1" indent="0">
              <a:lnSpc>
                <a:spcPct val="100000"/>
              </a:lnSpc>
              <a:buNone/>
            </a:pPr>
            <a:r>
              <a:rPr lang="zh-TW" altLang="en-US" dirty="0"/>
              <a:t>「相同預期報酬率下，風險最低」且「在相同風險下，報酬率最高」 的投資組合。</a:t>
            </a:r>
          </a:p>
          <a:p>
            <a:pPr>
              <a:lnSpc>
                <a:spcPct val="100000"/>
              </a:lnSpc>
              <a:spcBef>
                <a:spcPts val="1200"/>
              </a:spcBef>
            </a:pPr>
            <a:r>
              <a:rPr lang="zh-TW" altLang="en-US" sz="2800" dirty="0"/>
              <a:t>理性投資人會依自己的風險偏好，在效率前緣上選擇其最佳的投資組合。</a:t>
            </a:r>
          </a:p>
          <a:p>
            <a:pPr>
              <a:lnSpc>
                <a:spcPct val="100000"/>
              </a:lnSpc>
              <a:spcBef>
                <a:spcPts val="1200"/>
              </a:spcBef>
            </a:pPr>
            <a:r>
              <a:rPr lang="zh-TW" altLang="en-US" sz="2800" dirty="0"/>
              <a:t>不同的</a:t>
            </a:r>
            <a:r>
              <a:rPr lang="zh-TW" altLang="en-US" sz="2800" dirty="0" smtClean="0"/>
              <a:t>投資人因風險趨避</a:t>
            </a:r>
            <a:r>
              <a:rPr lang="zh-TW" altLang="en-US" sz="2800" dirty="0"/>
              <a:t>程度的差異，即使面對相同的效率前緣，也不一定會有相同的投資組合。</a:t>
            </a: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19</a:t>
            </a:fld>
            <a:endParaRPr lang="zh-TW" altLang="en-US" dirty="0"/>
          </a:p>
        </p:txBody>
      </p:sp>
    </p:spTree>
    <p:extLst>
      <p:ext uri="{BB962C8B-B14F-4D97-AF65-F5344CB8AC3E}">
        <p14:creationId xmlns:p14="http://schemas.microsoft.com/office/powerpoint/2010/main" val="755762114"/>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風險的意義</a:t>
            </a:r>
            <a:endParaRPr lang="zh-TW" altLang="en-US" dirty="0"/>
          </a:p>
        </p:txBody>
      </p:sp>
      <p:sp>
        <p:nvSpPr>
          <p:cNvPr id="3" name="內容版面配置區 2"/>
          <p:cNvSpPr>
            <a:spLocks noGrp="1"/>
          </p:cNvSpPr>
          <p:nvPr>
            <p:ph idx="1"/>
          </p:nvPr>
        </p:nvSpPr>
        <p:spPr/>
        <p:txBody>
          <a:bodyPr/>
          <a:lstStyle/>
          <a:p>
            <a:pPr>
              <a:lnSpc>
                <a:spcPct val="100000"/>
              </a:lnSpc>
            </a:pPr>
            <a:r>
              <a:rPr lang="zh-TW" altLang="en-US" sz="2800" dirty="0"/>
              <a:t>從事任何一項投資活動，投資人除了在乎所能獲得的</a:t>
            </a:r>
            <a:r>
              <a:rPr lang="zh-TW" altLang="en-US" sz="2800" dirty="0">
                <a:solidFill>
                  <a:srgbClr val="CC3300"/>
                </a:solidFill>
              </a:rPr>
              <a:t>預期報酬率高低</a:t>
            </a:r>
            <a:r>
              <a:rPr lang="zh-TW" altLang="en-US" sz="2800" dirty="0"/>
              <a:t>之外，尚須考慮隱含在投資標的中的</a:t>
            </a:r>
            <a:r>
              <a:rPr lang="zh-TW" altLang="en-US" sz="2800" dirty="0">
                <a:solidFill>
                  <a:srgbClr val="CC3300"/>
                </a:solidFill>
              </a:rPr>
              <a:t>風險</a:t>
            </a:r>
            <a:r>
              <a:rPr lang="zh-TW" altLang="en-US" sz="2800" dirty="0"/>
              <a:t>，因為預期報酬率高不代表實際可獲得的報酬率越高。</a:t>
            </a:r>
          </a:p>
          <a:p>
            <a:pPr>
              <a:lnSpc>
                <a:spcPct val="100000"/>
              </a:lnSpc>
            </a:pPr>
            <a:endParaRPr lang="zh-TW" altLang="en-US" sz="2800" dirty="0"/>
          </a:p>
          <a:p>
            <a:pPr>
              <a:lnSpc>
                <a:spcPct val="100000"/>
              </a:lnSpc>
            </a:pPr>
            <a:r>
              <a:rPr lang="zh-TW" altLang="en-US" sz="2800" dirty="0"/>
              <a:t>預期報酬率與實際報酬率的</a:t>
            </a:r>
            <a:r>
              <a:rPr lang="zh-TW" altLang="en-US" sz="2800" dirty="0">
                <a:solidFill>
                  <a:srgbClr val="CC3300"/>
                </a:solidFill>
              </a:rPr>
              <a:t>差異</a:t>
            </a:r>
            <a:r>
              <a:rPr lang="zh-TW" altLang="en-US" sz="2800" dirty="0"/>
              <a:t>即為風險</a:t>
            </a:r>
          </a:p>
          <a:p>
            <a:pPr>
              <a:lnSpc>
                <a:spcPct val="100000"/>
              </a:lnSpc>
              <a:buNone/>
            </a:pPr>
            <a:r>
              <a:rPr lang="zh-TW" altLang="en-US" sz="2800" dirty="0"/>
              <a:t>　差異越大→風險越大　</a:t>
            </a:r>
          </a:p>
          <a:p>
            <a:pPr>
              <a:lnSpc>
                <a:spcPct val="100000"/>
              </a:lnSpc>
              <a:buNone/>
            </a:pPr>
            <a:r>
              <a:rPr lang="zh-TW" altLang="en-US" sz="2800" dirty="0"/>
              <a:t>　差異越小→風險越小</a:t>
            </a:r>
          </a:p>
          <a:p>
            <a:pPr>
              <a:defRPr/>
            </a:pPr>
            <a:endParaRPr lang="zh-TW" altLang="en-US" sz="2800" dirty="0">
              <a:latin typeface="Arial Narrow" pitchFamily="34" charset="0"/>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a:t>
            </a:fld>
            <a:endParaRPr lang="zh-TW" altLang="en-US" dirty="0"/>
          </a:p>
        </p:txBody>
      </p:sp>
    </p:spTree>
    <p:extLst>
      <p:ext uri="{BB962C8B-B14F-4D97-AF65-F5344CB8AC3E}">
        <p14:creationId xmlns:p14="http://schemas.microsoft.com/office/powerpoint/2010/main" val="712281869"/>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投資組合</a:t>
            </a:r>
            <a:r>
              <a:rPr lang="zh-TW" altLang="en-US" dirty="0" smtClean="0">
                <a:effectLst>
                  <a:outerShdw blurRad="38100" dist="38100" dir="2700000" algn="tl">
                    <a:srgbClr val="C0C0C0"/>
                  </a:outerShdw>
                </a:effectLst>
              </a:rPr>
              <a:t>的構建</a:t>
            </a:r>
            <a:endParaRPr lang="zh-TW" altLang="en-US" dirty="0"/>
          </a:p>
        </p:txBody>
      </p:sp>
      <p:sp>
        <p:nvSpPr>
          <p:cNvPr id="3" name="日期版面配置區 2"/>
          <p:cNvSpPr>
            <a:spLocks noGrp="1"/>
          </p:cNvSpPr>
          <p:nvPr>
            <p:ph type="dt" sz="half" idx="10"/>
          </p:nvPr>
        </p:nvSpPr>
        <p:spPr/>
        <p:txBody>
          <a:bodyPr/>
          <a:lstStyle/>
          <a:p>
            <a:pPr>
              <a:defRPr/>
            </a:pPr>
            <a:r>
              <a:rPr lang="en-US" altLang="zh-TW" smtClean="0"/>
              <a:t>2012/6/21</a:t>
            </a:r>
            <a:endParaRPr lang="zh-TW" altLang="en-US" dirty="0"/>
          </a:p>
        </p:txBody>
      </p:sp>
      <p:sp>
        <p:nvSpPr>
          <p:cNvPr id="4" name="投影片編號版面配置區 3"/>
          <p:cNvSpPr>
            <a:spLocks noGrp="1"/>
          </p:cNvSpPr>
          <p:nvPr>
            <p:ph type="sldNum" sz="quarter" idx="12"/>
          </p:nvPr>
        </p:nvSpPr>
        <p:spPr/>
        <p:txBody>
          <a:bodyPr/>
          <a:lstStyle/>
          <a:p>
            <a:pPr>
              <a:defRPr/>
            </a:pPr>
            <a:fld id="{43B80630-1E57-4019-AB82-1782E89CDB42}" type="slidenum">
              <a:rPr lang="zh-TW" altLang="en-US" smtClean="0"/>
              <a:pPr>
                <a:defRPr/>
              </a:pPr>
              <a:t>20</a:t>
            </a:fld>
            <a:endParaRPr lang="zh-TW" altLang="en-US" dirty="0"/>
          </a:p>
        </p:txBody>
      </p:sp>
      <p:sp>
        <p:nvSpPr>
          <p:cNvPr id="5" name="Line 5"/>
          <p:cNvSpPr>
            <a:spLocks noChangeShapeType="1"/>
          </p:cNvSpPr>
          <p:nvPr/>
        </p:nvSpPr>
        <p:spPr bwMode="auto">
          <a:xfrm>
            <a:off x="780490" y="1573680"/>
            <a:ext cx="0" cy="4019202"/>
          </a:xfrm>
          <a:prstGeom prst="line">
            <a:avLst/>
          </a:prstGeom>
          <a:ln w="15875">
            <a:headEnd/>
            <a:tailEnd/>
          </a:ln>
        </p:spPr>
        <p:style>
          <a:lnRef idx="1">
            <a:schemeClr val="dk1"/>
          </a:lnRef>
          <a:fillRef idx="0">
            <a:schemeClr val="dk1"/>
          </a:fillRef>
          <a:effectRef idx="0">
            <a:schemeClr val="dk1"/>
          </a:effectRef>
          <a:fontRef idx="minor">
            <a:schemeClr val="tx1"/>
          </a:fontRef>
        </p:style>
        <p:txBody>
          <a:bodyPr wrap="none" anchor="ctr"/>
          <a:lstStyle/>
          <a:p>
            <a:endParaRPr lang="zh-TW" altLang="en-US"/>
          </a:p>
        </p:txBody>
      </p:sp>
      <p:sp>
        <p:nvSpPr>
          <p:cNvPr id="6" name="Line 6"/>
          <p:cNvSpPr>
            <a:spLocks noChangeShapeType="1"/>
          </p:cNvSpPr>
          <p:nvPr/>
        </p:nvSpPr>
        <p:spPr bwMode="auto">
          <a:xfrm flipV="1">
            <a:off x="780490" y="5589240"/>
            <a:ext cx="7488798" cy="364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 name="Line 13"/>
          <p:cNvSpPr>
            <a:spLocks noChangeShapeType="1"/>
          </p:cNvSpPr>
          <p:nvPr/>
        </p:nvSpPr>
        <p:spPr bwMode="auto">
          <a:xfrm>
            <a:off x="780490" y="3429000"/>
            <a:ext cx="7175886"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 name="Line 14"/>
          <p:cNvSpPr>
            <a:spLocks noChangeShapeType="1"/>
          </p:cNvSpPr>
          <p:nvPr/>
        </p:nvSpPr>
        <p:spPr bwMode="auto">
          <a:xfrm flipH="1">
            <a:off x="4524889" y="1573680"/>
            <a:ext cx="0" cy="4019202"/>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 name="Freeform 39"/>
          <p:cNvSpPr>
            <a:spLocks/>
          </p:cNvSpPr>
          <p:nvPr/>
        </p:nvSpPr>
        <p:spPr bwMode="auto">
          <a:xfrm>
            <a:off x="2186613" y="1988840"/>
            <a:ext cx="4676552" cy="2673077"/>
          </a:xfrm>
          <a:custGeom>
            <a:avLst/>
            <a:gdLst>
              <a:gd name="T0" fmla="*/ 0 w 2834"/>
              <a:gd name="T1" fmla="*/ 2281238 h 1437"/>
              <a:gd name="T2" fmla="*/ 333375 w 2834"/>
              <a:gd name="T3" fmla="*/ 1589088 h 1437"/>
              <a:gd name="T4" fmla="*/ 1404938 w 2834"/>
              <a:gd name="T5" fmla="*/ 684213 h 1437"/>
              <a:gd name="T6" fmla="*/ 2762250 w 2834"/>
              <a:gd name="T7" fmla="*/ 249238 h 1437"/>
              <a:gd name="T8" fmla="*/ 3870325 w 2834"/>
              <a:gd name="T9" fmla="*/ 74613 h 1437"/>
              <a:gd name="T10" fmla="*/ 4498975 w 2834"/>
              <a:gd name="T11" fmla="*/ 0 h 143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34" h="1437">
                <a:moveTo>
                  <a:pt x="0" y="1437"/>
                </a:moveTo>
                <a:cubicBezTo>
                  <a:pt x="31" y="1302"/>
                  <a:pt x="63" y="1168"/>
                  <a:pt x="210" y="1001"/>
                </a:cubicBezTo>
                <a:cubicBezTo>
                  <a:pt x="357" y="834"/>
                  <a:pt x="630" y="572"/>
                  <a:pt x="885" y="431"/>
                </a:cubicBezTo>
                <a:cubicBezTo>
                  <a:pt x="1140" y="290"/>
                  <a:pt x="1481" y="221"/>
                  <a:pt x="1740" y="157"/>
                </a:cubicBezTo>
                <a:cubicBezTo>
                  <a:pt x="1999" y="93"/>
                  <a:pt x="2256" y="73"/>
                  <a:pt x="2438" y="47"/>
                </a:cubicBezTo>
                <a:cubicBezTo>
                  <a:pt x="2620" y="21"/>
                  <a:pt x="2727" y="10"/>
                  <a:pt x="2834" y="0"/>
                </a:cubicBezTo>
              </a:path>
            </a:pathLst>
          </a:custGeom>
          <a:noFill/>
          <a:ln w="254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 name="Text Box 34"/>
          <p:cNvSpPr txBox="1">
            <a:spLocks noChangeArrowheads="1"/>
          </p:cNvSpPr>
          <p:nvPr/>
        </p:nvSpPr>
        <p:spPr bwMode="auto">
          <a:xfrm>
            <a:off x="409575" y="1116480"/>
            <a:ext cx="7175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zh-TW" altLang="en-US" b="1" dirty="0">
                <a:effectLst>
                  <a:outerShdw blurRad="38100" dist="38100" dir="2700000" algn="tl">
                    <a:srgbClr val="C0C0C0"/>
                  </a:outerShdw>
                </a:effectLst>
                <a:latin typeface="Arial" charset="0"/>
              </a:rPr>
              <a:t>報酬率</a:t>
            </a:r>
          </a:p>
        </p:txBody>
      </p:sp>
      <p:sp>
        <p:nvSpPr>
          <p:cNvPr id="11" name="Text Box 33"/>
          <p:cNvSpPr txBox="1">
            <a:spLocks noChangeArrowheads="1"/>
          </p:cNvSpPr>
          <p:nvPr/>
        </p:nvSpPr>
        <p:spPr bwMode="auto">
          <a:xfrm>
            <a:off x="7740352" y="5733256"/>
            <a:ext cx="7175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zh-TW" altLang="en-US" b="1" dirty="0">
                <a:effectLst>
                  <a:outerShdw blurRad="38100" dist="38100" dir="2700000" algn="tl">
                    <a:srgbClr val="C0C0C0"/>
                  </a:outerShdw>
                </a:effectLst>
                <a:latin typeface="Arial" charset="0"/>
              </a:rPr>
              <a:t>標準差</a:t>
            </a:r>
          </a:p>
        </p:txBody>
      </p:sp>
      <p:sp>
        <p:nvSpPr>
          <p:cNvPr id="13" name="Text Box 21"/>
          <p:cNvSpPr txBox="1">
            <a:spLocks noChangeArrowheads="1"/>
          </p:cNvSpPr>
          <p:nvPr/>
        </p:nvSpPr>
        <p:spPr bwMode="auto">
          <a:xfrm>
            <a:off x="2648341" y="3176235"/>
            <a:ext cx="303213"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a:t>A</a:t>
            </a:r>
          </a:p>
        </p:txBody>
      </p:sp>
      <p:sp>
        <p:nvSpPr>
          <p:cNvPr id="14" name="Text Box 21"/>
          <p:cNvSpPr txBox="1">
            <a:spLocks noChangeArrowheads="1"/>
          </p:cNvSpPr>
          <p:nvPr/>
        </p:nvSpPr>
        <p:spPr bwMode="auto">
          <a:xfrm>
            <a:off x="3723085" y="3911225"/>
            <a:ext cx="23436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I</a:t>
            </a:r>
            <a:endParaRPr lang="en-US" altLang="zh-TW" dirty="0"/>
          </a:p>
        </p:txBody>
      </p:sp>
      <p:sp>
        <p:nvSpPr>
          <p:cNvPr id="15" name="Text Box 21"/>
          <p:cNvSpPr txBox="1">
            <a:spLocks noChangeArrowheads="1"/>
          </p:cNvSpPr>
          <p:nvPr/>
        </p:nvSpPr>
        <p:spPr bwMode="auto">
          <a:xfrm>
            <a:off x="2800126" y="4381872"/>
            <a:ext cx="31451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H</a:t>
            </a:r>
            <a:endParaRPr lang="en-US" altLang="zh-TW" dirty="0"/>
          </a:p>
        </p:txBody>
      </p:sp>
      <p:sp>
        <p:nvSpPr>
          <p:cNvPr id="16" name="Text Box 21"/>
          <p:cNvSpPr txBox="1">
            <a:spLocks noChangeArrowheads="1"/>
          </p:cNvSpPr>
          <p:nvPr/>
        </p:nvSpPr>
        <p:spPr bwMode="auto">
          <a:xfrm>
            <a:off x="3203848" y="2645296"/>
            <a:ext cx="304892"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B</a:t>
            </a:r>
            <a:endParaRPr lang="en-US" altLang="zh-TW" dirty="0"/>
          </a:p>
        </p:txBody>
      </p:sp>
      <p:sp>
        <p:nvSpPr>
          <p:cNvPr id="17" name="Text Box 21"/>
          <p:cNvSpPr txBox="1">
            <a:spLocks noChangeArrowheads="1"/>
          </p:cNvSpPr>
          <p:nvPr/>
        </p:nvSpPr>
        <p:spPr bwMode="auto">
          <a:xfrm>
            <a:off x="5652120" y="1836440"/>
            <a:ext cx="31451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D</a:t>
            </a:r>
            <a:endParaRPr lang="en-US" altLang="zh-TW" dirty="0"/>
          </a:p>
        </p:txBody>
      </p:sp>
      <p:sp>
        <p:nvSpPr>
          <p:cNvPr id="18" name="Text Box 21"/>
          <p:cNvSpPr txBox="1">
            <a:spLocks noChangeArrowheads="1"/>
          </p:cNvSpPr>
          <p:nvPr/>
        </p:nvSpPr>
        <p:spPr bwMode="auto">
          <a:xfrm>
            <a:off x="4216826" y="2146003"/>
            <a:ext cx="31451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C</a:t>
            </a:r>
            <a:endParaRPr lang="en-US" altLang="zh-TW" dirty="0"/>
          </a:p>
        </p:txBody>
      </p:sp>
      <p:sp>
        <p:nvSpPr>
          <p:cNvPr id="19" name="Text Box 21"/>
          <p:cNvSpPr txBox="1">
            <a:spLocks noChangeArrowheads="1"/>
          </p:cNvSpPr>
          <p:nvPr/>
        </p:nvSpPr>
        <p:spPr bwMode="auto">
          <a:xfrm>
            <a:off x="4527176" y="3172978"/>
            <a:ext cx="304892"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E</a:t>
            </a:r>
            <a:endParaRPr lang="en-US" altLang="zh-TW" dirty="0"/>
          </a:p>
        </p:txBody>
      </p:sp>
      <p:sp>
        <p:nvSpPr>
          <p:cNvPr id="20" name="Text Box 21"/>
          <p:cNvSpPr txBox="1">
            <a:spLocks noChangeArrowheads="1"/>
          </p:cNvSpPr>
          <p:nvPr/>
        </p:nvSpPr>
        <p:spPr bwMode="auto">
          <a:xfrm>
            <a:off x="5926406" y="3924672"/>
            <a:ext cx="304892"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K</a:t>
            </a:r>
            <a:endParaRPr lang="en-US" altLang="zh-TW" dirty="0"/>
          </a:p>
        </p:txBody>
      </p:sp>
      <p:sp>
        <p:nvSpPr>
          <p:cNvPr id="21" name="Text Box 21"/>
          <p:cNvSpPr txBox="1">
            <a:spLocks noChangeArrowheads="1"/>
          </p:cNvSpPr>
          <p:nvPr/>
        </p:nvSpPr>
        <p:spPr bwMode="auto">
          <a:xfrm>
            <a:off x="6863165" y="3172978"/>
            <a:ext cx="29367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F</a:t>
            </a:r>
            <a:endParaRPr lang="en-US" altLang="zh-TW" dirty="0"/>
          </a:p>
        </p:txBody>
      </p:sp>
      <p:sp>
        <p:nvSpPr>
          <p:cNvPr id="22" name="Text Box 21"/>
          <p:cNvSpPr txBox="1">
            <a:spLocks noChangeArrowheads="1"/>
          </p:cNvSpPr>
          <p:nvPr/>
        </p:nvSpPr>
        <p:spPr bwMode="auto">
          <a:xfrm>
            <a:off x="5939690" y="2645296"/>
            <a:ext cx="274434"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J</a:t>
            </a:r>
            <a:endParaRPr lang="en-US" altLang="zh-TW" dirty="0"/>
          </a:p>
        </p:txBody>
      </p:sp>
      <p:sp>
        <p:nvSpPr>
          <p:cNvPr id="23" name="Text Box 21"/>
          <p:cNvSpPr txBox="1">
            <a:spLocks noChangeArrowheads="1"/>
          </p:cNvSpPr>
          <p:nvPr/>
        </p:nvSpPr>
        <p:spPr bwMode="auto">
          <a:xfrm>
            <a:off x="4527176" y="4509517"/>
            <a:ext cx="324128"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1400">
                <a:solidFill>
                  <a:schemeClr val="tx1"/>
                </a:solidFill>
                <a:latin typeface="Arial" pitchFamily="34" charset="0"/>
                <a:ea typeface="微軟正黑體" pitchFamily="34" charset="-120"/>
              </a:defRPr>
            </a:lvl1pPr>
            <a:lvl2pPr marL="742950" indent="-285750" eaLnBrk="0" hangingPunct="0">
              <a:defRPr kumimoji="1" sz="1400">
                <a:solidFill>
                  <a:schemeClr val="tx1"/>
                </a:solidFill>
                <a:latin typeface="Arial" pitchFamily="34" charset="0"/>
                <a:ea typeface="微軟正黑體" pitchFamily="34" charset="-120"/>
              </a:defRPr>
            </a:lvl2pPr>
            <a:lvl3pPr marL="1143000" indent="-228600" eaLnBrk="0" hangingPunct="0">
              <a:defRPr kumimoji="1" sz="1400">
                <a:solidFill>
                  <a:schemeClr val="tx1"/>
                </a:solidFill>
                <a:latin typeface="Arial" pitchFamily="34" charset="0"/>
                <a:ea typeface="微軟正黑體" pitchFamily="34" charset="-120"/>
              </a:defRPr>
            </a:lvl3pPr>
            <a:lvl4pPr marL="1600200" indent="-228600" eaLnBrk="0" hangingPunct="0">
              <a:defRPr kumimoji="1" sz="1400">
                <a:solidFill>
                  <a:schemeClr val="tx1"/>
                </a:solidFill>
                <a:latin typeface="Arial" pitchFamily="34" charset="0"/>
                <a:ea typeface="微軟正黑體" pitchFamily="34" charset="-120"/>
              </a:defRPr>
            </a:lvl4pPr>
            <a:lvl5pPr marL="2057400" indent="-228600" eaLnBrk="0" hangingPunct="0">
              <a:defRPr kumimoji="1" sz="1400">
                <a:solidFill>
                  <a:schemeClr val="tx1"/>
                </a:solidFill>
                <a:latin typeface="Arial" pitchFamily="34" charset="0"/>
                <a:ea typeface="微軟正黑體" pitchFamily="34" charset="-120"/>
              </a:defRPr>
            </a:lvl5pPr>
            <a:lvl6pPr marL="25146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6pPr>
            <a:lvl7pPr marL="29718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7pPr>
            <a:lvl8pPr marL="34290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8pPr>
            <a:lvl9pPr marL="3886200" indent="-228600" algn="ctr" eaLnBrk="0" fontAlgn="base" hangingPunct="0">
              <a:spcBef>
                <a:spcPct val="0"/>
              </a:spcBef>
              <a:spcAft>
                <a:spcPct val="0"/>
              </a:spcAft>
              <a:defRPr kumimoji="1" sz="1400">
                <a:solidFill>
                  <a:schemeClr val="tx1"/>
                </a:solidFill>
                <a:latin typeface="Arial" pitchFamily="34" charset="0"/>
                <a:ea typeface="微軟正黑體" pitchFamily="34" charset="-120"/>
              </a:defRPr>
            </a:lvl9pPr>
          </a:lstStyle>
          <a:p>
            <a:pPr eaLnBrk="1" hangingPunct="1"/>
            <a:r>
              <a:rPr lang="en-US" altLang="zh-TW" dirty="0" smtClean="0"/>
              <a:t>G</a:t>
            </a:r>
            <a:endParaRPr lang="en-US" altLang="zh-TW" dirty="0"/>
          </a:p>
        </p:txBody>
      </p:sp>
      <p:sp>
        <p:nvSpPr>
          <p:cNvPr id="24" name="Text Box 40"/>
          <p:cNvSpPr txBox="1">
            <a:spLocks noChangeArrowheads="1"/>
          </p:cNvSpPr>
          <p:nvPr/>
        </p:nvSpPr>
        <p:spPr bwMode="auto">
          <a:xfrm>
            <a:off x="7047198" y="1828614"/>
            <a:ext cx="8953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zh-TW" altLang="en-US" b="1" dirty="0">
                <a:solidFill>
                  <a:srgbClr val="0000CC"/>
                </a:solidFill>
                <a:effectLst>
                  <a:outerShdw blurRad="38100" dist="38100" dir="2700000" algn="tl">
                    <a:srgbClr val="C0C0C0"/>
                  </a:outerShdw>
                </a:effectLst>
                <a:latin typeface="Arial" charset="0"/>
              </a:rPr>
              <a:t>效率前緣</a:t>
            </a:r>
          </a:p>
        </p:txBody>
      </p:sp>
      <p:sp>
        <p:nvSpPr>
          <p:cNvPr id="25" name="流程圖: 接點 24"/>
          <p:cNvSpPr/>
          <p:nvPr/>
        </p:nvSpPr>
        <p:spPr>
          <a:xfrm>
            <a:off x="2800126" y="3412582"/>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流程圖: 接點 25"/>
          <p:cNvSpPr/>
          <p:nvPr/>
        </p:nvSpPr>
        <p:spPr>
          <a:xfrm>
            <a:off x="4462778" y="2399780"/>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 name="流程圖: 接點 26"/>
          <p:cNvSpPr/>
          <p:nvPr/>
        </p:nvSpPr>
        <p:spPr>
          <a:xfrm>
            <a:off x="3508740" y="2799184"/>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 name="流程圖: 接點 27"/>
          <p:cNvSpPr/>
          <p:nvPr/>
        </p:nvSpPr>
        <p:spPr>
          <a:xfrm>
            <a:off x="5762852" y="2090217"/>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 name="流程圖: 接點 28"/>
          <p:cNvSpPr/>
          <p:nvPr/>
        </p:nvSpPr>
        <p:spPr>
          <a:xfrm>
            <a:off x="5885690" y="2745184"/>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0" name="流程圖: 接點 29"/>
          <p:cNvSpPr/>
          <p:nvPr/>
        </p:nvSpPr>
        <p:spPr>
          <a:xfrm>
            <a:off x="6809165" y="3358582"/>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1" name="流程圖: 接點 30"/>
          <p:cNvSpPr/>
          <p:nvPr/>
        </p:nvSpPr>
        <p:spPr>
          <a:xfrm>
            <a:off x="3028225" y="4451035"/>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流程圖: 接點 31"/>
          <p:cNvSpPr/>
          <p:nvPr/>
        </p:nvSpPr>
        <p:spPr>
          <a:xfrm>
            <a:off x="4497887" y="3372755"/>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 name="流程圖: 接點 32"/>
          <p:cNvSpPr/>
          <p:nvPr/>
        </p:nvSpPr>
        <p:spPr>
          <a:xfrm>
            <a:off x="3662852" y="4024560"/>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流程圖: 接點 33"/>
          <p:cNvSpPr/>
          <p:nvPr/>
        </p:nvSpPr>
        <p:spPr>
          <a:xfrm>
            <a:off x="4477336" y="4617517"/>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5" name="流程圖: 接點 34"/>
          <p:cNvSpPr/>
          <p:nvPr/>
        </p:nvSpPr>
        <p:spPr>
          <a:xfrm>
            <a:off x="5875419" y="4024560"/>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285869904"/>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heel(1)">
                                      <p:cBhvr>
                                        <p:cTn id="2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latin typeface="微軟正黑體" pitchFamily="34" charset="-120"/>
              </a:rPr>
              <a:t>資本資產定價模型</a:t>
            </a:r>
            <a:r>
              <a:rPr lang="en-US" altLang="zh-TW" dirty="0" smtClean="0">
                <a:effectLst>
                  <a:outerShdw blurRad="38100" dist="38100" dir="2700000" algn="tl">
                    <a:srgbClr val="C0C0C0"/>
                  </a:outerShdw>
                </a:effectLst>
                <a:latin typeface="微軟正黑體" pitchFamily="34" charset="-120"/>
              </a:rPr>
              <a:t>(1/2</a:t>
            </a:r>
            <a:r>
              <a:rPr lang="en-US" altLang="zh-TW" dirty="0">
                <a:effectLst>
                  <a:outerShdw blurRad="38100" dist="38100" dir="2700000" algn="tl">
                    <a:srgbClr val="C0C0C0"/>
                  </a:outerShdw>
                </a:effectLst>
                <a:latin typeface="微軟正黑體" pitchFamily="34" charset="-120"/>
              </a:rPr>
              <a:t>)</a:t>
            </a:r>
            <a:endParaRPr lang="zh-TW" altLang="en-US"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21</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spcBef>
                <a:spcPts val="3000"/>
              </a:spcBef>
            </a:pPr>
            <a:r>
              <a:rPr lang="zh-TW" altLang="en-US" sz="2400" dirty="0">
                <a:latin typeface="Arial Narrow" pitchFamily="34" charset="0"/>
              </a:rPr>
              <a:t>用以說明當證券市場達到均衡之時，存在於證券市場的市場風險與預期報酬率的關係。</a:t>
            </a:r>
          </a:p>
          <a:p>
            <a:pPr>
              <a:lnSpc>
                <a:spcPct val="100000"/>
              </a:lnSpc>
              <a:spcBef>
                <a:spcPts val="3000"/>
              </a:spcBef>
            </a:pPr>
            <a:r>
              <a:rPr lang="zh-TW" altLang="en-US" sz="2400" dirty="0" smtClean="0"/>
              <a:t>證券</a:t>
            </a:r>
            <a:r>
              <a:rPr lang="zh-TW" altLang="en-US" sz="2400" dirty="0"/>
              <a:t>的風險係由公司特有風險</a:t>
            </a:r>
            <a:r>
              <a:rPr lang="en-US" altLang="zh-TW" sz="2400" dirty="0"/>
              <a:t>(</a:t>
            </a:r>
            <a:r>
              <a:rPr lang="zh-TW" altLang="en-US" sz="2400" dirty="0"/>
              <a:t>非系統風險</a:t>
            </a:r>
            <a:r>
              <a:rPr lang="en-US" altLang="zh-TW" sz="2400" dirty="0"/>
              <a:t>)</a:t>
            </a:r>
            <a:r>
              <a:rPr lang="zh-TW" altLang="en-US" sz="2400" dirty="0"/>
              <a:t>與市場風險</a:t>
            </a:r>
            <a:r>
              <a:rPr lang="en-US" altLang="zh-TW" sz="2400" dirty="0"/>
              <a:t>(</a:t>
            </a:r>
            <a:r>
              <a:rPr lang="zh-TW" altLang="en-US" sz="2400" dirty="0"/>
              <a:t>系統風險</a:t>
            </a:r>
            <a:r>
              <a:rPr lang="en-US" altLang="zh-TW" sz="2400" dirty="0"/>
              <a:t>)</a:t>
            </a:r>
            <a:r>
              <a:rPr lang="zh-TW" altLang="en-US" sz="2400" dirty="0"/>
              <a:t>所組成</a:t>
            </a:r>
          </a:p>
          <a:p>
            <a:pPr>
              <a:lnSpc>
                <a:spcPct val="100000"/>
              </a:lnSpc>
              <a:spcBef>
                <a:spcPts val="3000"/>
              </a:spcBef>
            </a:pPr>
            <a:r>
              <a:rPr lang="zh-TW" altLang="en-US" sz="2400" dirty="0" smtClean="0"/>
              <a:t>當</a:t>
            </a:r>
            <a:r>
              <a:rPr lang="zh-TW" altLang="en-US" sz="2400" dirty="0"/>
              <a:t>公司特有風險可藉由投資的多角化去除時，僅有市場風險對於投資具有影響性</a:t>
            </a:r>
            <a:endParaRPr lang="zh-TW" altLang="en-US" sz="2400" dirty="0">
              <a:solidFill>
                <a:srgbClr val="FF0000"/>
              </a:solidFill>
            </a:endParaRPr>
          </a:p>
          <a:p>
            <a:pPr>
              <a:lnSpc>
                <a:spcPct val="100000"/>
              </a:lnSpc>
              <a:spcBef>
                <a:spcPts val="3000"/>
              </a:spcBef>
            </a:pPr>
            <a:r>
              <a:rPr lang="zh-TW" altLang="en-US" sz="2400" dirty="0" smtClean="0"/>
              <a:t>所以</a:t>
            </a:r>
            <a:r>
              <a:rPr lang="zh-TW" altLang="en-US" sz="2400" dirty="0"/>
              <a:t>當要投資人購買證券承擔風險時，就必須有相對應的報酬補償</a:t>
            </a:r>
          </a:p>
          <a:p>
            <a:pPr>
              <a:lnSpc>
                <a:spcPct val="100000"/>
              </a:lnSpc>
              <a:spcBef>
                <a:spcPts val="3000"/>
              </a:spcBef>
            </a:pPr>
            <a:r>
              <a:rPr lang="zh-TW" altLang="en-US" sz="2400" dirty="0" smtClean="0"/>
              <a:t>此</a:t>
            </a:r>
            <a:r>
              <a:rPr lang="zh-TW" altLang="en-US" sz="2400" dirty="0"/>
              <a:t>相對應的報酬補償稱為</a:t>
            </a:r>
            <a:r>
              <a:rPr lang="zh-TW" altLang="en-US" sz="2400" dirty="0">
                <a:solidFill>
                  <a:srgbClr val="FF0000"/>
                </a:solidFill>
              </a:rPr>
              <a:t>風險溢酬</a:t>
            </a: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spTree>
    <p:extLst>
      <p:ext uri="{BB962C8B-B14F-4D97-AF65-F5344CB8AC3E}">
        <p14:creationId xmlns:p14="http://schemas.microsoft.com/office/powerpoint/2010/main" val="3606437208"/>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1000"/>
                                        <p:tgtEl>
                                          <p:spTgt spid="7">
                                            <p:txEl>
                                              <p:pRg st="3" end="3"/>
                                            </p:txEl>
                                          </p:spTgt>
                                        </p:tgtEl>
                                      </p:cBhvr>
                                    </p:animEffect>
                                    <p:anim calcmode="lin" valueType="num">
                                      <p:cBhvr>
                                        <p:cTn id="3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fade">
                                      <p:cBhvr>
                                        <p:cTn id="40" dur="1000"/>
                                        <p:tgtEl>
                                          <p:spTgt spid="7">
                                            <p:txEl>
                                              <p:pRg st="4" end="4"/>
                                            </p:txEl>
                                          </p:spTgt>
                                        </p:tgtEl>
                                      </p:cBhvr>
                                    </p:animEffect>
                                    <p:anim calcmode="lin" valueType="num">
                                      <p:cBhvr>
                                        <p:cTn id="41"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latin typeface="微軟正黑體" pitchFamily="34" charset="-120"/>
              </a:rPr>
              <a:t>資本資產定價</a:t>
            </a:r>
            <a:r>
              <a:rPr lang="zh-TW" altLang="en-US" dirty="0" smtClean="0">
                <a:effectLst>
                  <a:outerShdw blurRad="38100" dist="38100" dir="2700000" algn="tl">
                    <a:srgbClr val="C0C0C0"/>
                  </a:outerShdw>
                </a:effectLst>
                <a:latin typeface="微軟正黑體" pitchFamily="34" charset="-120"/>
              </a:rPr>
              <a:t>模型</a:t>
            </a:r>
            <a:r>
              <a:rPr lang="en-US" altLang="zh-TW" dirty="0" smtClean="0">
                <a:effectLst>
                  <a:outerShdw blurRad="38100" dist="38100" dir="2700000" algn="tl">
                    <a:srgbClr val="C0C0C0"/>
                  </a:outerShdw>
                </a:effectLst>
                <a:latin typeface="微軟正黑體" pitchFamily="34" charset="-120"/>
              </a:rPr>
              <a:t>(2/2)</a:t>
            </a:r>
            <a:endParaRPr lang="zh-TW" altLang="en-US" dirty="0">
              <a:latin typeface="微軟正黑體" pitchFamily="34" charset="-120"/>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22</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pPr>
            <a:r>
              <a:rPr lang="zh-TW" altLang="en-US" sz="2400" dirty="0">
                <a:sym typeface="Wingdings" pitchFamily="2" charset="2"/>
              </a:rPr>
              <a:t>當證券市場達成均衡時，在一個「已有效多角化並達成投資效率」的投資組合中，個別資本資產的預期報酬率與所承擔的風險之間的關係</a:t>
            </a:r>
            <a:r>
              <a:rPr lang="zh-TW" altLang="en-US" sz="2400" dirty="0" smtClean="0">
                <a:sym typeface="Wingdings" pitchFamily="2" charset="2"/>
              </a:rPr>
              <a:t>。</a:t>
            </a:r>
            <a:endParaRPr lang="en-US" altLang="zh-TW" sz="2400" dirty="0" smtClean="0">
              <a:sym typeface="Wingdings" pitchFamily="2" charset="2"/>
            </a:endParaRPr>
          </a:p>
          <a:p>
            <a:pPr marL="0" indent="0">
              <a:lnSpc>
                <a:spcPct val="100000"/>
              </a:lnSpc>
              <a:buNone/>
            </a:pPr>
            <a:endParaRPr lang="en-US" altLang="zh-TW" sz="2400" dirty="0" smtClean="0">
              <a:sym typeface="Wingdings" pitchFamily="2" charset="2"/>
            </a:endParaRPr>
          </a:p>
          <a:p>
            <a:pPr>
              <a:lnSpc>
                <a:spcPct val="100000"/>
              </a:lnSpc>
              <a:spcBef>
                <a:spcPts val="0"/>
              </a:spcBef>
            </a:pPr>
            <a:r>
              <a:rPr lang="en-US" altLang="zh-TW" sz="2400" dirty="0" smtClean="0">
                <a:solidFill>
                  <a:srgbClr val="C00000"/>
                </a:solidFill>
                <a:sym typeface="Wingdings" pitchFamily="2" charset="2"/>
              </a:rPr>
              <a:t>CAPM</a:t>
            </a:r>
            <a:r>
              <a:rPr lang="zh-TW" altLang="en-US" sz="2400" dirty="0">
                <a:solidFill>
                  <a:srgbClr val="C00000"/>
                </a:solidFill>
                <a:sym typeface="Wingdings" pitchFamily="2" charset="2"/>
              </a:rPr>
              <a:t>所闡明的「風險—報酬」關係如下</a:t>
            </a:r>
            <a:r>
              <a:rPr lang="zh-TW" altLang="en-US" sz="2400" dirty="0" smtClean="0">
                <a:solidFill>
                  <a:srgbClr val="C00000"/>
                </a:solidFill>
                <a:sym typeface="Wingdings" pitchFamily="2" charset="2"/>
              </a:rPr>
              <a:t>：</a:t>
            </a:r>
            <a:endParaRPr lang="en-US" altLang="zh-TW" sz="2400" dirty="0" smtClean="0">
              <a:solidFill>
                <a:srgbClr val="C00000"/>
              </a:solidFill>
              <a:sym typeface="Wingdings" pitchFamily="2" charset="2"/>
            </a:endParaRPr>
          </a:p>
          <a:p>
            <a:pPr>
              <a:lnSpc>
                <a:spcPct val="100000"/>
              </a:lnSpc>
            </a:pPr>
            <a:endParaRPr lang="en-US" altLang="zh-TW" sz="2400" dirty="0">
              <a:sym typeface="Wingdings" pitchFamily="2" charset="2"/>
            </a:endParaRPr>
          </a:p>
          <a:p>
            <a:pPr>
              <a:lnSpc>
                <a:spcPct val="100000"/>
              </a:lnSpc>
            </a:pPr>
            <a:endParaRPr lang="en-US" altLang="zh-TW" sz="2400" dirty="0" smtClean="0">
              <a:sym typeface="Wingdings" pitchFamily="2" charset="2"/>
            </a:endParaRPr>
          </a:p>
          <a:p>
            <a:pPr>
              <a:lnSpc>
                <a:spcPct val="100000"/>
              </a:lnSpc>
            </a:pPr>
            <a:endParaRPr lang="en-US" altLang="zh-TW" sz="2400" dirty="0" smtClean="0">
              <a:sym typeface="Wingdings" pitchFamily="2" charset="2"/>
            </a:endParaRPr>
          </a:p>
          <a:p>
            <a:pPr>
              <a:lnSpc>
                <a:spcPct val="100000"/>
              </a:lnSpc>
            </a:pPr>
            <a:endParaRPr lang="en-US" altLang="zh-TW" sz="2400" dirty="0">
              <a:sym typeface="Wingdings" pitchFamily="2" charset="2"/>
            </a:endParaRPr>
          </a:p>
          <a:p>
            <a:pPr>
              <a:lnSpc>
                <a:spcPct val="100000"/>
              </a:lnSpc>
            </a:pPr>
            <a:endParaRPr lang="en-US" altLang="zh-TW" sz="2400" dirty="0" smtClean="0">
              <a:sym typeface="Wingdings" pitchFamily="2" charset="2"/>
            </a:endParaRPr>
          </a:p>
          <a:p>
            <a:pPr>
              <a:lnSpc>
                <a:spcPct val="100000"/>
              </a:lnSpc>
              <a:spcBef>
                <a:spcPts val="0"/>
              </a:spcBef>
            </a:pPr>
            <a:r>
              <a:rPr lang="zh-TW" altLang="en-US" sz="2400" dirty="0" smtClean="0">
                <a:solidFill>
                  <a:srgbClr val="000099"/>
                </a:solidFill>
                <a:sym typeface="Wingdings" pitchFamily="2" charset="2"/>
              </a:rPr>
              <a:t>說明</a:t>
            </a:r>
            <a:r>
              <a:rPr lang="zh-TW" altLang="en-US" sz="2400" dirty="0">
                <a:solidFill>
                  <a:srgbClr val="000099"/>
                </a:solidFill>
                <a:sym typeface="Wingdings" pitchFamily="2" charset="2"/>
              </a:rPr>
              <a:t>在合理的均衡狀況下，個別證券的預期報酬只包括無風險報酬和對應於市場風險的風險溢酬。</a:t>
            </a: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graphicFrame>
        <p:nvGraphicFramePr>
          <p:cNvPr id="3" name="物件 2"/>
          <p:cNvGraphicFramePr>
            <a:graphicFrameLocks noGrp="1" noChangeAspect="1"/>
          </p:cNvGraphicFramePr>
          <p:nvPr>
            <p:extLst>
              <p:ext uri="{D42A27DB-BD31-4B8C-83A1-F6EECF244321}">
                <p14:modId xmlns:p14="http://schemas.microsoft.com/office/powerpoint/2010/main" val="870225710"/>
              </p:ext>
            </p:extLst>
          </p:nvPr>
        </p:nvGraphicFramePr>
        <p:xfrm>
          <a:off x="1079467" y="3297401"/>
          <a:ext cx="6605741" cy="846832"/>
        </p:xfrm>
        <a:graphic>
          <a:graphicData uri="http://schemas.openxmlformats.org/presentationml/2006/ole">
            <mc:AlternateContent xmlns:mc="http://schemas.openxmlformats.org/markup-compatibility/2006">
              <mc:Choice xmlns:v="urn:schemas-microsoft-com:vml" Requires="v">
                <p:oleObj spid="_x0000_s4209" name="方程式" r:id="rId4" imgW="1879600" imgH="241300" progId="Equation.3">
                  <p:embed/>
                </p:oleObj>
              </mc:Choice>
              <mc:Fallback>
                <p:oleObj name="方程式" r:id="rId4" imgW="1879600" imgH="241300" progId="Equation.3">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467" y="3297401"/>
                        <a:ext cx="6605741" cy="846832"/>
                      </a:xfrm>
                      <a:prstGeom prst="rect">
                        <a:avLst/>
                      </a:prstGeom>
                      <a:noFill/>
                      <a:ln>
                        <a:noFill/>
                      </a:ln>
                      <a:effectLst/>
                    </p:spPr>
                  </p:pic>
                </p:oleObj>
              </mc:Fallback>
            </mc:AlternateContent>
          </a:graphicData>
        </a:graphic>
      </p:graphicFrame>
      <p:sp>
        <p:nvSpPr>
          <p:cNvPr id="8" name="Text Box 8"/>
          <p:cNvSpPr txBox="1">
            <a:spLocks noChangeArrowheads="1"/>
          </p:cNvSpPr>
          <p:nvPr/>
        </p:nvSpPr>
        <p:spPr bwMode="auto">
          <a:xfrm>
            <a:off x="1043608" y="4509120"/>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TW" altLang="en-US" b="1" dirty="0">
                <a:solidFill>
                  <a:srgbClr val="0000FF"/>
                </a:solidFill>
                <a:latin typeface="微軟正黑體" pitchFamily="34" charset="-120"/>
                <a:ea typeface="微軟正黑體" pitchFamily="34" charset="-120"/>
              </a:rPr>
              <a:t>預期報酬率</a:t>
            </a:r>
          </a:p>
        </p:txBody>
      </p:sp>
      <p:sp>
        <p:nvSpPr>
          <p:cNvPr id="10" name="Text Box 10"/>
          <p:cNvSpPr txBox="1">
            <a:spLocks noChangeArrowheads="1"/>
          </p:cNvSpPr>
          <p:nvPr/>
        </p:nvSpPr>
        <p:spPr bwMode="auto">
          <a:xfrm>
            <a:off x="2699792" y="4509120"/>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TW" altLang="en-US" b="1" dirty="0">
                <a:solidFill>
                  <a:srgbClr val="0000FF"/>
                </a:solidFill>
                <a:latin typeface="微軟正黑體" pitchFamily="34" charset="-120"/>
                <a:ea typeface="微軟正黑體" pitchFamily="34" charset="-120"/>
              </a:rPr>
              <a:t>無風險利率</a:t>
            </a:r>
          </a:p>
        </p:txBody>
      </p:sp>
      <p:sp>
        <p:nvSpPr>
          <p:cNvPr id="11" name="Text Box 9"/>
          <p:cNvSpPr txBox="1">
            <a:spLocks noChangeArrowheads="1"/>
          </p:cNvSpPr>
          <p:nvPr/>
        </p:nvSpPr>
        <p:spPr bwMode="auto">
          <a:xfrm>
            <a:off x="4644008" y="4509120"/>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TW" altLang="en-US" b="1" dirty="0">
                <a:solidFill>
                  <a:srgbClr val="0000FF"/>
                </a:solidFill>
              </a:rPr>
              <a:t>風險溢酬率</a:t>
            </a:r>
          </a:p>
        </p:txBody>
      </p:sp>
      <p:sp>
        <p:nvSpPr>
          <p:cNvPr id="12" name="Line 13"/>
          <p:cNvSpPr>
            <a:spLocks noChangeShapeType="1"/>
          </p:cNvSpPr>
          <p:nvPr/>
        </p:nvSpPr>
        <p:spPr bwMode="auto">
          <a:xfrm flipV="1">
            <a:off x="1580183" y="4167807"/>
            <a:ext cx="0" cy="3413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3" name="Line 13"/>
          <p:cNvSpPr>
            <a:spLocks noChangeShapeType="1"/>
          </p:cNvSpPr>
          <p:nvPr/>
        </p:nvSpPr>
        <p:spPr bwMode="auto">
          <a:xfrm flipV="1">
            <a:off x="3236367" y="4167807"/>
            <a:ext cx="0" cy="3413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4" name="Line 13"/>
          <p:cNvSpPr>
            <a:spLocks noChangeShapeType="1"/>
          </p:cNvSpPr>
          <p:nvPr/>
        </p:nvSpPr>
        <p:spPr bwMode="auto">
          <a:xfrm flipV="1">
            <a:off x="5282823" y="4167806"/>
            <a:ext cx="0" cy="3413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extLst>
      <p:ext uri="{BB962C8B-B14F-4D97-AF65-F5344CB8AC3E}">
        <p14:creationId xmlns:p14="http://schemas.microsoft.com/office/powerpoint/2010/main" val="1216411341"/>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3" name="chimes.wav"/>
          </p:stSnd>
        </p:sndAc>
      </p:transition>
    </mc:Choice>
    <mc:Fallback xmlns="">
      <p:transition spd="slow" advTm="30000">
        <p:fade/>
        <p:sndAc>
          <p:stSnd>
            <p:snd r:embed="rId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heel(1)">
                                      <p:cBhvr>
                                        <p:cTn id="32" dur="20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fade">
                                      <p:cBhvr>
                                        <p:cTn id="37" dur="1000"/>
                                        <p:tgtEl>
                                          <p:spTgt spid="7">
                                            <p:txEl>
                                              <p:pRg st="0" end="0"/>
                                            </p:txEl>
                                          </p:spTgt>
                                        </p:tgtEl>
                                      </p:cBhvr>
                                    </p:animEffect>
                                    <p:anim calcmode="lin" valueType="num">
                                      <p:cBhvr>
                                        <p:cTn id="3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7">
                                            <p:txEl>
                                              <p:pRg st="2" end="2"/>
                                            </p:txEl>
                                          </p:spTgt>
                                        </p:tgtEl>
                                        <p:attrNameLst>
                                          <p:attrName>style.visibility</p:attrName>
                                        </p:attrNameLst>
                                      </p:cBhvr>
                                      <p:to>
                                        <p:strVal val="visible"/>
                                      </p:to>
                                    </p:set>
                                    <p:animEffect transition="in" filter="fade">
                                      <p:cBhvr>
                                        <p:cTn id="44" dur="1000"/>
                                        <p:tgtEl>
                                          <p:spTgt spid="7">
                                            <p:txEl>
                                              <p:pRg st="2" end="2"/>
                                            </p:txEl>
                                          </p:spTgt>
                                        </p:tgtEl>
                                      </p:cBhvr>
                                    </p:animEffect>
                                    <p:anim calcmode="lin" valueType="num">
                                      <p:cBhvr>
                                        <p:cTn id="4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7">
                                            <p:txEl>
                                              <p:pRg st="8" end="8"/>
                                            </p:txEl>
                                          </p:spTgt>
                                        </p:tgtEl>
                                        <p:attrNameLst>
                                          <p:attrName>style.visibility</p:attrName>
                                        </p:attrNameLst>
                                      </p:cBhvr>
                                      <p:to>
                                        <p:strVal val="visible"/>
                                      </p:to>
                                    </p:set>
                                    <p:animEffect transition="in" filter="fade">
                                      <p:cBhvr>
                                        <p:cTn id="51" dur="1000"/>
                                        <p:tgtEl>
                                          <p:spTgt spid="7">
                                            <p:txEl>
                                              <p:pRg st="8" end="8"/>
                                            </p:txEl>
                                          </p:spTgt>
                                        </p:tgtEl>
                                      </p:cBhvr>
                                    </p:animEffect>
                                    <p:anim calcmode="lin" valueType="num">
                                      <p:cBhvr>
                                        <p:cTn id="52"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P spid="8" grpId="0"/>
      <p:bldP spid="10" grpId="0"/>
      <p:bldP spid="11" grpId="0"/>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i="1" dirty="0" smtClean="0">
                <a:effectLst>
                  <a:outerShdw blurRad="38100" dist="38100" dir="2700000" algn="tl">
                    <a:srgbClr val="000000">
                      <a:alpha val="43137"/>
                    </a:srgbClr>
                  </a:outerShdw>
                </a:effectLst>
                <a:latin typeface="微軟正黑體" pitchFamily="34" charset="-120"/>
              </a:rPr>
              <a:t>β </a:t>
            </a:r>
            <a:r>
              <a:rPr lang="zh-TW" altLang="en-US" dirty="0" smtClean="0">
                <a:effectLst>
                  <a:outerShdw blurRad="38100" dist="38100" dir="2700000" algn="tl">
                    <a:srgbClr val="000000">
                      <a:alpha val="43137"/>
                    </a:srgbClr>
                  </a:outerShdw>
                </a:effectLst>
              </a:rPr>
              <a:t>的</a:t>
            </a:r>
            <a:r>
              <a:rPr lang="zh-TW" altLang="en-US" dirty="0">
                <a:effectLst>
                  <a:outerShdw blurRad="38100" dist="38100" dir="2700000" algn="tl">
                    <a:srgbClr val="000000">
                      <a:alpha val="43137"/>
                    </a:srgbClr>
                  </a:outerShdw>
                </a:effectLst>
              </a:rPr>
              <a:t>概念(1/2)</a:t>
            </a: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23</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sym typeface="Symbol" pitchFamily="18" charset="2"/>
              </a:rPr>
              <a:t>市場投資組合</a:t>
            </a:r>
          </a:p>
          <a:p>
            <a:pPr marL="457200" lvl="1" indent="0">
              <a:lnSpc>
                <a:spcPct val="100000"/>
              </a:lnSpc>
              <a:buNone/>
            </a:pPr>
            <a:r>
              <a:rPr lang="zh-TW" altLang="en-US" dirty="0">
                <a:sym typeface="Symbol" pitchFamily="18" charset="2"/>
              </a:rPr>
              <a:t>包含證券市場上所有資產的投資組合，並以每個資產的總市值占市場總值的比例組成權數。 </a:t>
            </a:r>
          </a:p>
          <a:p>
            <a:pPr>
              <a:lnSpc>
                <a:spcPct val="100000"/>
              </a:lnSpc>
            </a:pPr>
            <a:r>
              <a:rPr lang="en-US" altLang="zh-TW" sz="2800" dirty="0"/>
              <a:t>β</a:t>
            </a:r>
            <a:endParaRPr lang="zh-TW" altLang="en-US" sz="2800" dirty="0"/>
          </a:p>
          <a:p>
            <a:pPr marL="457200" lvl="1" indent="0">
              <a:lnSpc>
                <a:spcPct val="100000"/>
              </a:lnSpc>
              <a:buNone/>
            </a:pPr>
            <a:r>
              <a:rPr lang="zh-TW" altLang="en-US" dirty="0">
                <a:sym typeface="Symbol" pitchFamily="18" charset="2"/>
              </a:rPr>
              <a:t>表示市場報酬變動時，個別資產之預期報酬率同時發生變動的程度，即投資該資產所必須承擔的系統風險</a:t>
            </a:r>
            <a:r>
              <a:rPr lang="zh-TW" altLang="en-US" dirty="0" smtClean="0">
                <a:sym typeface="Symbol" pitchFamily="18" charset="2"/>
              </a:rPr>
              <a:t>。</a:t>
            </a:r>
            <a:endParaRPr lang="zh-TW" altLang="en-US" sz="2000" dirty="0">
              <a:latin typeface="Times New Roman" pitchFamily="18" charset="0"/>
            </a:endParaRPr>
          </a:p>
        </p:txBody>
      </p:sp>
      <p:graphicFrame>
        <p:nvGraphicFramePr>
          <p:cNvPr id="6" name="物件 5"/>
          <p:cNvGraphicFramePr>
            <a:graphicFrameLocks noChangeAspect="1"/>
          </p:cNvGraphicFramePr>
          <p:nvPr>
            <p:extLst>
              <p:ext uri="{D42A27DB-BD31-4B8C-83A1-F6EECF244321}">
                <p14:modId xmlns:p14="http://schemas.microsoft.com/office/powerpoint/2010/main" val="2186196186"/>
              </p:ext>
            </p:extLst>
          </p:nvPr>
        </p:nvGraphicFramePr>
        <p:xfrm>
          <a:off x="1691680" y="4869160"/>
          <a:ext cx="5873555" cy="1119534"/>
        </p:xfrm>
        <a:graphic>
          <a:graphicData uri="http://schemas.openxmlformats.org/presentationml/2006/ole">
            <mc:AlternateContent xmlns:mc="http://schemas.openxmlformats.org/markup-compatibility/2006">
              <mc:Choice xmlns:v="urn:schemas-microsoft-com:vml" Requires="v">
                <p:oleObj spid="_x0000_s14412" name="方程式" r:id="rId4" imgW="2260600" imgH="444500" progId="Equation.3">
                  <p:embed/>
                </p:oleObj>
              </mc:Choice>
              <mc:Fallback>
                <p:oleObj name="方程式" r:id="rId4" imgW="2260600" imgH="4445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4869160"/>
                        <a:ext cx="5873555" cy="1119534"/>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89361801"/>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3" name="chimes.wav"/>
          </p:stSnd>
        </p:sndAc>
      </p:transition>
    </mc:Choice>
    <mc:Fallback xmlns="">
      <p:transition spd="slow" advTm="30000">
        <p:fade/>
        <p:sndAc>
          <p:stSnd>
            <p:snd r:embed="rId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fade">
                                      <p:cBhvr>
                                        <p:cTn id="24" dur="1000"/>
                                        <p:tgtEl>
                                          <p:spTgt spid="7">
                                            <p:txEl>
                                              <p:pRg st="2" end="2"/>
                                            </p:txEl>
                                          </p:spTgt>
                                        </p:tgtEl>
                                      </p:cBhvr>
                                    </p:animEffect>
                                    <p:anim calcmode="lin" valueType="num">
                                      <p:cBhvr>
                                        <p:cTn id="2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animEffect transition="in" filter="fade">
                                      <p:cBhvr>
                                        <p:cTn id="29" dur="1000"/>
                                        <p:tgtEl>
                                          <p:spTgt spid="7">
                                            <p:txEl>
                                              <p:pRg st="3" end="3"/>
                                            </p:txEl>
                                          </p:spTgt>
                                        </p:tgtEl>
                                      </p:cBhvr>
                                    </p:animEffect>
                                    <p:anim calcmode="lin" valueType="num">
                                      <p:cBhvr>
                                        <p:cTn id="3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i="1" dirty="0" smtClean="0">
                <a:effectLst>
                  <a:outerShdw blurRad="38100" dist="38100" dir="2700000" algn="tl">
                    <a:srgbClr val="000000">
                      <a:alpha val="43137"/>
                    </a:srgbClr>
                  </a:outerShdw>
                </a:effectLst>
                <a:latin typeface="微軟正黑體" pitchFamily="34" charset="-120"/>
              </a:rPr>
              <a:t>β </a:t>
            </a:r>
            <a:r>
              <a:rPr lang="zh-TW" altLang="en-US" dirty="0" smtClean="0">
                <a:effectLst>
                  <a:outerShdw blurRad="38100" dist="38100" dir="2700000" algn="tl">
                    <a:srgbClr val="000000">
                      <a:alpha val="43137"/>
                    </a:srgbClr>
                  </a:outerShdw>
                </a:effectLst>
              </a:rPr>
              <a:t>的</a:t>
            </a:r>
            <a:r>
              <a:rPr lang="zh-TW" altLang="en-US" dirty="0">
                <a:effectLst>
                  <a:outerShdw blurRad="38100" dist="38100" dir="2700000" algn="tl">
                    <a:srgbClr val="000000">
                      <a:alpha val="43137"/>
                    </a:srgbClr>
                  </a:outerShdw>
                </a:effectLst>
              </a:rPr>
              <a:t>概念</a:t>
            </a:r>
            <a:r>
              <a:rPr lang="zh-TW" altLang="en-US" dirty="0" smtClean="0">
                <a:effectLst>
                  <a:outerShdw blurRad="38100" dist="38100" dir="2700000" algn="tl">
                    <a:srgbClr val="000000">
                      <a:alpha val="43137"/>
                    </a:srgbClr>
                  </a:outerShdw>
                </a:effectLst>
              </a:rPr>
              <a:t>(</a:t>
            </a:r>
            <a:r>
              <a:rPr lang="en-US" altLang="zh-TW" dirty="0" smtClean="0">
                <a:effectLst>
                  <a:outerShdw blurRad="38100" dist="38100" dir="2700000" algn="tl">
                    <a:srgbClr val="000000">
                      <a:alpha val="43137"/>
                    </a:srgbClr>
                  </a:outerShdw>
                </a:effectLst>
              </a:rPr>
              <a:t>2</a:t>
            </a:r>
            <a:r>
              <a:rPr lang="zh-TW" altLang="en-US" dirty="0" smtClean="0">
                <a:effectLst>
                  <a:outerShdw blurRad="38100" dist="38100" dir="2700000" algn="tl">
                    <a:srgbClr val="000000">
                      <a:alpha val="43137"/>
                    </a:srgbClr>
                  </a:outerShdw>
                </a:effectLst>
              </a:rPr>
              <a:t>/</a:t>
            </a:r>
            <a:r>
              <a:rPr lang="zh-TW" altLang="en-US" dirty="0">
                <a:effectLst>
                  <a:outerShdw blurRad="38100" dist="38100" dir="2700000" algn="tl">
                    <a:srgbClr val="000000">
                      <a:alpha val="43137"/>
                    </a:srgbClr>
                  </a:outerShdw>
                </a:effectLst>
              </a:rPr>
              <a:t>2)</a:t>
            </a: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24</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pPr>
            <a:r>
              <a:rPr lang="en-US" altLang="zh-TW" i="1" dirty="0" smtClean="0">
                <a:sym typeface="Symbol" pitchFamily="18" charset="2"/>
              </a:rPr>
              <a:t> </a:t>
            </a:r>
            <a:r>
              <a:rPr lang="en-US" altLang="zh-TW" sz="2800" i="1" dirty="0" smtClean="0">
                <a:solidFill>
                  <a:srgbClr val="C00000"/>
                </a:solidFill>
                <a:sym typeface="Symbol" pitchFamily="18" charset="2"/>
              </a:rPr>
              <a:t>β </a:t>
            </a:r>
            <a:r>
              <a:rPr lang="zh-TW" altLang="en-US" sz="2800" dirty="0" smtClean="0">
                <a:solidFill>
                  <a:srgbClr val="C00000"/>
                </a:solidFill>
                <a:sym typeface="Symbol" pitchFamily="18" charset="2"/>
              </a:rPr>
              <a:t>值</a:t>
            </a:r>
            <a:r>
              <a:rPr lang="zh-TW" altLang="en-US" sz="2800" dirty="0">
                <a:solidFill>
                  <a:srgbClr val="C00000"/>
                </a:solidFill>
                <a:sym typeface="Symbol" pitchFamily="18" charset="2"/>
              </a:rPr>
              <a:t>等於1時</a:t>
            </a:r>
            <a:r>
              <a:rPr lang="zh-TW" altLang="en-US" sz="2800" dirty="0">
                <a:sym typeface="Symbol" pitchFamily="18" charset="2"/>
              </a:rPr>
              <a:t>，表示當市場的報酬變動1%，對應資產的報酬也會變動1</a:t>
            </a:r>
            <a:r>
              <a:rPr lang="zh-TW" altLang="en-US" sz="2800" dirty="0" smtClean="0">
                <a:sym typeface="Symbol" pitchFamily="18" charset="2"/>
              </a:rPr>
              <a:t>%</a:t>
            </a:r>
            <a:r>
              <a:rPr lang="zh-TW" altLang="en-US" sz="2800" dirty="0">
                <a:sym typeface="Symbol" pitchFamily="18" charset="2"/>
              </a:rPr>
              <a:t> 。</a:t>
            </a:r>
            <a:endParaRPr lang="en-US" altLang="zh-TW" sz="2800" dirty="0" smtClean="0">
              <a:sym typeface="Symbol" pitchFamily="18" charset="2"/>
            </a:endParaRPr>
          </a:p>
          <a:p>
            <a:pPr>
              <a:lnSpc>
                <a:spcPct val="100000"/>
              </a:lnSpc>
            </a:pPr>
            <a:endParaRPr lang="en-US" altLang="zh-TW" sz="2800" dirty="0" smtClean="0">
              <a:sym typeface="Symbol" pitchFamily="18" charset="2"/>
            </a:endParaRPr>
          </a:p>
          <a:p>
            <a:pPr>
              <a:lnSpc>
                <a:spcPct val="100000"/>
              </a:lnSpc>
            </a:pPr>
            <a:r>
              <a:rPr lang="en-US" altLang="zh-TW" sz="2800" i="1" dirty="0" smtClean="0">
                <a:solidFill>
                  <a:srgbClr val="C00000"/>
                </a:solidFill>
                <a:sym typeface="Symbol" pitchFamily="18" charset="2"/>
              </a:rPr>
              <a:t>β </a:t>
            </a:r>
            <a:r>
              <a:rPr lang="zh-TW" altLang="en-US" sz="2800" dirty="0" smtClean="0">
                <a:solidFill>
                  <a:srgbClr val="C00000"/>
                </a:solidFill>
                <a:sym typeface="Symbol" pitchFamily="18" charset="2"/>
              </a:rPr>
              <a:t>值大於</a:t>
            </a:r>
            <a:r>
              <a:rPr lang="zh-TW" altLang="en-US" sz="2800" dirty="0">
                <a:solidFill>
                  <a:srgbClr val="C00000"/>
                </a:solidFill>
                <a:sym typeface="Symbol" pitchFamily="18" charset="2"/>
              </a:rPr>
              <a:t>1時</a:t>
            </a:r>
            <a:r>
              <a:rPr lang="zh-TW" altLang="en-US" sz="2800" dirty="0">
                <a:sym typeface="Symbol" pitchFamily="18" charset="2"/>
              </a:rPr>
              <a:t>，市場報酬變動為1%，對應資產的報酬將有超過（少於）1%的反應</a:t>
            </a:r>
            <a:r>
              <a:rPr lang="zh-TW" altLang="en-US" sz="2800" dirty="0" smtClean="0">
                <a:sym typeface="Symbol" pitchFamily="18" charset="2"/>
              </a:rPr>
              <a:t>。</a:t>
            </a:r>
            <a:endParaRPr lang="en-US" altLang="zh-TW" sz="2800" dirty="0" smtClean="0">
              <a:sym typeface="Symbol" pitchFamily="18" charset="2"/>
            </a:endParaRPr>
          </a:p>
          <a:p>
            <a:pPr marL="0" indent="0">
              <a:lnSpc>
                <a:spcPct val="100000"/>
              </a:lnSpc>
              <a:buNone/>
            </a:pPr>
            <a:endParaRPr lang="en-US" altLang="zh-TW" sz="2800" dirty="0" smtClean="0">
              <a:sym typeface="Symbol" pitchFamily="18" charset="2"/>
            </a:endParaRPr>
          </a:p>
          <a:p>
            <a:pPr>
              <a:lnSpc>
                <a:spcPct val="100000"/>
              </a:lnSpc>
            </a:pPr>
            <a:r>
              <a:rPr lang="en-US" altLang="zh-TW" sz="2800" i="1" dirty="0" smtClean="0">
                <a:solidFill>
                  <a:srgbClr val="C00000"/>
                </a:solidFill>
                <a:sym typeface="Symbol" pitchFamily="18" charset="2"/>
              </a:rPr>
              <a:t>β </a:t>
            </a:r>
            <a:r>
              <a:rPr lang="zh-TW" altLang="en-US" sz="2800" dirty="0" smtClean="0">
                <a:solidFill>
                  <a:srgbClr val="C00000"/>
                </a:solidFill>
                <a:sym typeface="Symbol" pitchFamily="18" charset="2"/>
              </a:rPr>
              <a:t>值小於</a:t>
            </a:r>
            <a:r>
              <a:rPr lang="zh-TW" altLang="en-US" sz="2800" dirty="0">
                <a:solidFill>
                  <a:srgbClr val="C00000"/>
                </a:solidFill>
                <a:sym typeface="Symbol" pitchFamily="18" charset="2"/>
              </a:rPr>
              <a:t>1時</a:t>
            </a:r>
            <a:r>
              <a:rPr lang="zh-TW" altLang="en-US" sz="2800" dirty="0">
                <a:sym typeface="Symbol" pitchFamily="18" charset="2"/>
              </a:rPr>
              <a:t>，市場報酬變動為1%，對應資產的報酬將有超過（少於）1%的反應。</a:t>
            </a:r>
            <a:endParaRPr lang="zh-TW" altLang="en-US" sz="2800" dirty="0">
              <a:latin typeface="Arial Narrow" pitchFamily="34" charset="0"/>
            </a:endParaRPr>
          </a:p>
          <a:p>
            <a:pPr>
              <a:lnSpc>
                <a:spcPct val="100000"/>
              </a:lnSpc>
            </a:pPr>
            <a:endParaRPr lang="zh-TW" altLang="en-US" dirty="0">
              <a:latin typeface="Arial Narrow" pitchFamily="34" charset="0"/>
            </a:endParaRP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spTree>
    <p:extLst>
      <p:ext uri="{BB962C8B-B14F-4D97-AF65-F5344CB8AC3E}">
        <p14:creationId xmlns:p14="http://schemas.microsoft.com/office/powerpoint/2010/main" val="3578444340"/>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fade">
                                      <p:cBhvr>
                                        <p:cTn id="26" dur="1000"/>
                                        <p:tgtEl>
                                          <p:spTgt spid="7">
                                            <p:txEl>
                                              <p:pRg st="4" end="4"/>
                                            </p:txEl>
                                          </p:spTgt>
                                        </p:tgtEl>
                                      </p:cBhvr>
                                    </p:animEffect>
                                    <p:anim calcmode="lin" valueType="num">
                                      <p:cBhvr>
                                        <p:cTn id="27"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000000">
                      <a:alpha val="43137"/>
                    </a:srgbClr>
                  </a:outerShdw>
                </a:effectLst>
                <a:latin typeface="微軟正黑體" pitchFamily="34" charset="-120"/>
              </a:rPr>
              <a:t>套利訂價理論</a:t>
            </a:r>
            <a:r>
              <a:rPr lang="en-US" altLang="zh-TW" dirty="0">
                <a:effectLst>
                  <a:outerShdw blurRad="38100" dist="38100" dir="2700000" algn="tl">
                    <a:srgbClr val="000000">
                      <a:alpha val="43137"/>
                    </a:srgbClr>
                  </a:outerShdw>
                </a:effectLst>
                <a:latin typeface="微軟正黑體" pitchFamily="34" charset="-120"/>
              </a:rPr>
              <a:t>(1/2)</a:t>
            </a:r>
            <a:endParaRPr lang="zh-TW" altLang="en-US" dirty="0">
              <a:effectLst>
                <a:outerShdw blurRad="38100" dist="38100" dir="2700000" algn="tl">
                  <a:srgbClr val="000000">
                    <a:alpha val="43137"/>
                  </a:srgbClr>
                </a:outerShdw>
              </a:effectLst>
              <a:latin typeface="微軟正黑體" pitchFamily="34" charset="-120"/>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25</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TW" altLang="en-US" sz="2800" dirty="0">
                <a:solidFill>
                  <a:srgbClr val="C00000"/>
                </a:solidFill>
              </a:rPr>
              <a:t>套利訂價理論的基本理念</a:t>
            </a:r>
          </a:p>
          <a:p>
            <a:pPr marL="457200" lvl="1" indent="0" algn="just">
              <a:lnSpc>
                <a:spcPct val="100000"/>
              </a:lnSpc>
              <a:buNone/>
            </a:pPr>
            <a:r>
              <a:rPr lang="zh-TW" altLang="en-US" dirty="0">
                <a:solidFill>
                  <a:schemeClr val="tx1"/>
                </a:solidFill>
              </a:rPr>
              <a:t>個別證券的預期報酬率在</a:t>
            </a:r>
            <a:r>
              <a:rPr lang="zh-TW" altLang="en-US" dirty="0" smtClean="0">
                <a:solidFill>
                  <a:schemeClr val="tx1"/>
                </a:solidFill>
              </a:rPr>
              <a:t>市場均衡</a:t>
            </a:r>
            <a:r>
              <a:rPr lang="zh-TW" altLang="en-US" dirty="0">
                <a:solidFill>
                  <a:schemeClr val="tx1"/>
                </a:solidFill>
              </a:rPr>
              <a:t>時是由無風險利率與</a:t>
            </a:r>
            <a:r>
              <a:rPr lang="zh-TW" altLang="en-US" dirty="0" smtClean="0">
                <a:solidFill>
                  <a:schemeClr val="tx1"/>
                </a:solidFill>
              </a:rPr>
              <a:t>風險溢</a:t>
            </a:r>
            <a:r>
              <a:rPr lang="zh-TW" altLang="en-US" dirty="0">
                <a:solidFill>
                  <a:schemeClr val="tx1"/>
                </a:solidFill>
              </a:rPr>
              <a:t>酬所組成，並且預期報酬</a:t>
            </a:r>
            <a:r>
              <a:rPr lang="zh-TW" altLang="en-US" dirty="0" smtClean="0">
                <a:solidFill>
                  <a:schemeClr val="tx1"/>
                </a:solidFill>
              </a:rPr>
              <a:t>率會</a:t>
            </a:r>
            <a:r>
              <a:rPr lang="zh-TW" altLang="en-US" dirty="0">
                <a:solidFill>
                  <a:schemeClr val="tx1"/>
                </a:solidFill>
              </a:rPr>
              <a:t>與多個因子「共同」存在</a:t>
            </a:r>
            <a:r>
              <a:rPr lang="zh-TW" altLang="en-US" dirty="0" smtClean="0">
                <a:solidFill>
                  <a:schemeClr val="tx1"/>
                </a:solidFill>
              </a:rPr>
              <a:t>線性</a:t>
            </a:r>
            <a:r>
              <a:rPr lang="zh-TW" altLang="en-US" dirty="0">
                <a:solidFill>
                  <a:schemeClr val="tx1"/>
                </a:solidFill>
              </a:rPr>
              <a:t>關係</a:t>
            </a:r>
            <a:r>
              <a:rPr lang="zh-TW" altLang="en-US" dirty="0" smtClean="0">
                <a:solidFill>
                  <a:schemeClr val="tx1"/>
                </a:solidFill>
              </a:rPr>
              <a:t>。這些因子如</a:t>
            </a:r>
            <a:r>
              <a:rPr lang="zh-TW" altLang="en-US" dirty="0" smtClean="0">
                <a:solidFill>
                  <a:schemeClr val="tx1"/>
                </a:solidFill>
                <a:latin typeface="新細明體"/>
                <a:ea typeface="新細明體"/>
              </a:rPr>
              <a:t>：</a:t>
            </a:r>
            <a:endParaRPr lang="en-US" altLang="zh-TW" dirty="0" smtClean="0">
              <a:solidFill>
                <a:schemeClr val="tx1"/>
              </a:solidFill>
            </a:endParaRPr>
          </a:p>
          <a:p>
            <a:pPr lvl="1"/>
            <a:r>
              <a:rPr lang="zh-TW" altLang="en-US" sz="2400" dirty="0" smtClean="0"/>
              <a:t>工業</a:t>
            </a:r>
            <a:r>
              <a:rPr lang="zh-TW" altLang="en-US" sz="2400" dirty="0"/>
              <a:t>活動</a:t>
            </a:r>
            <a:r>
              <a:rPr lang="zh-TW" altLang="en-US" sz="2400" dirty="0" smtClean="0"/>
              <a:t>的產值水準</a:t>
            </a:r>
            <a:endParaRPr lang="en-US" altLang="zh-TW" sz="2400" dirty="0" smtClean="0"/>
          </a:p>
          <a:p>
            <a:pPr lvl="1"/>
            <a:r>
              <a:rPr lang="zh-TW" altLang="en-US" sz="2400" dirty="0" smtClean="0"/>
              <a:t>長</a:t>
            </a:r>
            <a:r>
              <a:rPr lang="zh-TW" altLang="en-US" sz="2400" dirty="0"/>
              <a:t>短期</a:t>
            </a:r>
            <a:r>
              <a:rPr lang="zh-TW" altLang="en-US" sz="2400" dirty="0" smtClean="0"/>
              <a:t>利率的差額</a:t>
            </a:r>
            <a:endParaRPr lang="en-US" altLang="zh-TW" sz="2400" dirty="0" smtClean="0"/>
          </a:p>
          <a:p>
            <a:pPr lvl="1"/>
            <a:r>
              <a:rPr lang="zh-TW" altLang="en-US" sz="2400" dirty="0"/>
              <a:t>通貨膨脹率</a:t>
            </a:r>
          </a:p>
          <a:p>
            <a:pPr lvl="1"/>
            <a:r>
              <a:rPr lang="zh-TW" altLang="en-US" sz="2400" dirty="0"/>
              <a:t>高風險與低</a:t>
            </a:r>
            <a:r>
              <a:rPr lang="zh-TW" altLang="en-US" sz="2400" dirty="0" smtClean="0"/>
              <a:t>風險</a:t>
            </a:r>
            <a:r>
              <a:rPr lang="zh-TW" altLang="en-US" sz="2400" dirty="0"/>
              <a:t>公司債</a:t>
            </a:r>
            <a:r>
              <a:rPr lang="zh-TW" altLang="en-US" sz="2400" dirty="0" smtClean="0"/>
              <a:t>報酬率</a:t>
            </a:r>
            <a:r>
              <a:rPr lang="zh-TW" altLang="en-US" sz="2400" dirty="0"/>
              <a:t>的差額</a:t>
            </a:r>
          </a:p>
          <a:p>
            <a:pPr algn="ctr"/>
            <a:endParaRPr lang="zh-TW" altLang="en-US" dirty="0"/>
          </a:p>
          <a:p>
            <a:pPr lvl="1" algn="just"/>
            <a:endParaRPr lang="zh-TW" altLang="en-US" sz="2400" dirty="0"/>
          </a:p>
          <a:p>
            <a:pPr lvl="1" algn="just"/>
            <a:endParaRPr lang="en-US" altLang="zh-TW" sz="2000" dirty="0" smtClean="0"/>
          </a:p>
          <a:p>
            <a:pPr lvl="2" algn="just"/>
            <a:endParaRPr lang="zh-TW" altLang="en-US" sz="1600" dirty="0" smtClean="0"/>
          </a:p>
          <a:p>
            <a:pPr marL="0" indent="0">
              <a:lnSpc>
                <a:spcPct val="100000"/>
              </a:lnSpc>
              <a:buNone/>
            </a:pPr>
            <a:endParaRPr lang="en-US" altLang="zh-TW" sz="2400" dirty="0" smtClean="0">
              <a:sym typeface="Wingdings" pitchFamily="2" charset="2"/>
            </a:endParaRP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spTree>
    <p:extLst>
      <p:ext uri="{BB962C8B-B14F-4D97-AF65-F5344CB8AC3E}">
        <p14:creationId xmlns:p14="http://schemas.microsoft.com/office/powerpoint/2010/main" val="4009986235"/>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1000"/>
                                        <p:tgtEl>
                                          <p:spTgt spid="7">
                                            <p:txEl>
                                              <p:pRg st="2" end="2"/>
                                            </p:txEl>
                                          </p:spTgt>
                                        </p:tgtEl>
                                      </p:cBhvr>
                                    </p:animEffect>
                                    <p:anim calcmode="lin" valueType="num">
                                      <p:cBhvr>
                                        <p:cTn id="2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1000"/>
                                        <p:tgtEl>
                                          <p:spTgt spid="7">
                                            <p:txEl>
                                              <p:pRg st="3" end="3"/>
                                            </p:txEl>
                                          </p:spTgt>
                                        </p:tgtEl>
                                      </p:cBhvr>
                                    </p:animEffect>
                                    <p:anim calcmode="lin" valueType="num">
                                      <p:cBhvr>
                                        <p:cTn id="2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1000"/>
                                        <p:tgtEl>
                                          <p:spTgt spid="7">
                                            <p:txEl>
                                              <p:pRg st="4" end="4"/>
                                            </p:txEl>
                                          </p:spTgt>
                                        </p:tgtEl>
                                      </p:cBhvr>
                                    </p:animEffect>
                                    <p:anim calcmode="lin" valueType="num">
                                      <p:cBhvr>
                                        <p:cTn id="3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1000"/>
                                        <p:tgtEl>
                                          <p:spTgt spid="7">
                                            <p:txEl>
                                              <p:pRg st="5" end="5"/>
                                            </p:txEl>
                                          </p:spTgt>
                                        </p:tgtEl>
                                      </p:cBhvr>
                                    </p:animEffect>
                                    <p:anim calcmode="lin" valueType="num">
                                      <p:cBhvr>
                                        <p:cTn id="38"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000000">
                      <a:alpha val="43137"/>
                    </a:srgbClr>
                  </a:outerShdw>
                </a:effectLst>
                <a:latin typeface="微軟正黑體" pitchFamily="34" charset="-120"/>
              </a:rPr>
              <a:t>套利訂價理論</a:t>
            </a:r>
            <a:r>
              <a:rPr lang="en-US" altLang="zh-TW" dirty="0" smtClean="0">
                <a:effectLst>
                  <a:outerShdw blurRad="38100" dist="38100" dir="2700000" algn="tl">
                    <a:srgbClr val="000000">
                      <a:alpha val="43137"/>
                    </a:srgbClr>
                  </a:outerShdw>
                </a:effectLst>
                <a:latin typeface="微軟正黑體" pitchFamily="34" charset="-120"/>
              </a:rPr>
              <a:t>(2/2</a:t>
            </a:r>
            <a:r>
              <a:rPr lang="en-US" altLang="zh-TW" dirty="0">
                <a:effectLst>
                  <a:outerShdw blurRad="38100" dist="38100" dir="2700000" algn="tl">
                    <a:srgbClr val="000000">
                      <a:alpha val="43137"/>
                    </a:srgbClr>
                  </a:outerShdw>
                </a:effectLst>
                <a:latin typeface="微軟正黑體" pitchFamily="34" charset="-120"/>
              </a:rPr>
              <a:t>)</a:t>
            </a:r>
            <a:endParaRPr lang="zh-TW" altLang="en-US" dirty="0">
              <a:effectLst>
                <a:outerShdw blurRad="38100" dist="38100" dir="2700000" algn="tl">
                  <a:srgbClr val="000000">
                    <a:alpha val="43137"/>
                  </a:srgbClr>
                </a:outerShdw>
              </a:effectLst>
              <a:latin typeface="微軟正黑體" pitchFamily="34" charset="-120"/>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26</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sz="2800" dirty="0"/>
              <a:t>市場均衡必須透過反覆的「套利」行為來達成，而這將促使投資人不斷地尋找價值失真的證券來套利，直到所有的套利機會都消失為止。 </a:t>
            </a:r>
            <a:endParaRPr lang="en-US" altLang="zh-TW" sz="2800" dirty="0" smtClean="0"/>
          </a:p>
          <a:p>
            <a:pPr marL="0" indent="0">
              <a:lnSpc>
                <a:spcPct val="100000"/>
              </a:lnSpc>
              <a:buNone/>
            </a:pPr>
            <a:endParaRPr lang="zh-TW" altLang="en-US" sz="2800" dirty="0"/>
          </a:p>
          <a:p>
            <a:r>
              <a:rPr lang="en-US" altLang="zh-TW" sz="2800" dirty="0">
                <a:solidFill>
                  <a:srgbClr val="C00000"/>
                </a:solidFill>
              </a:rPr>
              <a:t>APT</a:t>
            </a:r>
            <a:r>
              <a:rPr lang="zh-TW" altLang="en-US" sz="2800" dirty="0">
                <a:solidFill>
                  <a:srgbClr val="C00000"/>
                </a:solidFill>
              </a:rPr>
              <a:t>方程式：</a:t>
            </a:r>
          </a:p>
          <a:p>
            <a:pPr marL="0" indent="0">
              <a:buNone/>
            </a:pPr>
            <a:endParaRPr lang="zh-TW" altLang="en-US" dirty="0"/>
          </a:p>
          <a:p>
            <a:pPr lvl="1" algn="just"/>
            <a:endParaRPr lang="zh-TW" altLang="en-US" sz="2400" dirty="0"/>
          </a:p>
          <a:p>
            <a:pPr lvl="1" algn="just"/>
            <a:endParaRPr lang="en-US" altLang="zh-TW" sz="2000" dirty="0" smtClean="0"/>
          </a:p>
          <a:p>
            <a:pPr lvl="2" algn="just"/>
            <a:endParaRPr lang="zh-TW" altLang="en-US" sz="1600" dirty="0" smtClean="0"/>
          </a:p>
          <a:p>
            <a:pPr marL="0" indent="0">
              <a:lnSpc>
                <a:spcPct val="100000"/>
              </a:lnSpc>
              <a:buNone/>
            </a:pPr>
            <a:endParaRPr lang="en-US" altLang="zh-TW" sz="2400" dirty="0" smtClean="0">
              <a:sym typeface="Wingdings" pitchFamily="2" charset="2"/>
            </a:endParaRP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graphicFrame>
        <p:nvGraphicFramePr>
          <p:cNvPr id="3" name="物件 2"/>
          <p:cNvGraphicFramePr>
            <a:graphicFrameLocks noChangeAspect="1"/>
          </p:cNvGraphicFramePr>
          <p:nvPr>
            <p:extLst>
              <p:ext uri="{D42A27DB-BD31-4B8C-83A1-F6EECF244321}">
                <p14:modId xmlns:p14="http://schemas.microsoft.com/office/powerpoint/2010/main" val="678591512"/>
              </p:ext>
            </p:extLst>
          </p:nvPr>
        </p:nvGraphicFramePr>
        <p:xfrm>
          <a:off x="755576" y="4581128"/>
          <a:ext cx="7601719" cy="432048"/>
        </p:xfrm>
        <a:graphic>
          <a:graphicData uri="http://schemas.openxmlformats.org/presentationml/2006/ole">
            <mc:AlternateContent xmlns:mc="http://schemas.openxmlformats.org/markup-compatibility/2006">
              <mc:Choice xmlns:v="urn:schemas-microsoft-com:vml" Requires="v">
                <p:oleObj spid="_x0000_s17463" name="方程式" r:id="rId4" imgW="3797300" imgH="215900" progId="Equation.3">
                  <p:embed/>
                </p:oleObj>
              </mc:Choice>
              <mc:Fallback>
                <p:oleObj name="方程式" r:id="rId4" imgW="3797300" imgH="2159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576" y="4581128"/>
                        <a:ext cx="7601719" cy="43204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52541322"/>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3" name="chimes.wav"/>
          </p:stSnd>
        </p:sndAc>
      </p:transition>
    </mc:Choice>
    <mc:Fallback xmlns="">
      <p:transition spd="slow" advTm="30000">
        <p:fade/>
        <p:sndAc>
          <p:stSnd>
            <p:snd r:embed="rId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effectLst>
                  <a:outerShdw blurRad="38100" dist="38100" dir="2700000" algn="tl">
                    <a:srgbClr val="000000">
                      <a:alpha val="43137"/>
                    </a:srgbClr>
                  </a:outerShdw>
                </a:effectLst>
                <a:latin typeface="微軟正黑體" pitchFamily="34" charset="-120"/>
              </a:rPr>
              <a:t>APT</a:t>
            </a:r>
            <a:r>
              <a:rPr lang="zh-TW" altLang="en-US" dirty="0">
                <a:effectLst>
                  <a:outerShdw blurRad="38100" dist="38100" dir="2700000" algn="tl">
                    <a:srgbClr val="000000">
                      <a:alpha val="43137"/>
                    </a:srgbClr>
                  </a:outerShdw>
                </a:effectLst>
                <a:latin typeface="微軟正黑體" pitchFamily="34" charset="-120"/>
              </a:rPr>
              <a:t>與</a:t>
            </a:r>
            <a:r>
              <a:rPr lang="en-US" altLang="zh-TW" dirty="0">
                <a:effectLst>
                  <a:outerShdw blurRad="38100" dist="38100" dir="2700000" algn="tl">
                    <a:srgbClr val="000000">
                      <a:alpha val="43137"/>
                    </a:srgbClr>
                  </a:outerShdw>
                </a:effectLst>
                <a:latin typeface="微軟正黑體" pitchFamily="34" charset="-120"/>
              </a:rPr>
              <a:t>CAPM</a:t>
            </a:r>
            <a:r>
              <a:rPr lang="zh-TW" altLang="en-US" dirty="0">
                <a:effectLst>
                  <a:outerShdw blurRad="38100" dist="38100" dir="2700000" algn="tl">
                    <a:srgbClr val="000000">
                      <a:alpha val="43137"/>
                    </a:srgbClr>
                  </a:outerShdw>
                </a:effectLst>
                <a:latin typeface="微軟正黑體" pitchFamily="34" charset="-120"/>
              </a:rPr>
              <a:t>的比較</a:t>
            </a:r>
            <a:r>
              <a:rPr lang="en-US" altLang="zh-TW" dirty="0">
                <a:effectLst>
                  <a:outerShdw blurRad="38100" dist="38100" dir="2700000" algn="tl">
                    <a:srgbClr val="000000">
                      <a:alpha val="43137"/>
                    </a:srgbClr>
                  </a:outerShdw>
                </a:effectLst>
                <a:latin typeface="微軟正黑體" pitchFamily="34" charset="-120"/>
              </a:rPr>
              <a:t>(</a:t>
            </a:r>
            <a:r>
              <a:rPr lang="en-US" altLang="zh-TW" dirty="0" smtClean="0">
                <a:effectLst>
                  <a:outerShdw blurRad="38100" dist="38100" dir="2700000" algn="tl">
                    <a:srgbClr val="000000">
                      <a:alpha val="43137"/>
                    </a:srgbClr>
                  </a:outerShdw>
                </a:effectLst>
                <a:latin typeface="微軟正黑體" pitchFamily="34" charset="-120"/>
              </a:rPr>
              <a:t>1/2</a:t>
            </a:r>
            <a:r>
              <a:rPr lang="en-US" altLang="zh-TW" dirty="0" smtClean="0"/>
              <a:t>)</a:t>
            </a:r>
            <a:endParaRPr lang="zh-TW" altLang="en-US" dirty="0">
              <a:effectLst>
                <a:outerShdw blurRad="38100" dist="38100" dir="2700000" algn="tl">
                  <a:srgbClr val="000000">
                    <a:alpha val="43137"/>
                  </a:srgbClr>
                </a:outerShdw>
              </a:effectLst>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27</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pPr>
            <a:r>
              <a:rPr lang="zh-TW" altLang="en-US" sz="2800" dirty="0"/>
              <a:t>兩者皆主張在市場達成均衡時，個別證券的預期報酬率可由無風險報酬率加上風險溢酬來決定之</a:t>
            </a:r>
            <a:r>
              <a:rPr lang="zh-TW" altLang="en-US" sz="2800" dirty="0" smtClean="0"/>
              <a:t>。</a:t>
            </a:r>
            <a:endParaRPr lang="en-US" altLang="zh-TW" sz="2800" dirty="0" smtClean="0"/>
          </a:p>
          <a:p>
            <a:pPr marL="0" indent="0">
              <a:lnSpc>
                <a:spcPct val="100000"/>
              </a:lnSpc>
              <a:buNone/>
            </a:pPr>
            <a:endParaRPr lang="zh-TW" altLang="en-US" sz="2800" dirty="0"/>
          </a:p>
          <a:p>
            <a:pPr>
              <a:lnSpc>
                <a:spcPct val="100000"/>
              </a:lnSpc>
            </a:pPr>
            <a:r>
              <a:rPr lang="en-US" altLang="zh-TW" sz="2800" dirty="0"/>
              <a:t>CAPM</a:t>
            </a:r>
            <a:r>
              <a:rPr lang="zh-TW" altLang="en-US" sz="2800" dirty="0"/>
              <a:t>純粹從市場投資組合的觀點來探討風險與報酬的關係，認為經濟體系中全面性的變動（即市場風險）才是影響個別證券預期報酬率的主要且唯一因素；</a:t>
            </a:r>
            <a:r>
              <a:rPr lang="en-US" altLang="zh-TW" sz="2800" dirty="0"/>
              <a:t>APT</a:t>
            </a:r>
            <a:r>
              <a:rPr lang="zh-TW" altLang="en-US" sz="2800" dirty="0"/>
              <a:t>認為不止一個經濟因子會對個別證券的報酬產生影響</a:t>
            </a:r>
          </a:p>
          <a:p>
            <a:pPr lvl="1" algn="just"/>
            <a:endParaRPr lang="zh-TW" altLang="en-US" sz="2400" dirty="0"/>
          </a:p>
          <a:p>
            <a:pPr lvl="1" algn="just"/>
            <a:endParaRPr lang="en-US" altLang="zh-TW" sz="2000" dirty="0" smtClean="0"/>
          </a:p>
          <a:p>
            <a:pPr lvl="2" algn="just"/>
            <a:endParaRPr lang="zh-TW" altLang="en-US" sz="1600" dirty="0" smtClean="0"/>
          </a:p>
          <a:p>
            <a:pPr marL="0" indent="0">
              <a:lnSpc>
                <a:spcPct val="100000"/>
              </a:lnSpc>
              <a:buNone/>
            </a:pPr>
            <a:endParaRPr lang="en-US" altLang="zh-TW" sz="2400" dirty="0" smtClean="0">
              <a:sym typeface="Wingdings" pitchFamily="2" charset="2"/>
            </a:endParaRP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spTree>
    <p:extLst>
      <p:ext uri="{BB962C8B-B14F-4D97-AF65-F5344CB8AC3E}">
        <p14:creationId xmlns:p14="http://schemas.microsoft.com/office/powerpoint/2010/main" val="792389174"/>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effectLst>
                  <a:outerShdw blurRad="38100" dist="38100" dir="2700000" algn="tl">
                    <a:srgbClr val="000000">
                      <a:alpha val="43137"/>
                    </a:srgbClr>
                  </a:outerShdw>
                </a:effectLst>
                <a:latin typeface="微軟正黑體" pitchFamily="34" charset="-120"/>
              </a:rPr>
              <a:t>APT</a:t>
            </a:r>
            <a:r>
              <a:rPr lang="zh-TW" altLang="en-US" dirty="0">
                <a:effectLst>
                  <a:outerShdw blurRad="38100" dist="38100" dir="2700000" algn="tl">
                    <a:srgbClr val="000000">
                      <a:alpha val="43137"/>
                    </a:srgbClr>
                  </a:outerShdw>
                </a:effectLst>
                <a:latin typeface="微軟正黑體" pitchFamily="34" charset="-120"/>
              </a:rPr>
              <a:t>與</a:t>
            </a:r>
            <a:r>
              <a:rPr lang="en-US" altLang="zh-TW" dirty="0">
                <a:effectLst>
                  <a:outerShdw blurRad="38100" dist="38100" dir="2700000" algn="tl">
                    <a:srgbClr val="000000">
                      <a:alpha val="43137"/>
                    </a:srgbClr>
                  </a:outerShdw>
                </a:effectLst>
                <a:latin typeface="微軟正黑體" pitchFamily="34" charset="-120"/>
              </a:rPr>
              <a:t>CAPM</a:t>
            </a:r>
            <a:r>
              <a:rPr lang="zh-TW" altLang="en-US" dirty="0">
                <a:effectLst>
                  <a:outerShdw blurRad="38100" dist="38100" dir="2700000" algn="tl">
                    <a:srgbClr val="000000">
                      <a:alpha val="43137"/>
                    </a:srgbClr>
                  </a:outerShdw>
                </a:effectLst>
                <a:latin typeface="微軟正黑體" pitchFamily="34" charset="-120"/>
              </a:rPr>
              <a:t>的比較</a:t>
            </a:r>
            <a:r>
              <a:rPr lang="en-US" altLang="zh-TW" dirty="0" smtClean="0">
                <a:effectLst>
                  <a:outerShdw blurRad="38100" dist="38100" dir="2700000" algn="tl">
                    <a:srgbClr val="000000">
                      <a:alpha val="43137"/>
                    </a:srgbClr>
                  </a:outerShdw>
                </a:effectLst>
                <a:latin typeface="微軟正黑體" pitchFamily="34" charset="-120"/>
              </a:rPr>
              <a:t>(2/2</a:t>
            </a:r>
            <a:r>
              <a:rPr lang="en-US" altLang="zh-TW" dirty="0" smtClean="0"/>
              <a:t>)</a:t>
            </a:r>
            <a:endParaRPr lang="zh-TW" altLang="en-US" dirty="0">
              <a:effectLst>
                <a:outerShdw blurRad="38100" dist="38100" dir="2700000" algn="tl">
                  <a:srgbClr val="000000">
                    <a:alpha val="43137"/>
                  </a:srgbClr>
                </a:outerShdw>
              </a:effectLst>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28</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pPr>
            <a:r>
              <a:rPr lang="en-US" altLang="zh-TW" sz="2800" dirty="0"/>
              <a:t>CAPM</a:t>
            </a:r>
            <a:r>
              <a:rPr lang="zh-TW" altLang="en-US" sz="2800" dirty="0"/>
              <a:t>使用上只能借助單一股價指數來評估市場風險及報酬；</a:t>
            </a:r>
            <a:r>
              <a:rPr lang="en-US" altLang="zh-TW" sz="2800" dirty="0"/>
              <a:t>APT</a:t>
            </a:r>
            <a:r>
              <a:rPr lang="zh-TW" altLang="en-US" sz="2800" dirty="0"/>
              <a:t>由於不需要市場投資組合（但亦可視為「因子」之ㄧ），故只要設定數個「有效」的經濟因子加入模式中，配合實際資料進行統計運算，即可求出個別證券預期報酬率的估計式並作為預測之用</a:t>
            </a:r>
            <a:r>
              <a:rPr lang="zh-TW" altLang="en-US" sz="2800" dirty="0" smtClean="0"/>
              <a:t>。</a:t>
            </a:r>
            <a:endParaRPr lang="en-US" altLang="zh-TW" sz="2800" dirty="0" smtClean="0"/>
          </a:p>
          <a:p>
            <a:pPr marL="0" indent="0">
              <a:lnSpc>
                <a:spcPct val="100000"/>
              </a:lnSpc>
              <a:buNone/>
            </a:pPr>
            <a:endParaRPr lang="zh-TW" altLang="en-US" sz="2800" dirty="0"/>
          </a:p>
          <a:p>
            <a:pPr>
              <a:lnSpc>
                <a:spcPct val="100000"/>
              </a:lnSpc>
            </a:pPr>
            <a:r>
              <a:rPr lang="en-US" altLang="zh-TW" sz="2800" dirty="0"/>
              <a:t>APT</a:t>
            </a:r>
            <a:r>
              <a:rPr lang="zh-TW" altLang="en-US" sz="2800" dirty="0"/>
              <a:t>不足之處在於未說明哪些因子攸關著證券的預期報酬率。</a:t>
            </a:r>
          </a:p>
          <a:p>
            <a:pPr lvl="1" algn="just"/>
            <a:endParaRPr lang="zh-TW" altLang="en-US" sz="2400" dirty="0"/>
          </a:p>
          <a:p>
            <a:pPr lvl="1" algn="just"/>
            <a:endParaRPr lang="en-US" altLang="zh-TW" sz="2000" dirty="0" smtClean="0"/>
          </a:p>
          <a:p>
            <a:pPr lvl="2" algn="just"/>
            <a:endParaRPr lang="zh-TW" altLang="en-US" sz="1600" dirty="0" smtClean="0"/>
          </a:p>
          <a:p>
            <a:pPr marL="0" indent="0">
              <a:lnSpc>
                <a:spcPct val="100000"/>
              </a:lnSpc>
              <a:buNone/>
            </a:pPr>
            <a:endParaRPr lang="en-US" altLang="zh-TW" sz="2400" dirty="0" smtClean="0">
              <a:sym typeface="Wingdings" pitchFamily="2" charset="2"/>
            </a:endParaRP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spTree>
    <p:extLst>
      <p:ext uri="{BB962C8B-B14F-4D97-AF65-F5344CB8AC3E}">
        <p14:creationId xmlns:p14="http://schemas.microsoft.com/office/powerpoint/2010/main" val="915075417"/>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風險的種類</a:t>
            </a:r>
            <a:endParaRPr lang="zh-TW" altLang="en-US" dirty="0"/>
          </a:p>
        </p:txBody>
      </p:sp>
      <p:sp>
        <p:nvSpPr>
          <p:cNvPr id="3" name="內容版面配置區 2"/>
          <p:cNvSpPr>
            <a:spLocks noGrp="1"/>
          </p:cNvSpPr>
          <p:nvPr>
            <p:ph idx="1"/>
          </p:nvPr>
        </p:nvSpPr>
        <p:spPr/>
        <p:txBody>
          <a:bodyPr/>
          <a:lstStyle/>
          <a:p>
            <a:pPr>
              <a:lnSpc>
                <a:spcPct val="100000"/>
              </a:lnSpc>
            </a:pPr>
            <a:r>
              <a:rPr lang="zh-TW" altLang="en-US" sz="2400" dirty="0"/>
              <a:t>風險可分為：系統性與非系統性</a:t>
            </a:r>
          </a:p>
          <a:p>
            <a:pPr>
              <a:lnSpc>
                <a:spcPct val="100000"/>
              </a:lnSpc>
            </a:pPr>
            <a:r>
              <a:rPr lang="zh-TW" altLang="en-US" sz="2400" dirty="0" smtClean="0">
                <a:solidFill>
                  <a:srgbClr val="0000FF"/>
                </a:solidFill>
              </a:rPr>
              <a:t>系統性</a:t>
            </a:r>
            <a:r>
              <a:rPr lang="zh-TW" altLang="en-US" sz="2400" dirty="0">
                <a:solidFill>
                  <a:srgbClr val="0000FF"/>
                </a:solidFill>
              </a:rPr>
              <a:t>風險</a:t>
            </a:r>
          </a:p>
          <a:p>
            <a:pPr>
              <a:lnSpc>
                <a:spcPct val="100000"/>
              </a:lnSpc>
              <a:buNone/>
            </a:pPr>
            <a:r>
              <a:rPr lang="zh-TW" altLang="en-US" sz="2400" dirty="0"/>
              <a:t>　</a:t>
            </a:r>
            <a:r>
              <a:rPr lang="zh-TW" altLang="en-US" sz="2400" dirty="0" smtClean="0"/>
              <a:t>來自</a:t>
            </a:r>
            <a:r>
              <a:rPr lang="zh-TW" altLang="en-US" sz="2400" dirty="0"/>
              <a:t>於足以影響金融市場中，所有資產或金融工具報酬的非預期事件，衝擊是全面性的。不管投資人持有何種資產或如何多角化投資，都無法分散，又可稱為不可分散風險或</a:t>
            </a:r>
            <a:r>
              <a:rPr lang="zh-TW" altLang="en-US" sz="2400" dirty="0">
                <a:solidFill>
                  <a:srgbClr val="C00000"/>
                </a:solidFill>
              </a:rPr>
              <a:t>市場風險</a:t>
            </a:r>
            <a:r>
              <a:rPr lang="zh-TW" altLang="en-US" sz="2400" dirty="0"/>
              <a:t>。</a:t>
            </a:r>
          </a:p>
          <a:p>
            <a:pPr>
              <a:lnSpc>
                <a:spcPct val="100000"/>
              </a:lnSpc>
            </a:pPr>
            <a:r>
              <a:rPr lang="zh-TW" altLang="en-US" sz="2400" dirty="0" smtClean="0">
                <a:solidFill>
                  <a:srgbClr val="0000FF"/>
                </a:solidFill>
              </a:rPr>
              <a:t>非</a:t>
            </a:r>
            <a:r>
              <a:rPr lang="zh-TW" altLang="en-US" sz="2400" dirty="0">
                <a:solidFill>
                  <a:srgbClr val="0000FF"/>
                </a:solidFill>
              </a:rPr>
              <a:t>系統性風險</a:t>
            </a:r>
          </a:p>
          <a:p>
            <a:pPr>
              <a:lnSpc>
                <a:spcPct val="100000"/>
              </a:lnSpc>
              <a:buNone/>
            </a:pPr>
            <a:r>
              <a:rPr lang="zh-TW" altLang="en-US" sz="2400" dirty="0"/>
              <a:t>　</a:t>
            </a:r>
            <a:r>
              <a:rPr lang="zh-TW" altLang="en-US" sz="2400" dirty="0" smtClean="0"/>
              <a:t>因</a:t>
            </a:r>
            <a:r>
              <a:rPr lang="zh-TW" altLang="en-US" sz="2400" dirty="0"/>
              <a:t>各別資產特性不同所產生的風險（利率風險、匯率風險、通貨膨脹風險、信用風險、營運風險、流動性風險</a:t>
            </a:r>
            <a:r>
              <a:rPr lang="en-US" altLang="zh-TW" sz="2400" dirty="0"/>
              <a:t>…</a:t>
            </a:r>
            <a:r>
              <a:rPr lang="zh-TW" altLang="en-US" sz="2400" dirty="0"/>
              <a:t>）</a:t>
            </a:r>
            <a:r>
              <a:rPr lang="en-US" altLang="zh-TW" sz="2400" dirty="0"/>
              <a:t>;</a:t>
            </a:r>
            <a:r>
              <a:rPr lang="zh-TW" altLang="en-US" sz="2400" dirty="0"/>
              <a:t>因此利用多角化投資即可將此類風險分散掉，又可稱為可分散風險或</a:t>
            </a:r>
            <a:r>
              <a:rPr lang="zh-TW" altLang="en-US" sz="2400" dirty="0">
                <a:solidFill>
                  <a:srgbClr val="C00000"/>
                </a:solidFill>
              </a:rPr>
              <a:t>公司特有風險</a:t>
            </a:r>
            <a:r>
              <a:rPr lang="zh-TW" altLang="en-US" sz="2400" dirty="0"/>
              <a:t>。</a:t>
            </a:r>
          </a:p>
          <a:p>
            <a:pPr>
              <a:defRPr/>
            </a:pPr>
            <a:endParaRPr lang="zh-TW" altLang="en-US" sz="2800" dirty="0">
              <a:latin typeface="Arial Narrow" pitchFamily="34" charset="0"/>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3</a:t>
            </a:fld>
            <a:endParaRPr lang="zh-TW" altLang="en-US" dirty="0"/>
          </a:p>
        </p:txBody>
      </p:sp>
    </p:spTree>
    <p:extLst>
      <p:ext uri="{BB962C8B-B14F-4D97-AF65-F5344CB8AC3E}">
        <p14:creationId xmlns:p14="http://schemas.microsoft.com/office/powerpoint/2010/main" val="2676781557"/>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風險的衡量方式</a:t>
            </a:r>
            <a:endParaRPr lang="zh-TW" altLang="en-US" dirty="0"/>
          </a:p>
        </p:txBody>
      </p:sp>
      <p:sp>
        <p:nvSpPr>
          <p:cNvPr id="3" name="內容版面配置區 2"/>
          <p:cNvSpPr>
            <a:spLocks noGrp="1"/>
          </p:cNvSpPr>
          <p:nvPr>
            <p:ph idx="1"/>
          </p:nvPr>
        </p:nvSpPr>
        <p:spPr/>
        <p:txBody>
          <a:bodyPr/>
          <a:lstStyle/>
          <a:p>
            <a:pPr>
              <a:lnSpc>
                <a:spcPct val="100000"/>
              </a:lnSpc>
            </a:pPr>
            <a:r>
              <a:rPr lang="zh-TW" altLang="en-US" sz="2800" dirty="0"/>
              <a:t>總風險可利用投資期間個別資產報酬率之</a:t>
            </a:r>
            <a:r>
              <a:rPr lang="zh-TW" altLang="en-US" sz="2800" dirty="0">
                <a:solidFill>
                  <a:srgbClr val="CC3300"/>
                </a:solidFill>
              </a:rPr>
              <a:t>波動程度</a:t>
            </a:r>
            <a:r>
              <a:rPr lang="zh-TW" altLang="en-US" sz="2800" dirty="0"/>
              <a:t>（標準差或變異數）來衡量</a:t>
            </a:r>
          </a:p>
          <a:p>
            <a:pPr marL="0" indent="0">
              <a:lnSpc>
                <a:spcPct val="100000"/>
              </a:lnSpc>
              <a:buNone/>
            </a:pPr>
            <a:endParaRPr lang="zh-TW" altLang="en-US" sz="2800" dirty="0"/>
          </a:p>
          <a:p>
            <a:pPr>
              <a:lnSpc>
                <a:spcPct val="100000"/>
              </a:lnSpc>
            </a:pPr>
            <a:r>
              <a:rPr lang="zh-TW" altLang="en-US" sz="2800" dirty="0"/>
              <a:t>系統性風險可利用個別資產報酬率受到投資市場報酬率的影響比率來衡量</a:t>
            </a:r>
          </a:p>
          <a:p>
            <a:pPr marL="0" indent="0">
              <a:lnSpc>
                <a:spcPct val="100000"/>
              </a:lnSpc>
              <a:buNone/>
            </a:pPr>
            <a:endParaRPr lang="zh-TW" altLang="en-US" sz="2800" dirty="0"/>
          </a:p>
          <a:p>
            <a:pPr>
              <a:lnSpc>
                <a:spcPct val="100000"/>
              </a:lnSpc>
            </a:pPr>
            <a:r>
              <a:rPr lang="zh-TW" altLang="en-US" sz="2800" dirty="0"/>
              <a:t>非系統性風險即為總風險與系統性風險的差距</a:t>
            </a:r>
          </a:p>
          <a:p>
            <a:pPr>
              <a:defRPr/>
            </a:pPr>
            <a:endParaRPr lang="zh-TW" altLang="en-US" sz="2800" dirty="0">
              <a:latin typeface="Arial Narrow" pitchFamily="34" charset="0"/>
            </a:endParaRP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4</a:t>
            </a:fld>
            <a:endParaRPr lang="zh-TW" altLang="en-US" dirty="0"/>
          </a:p>
        </p:txBody>
      </p:sp>
    </p:spTree>
    <p:extLst>
      <p:ext uri="{BB962C8B-B14F-4D97-AF65-F5344CB8AC3E}">
        <p14:creationId xmlns:p14="http://schemas.microsoft.com/office/powerpoint/2010/main" val="3350519537"/>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系統風險的計算方式</a:t>
            </a:r>
            <a:endParaRPr lang="zh-TW" altLang="en-US"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5</a:t>
            </a:fld>
            <a:endParaRPr lang="zh-TW" altLang="en-US" dirty="0"/>
          </a:p>
        </p:txBody>
      </p:sp>
      <p:sp>
        <p:nvSpPr>
          <p:cNvPr id="7" name="Rectangle 10"/>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lnSpc>
                <a:spcPct val="100000"/>
              </a:lnSpc>
              <a:buSzPct val="100000"/>
            </a:pPr>
            <a:r>
              <a:rPr lang="zh-TW" altLang="en-US" sz="2400" b="1" dirty="0" smtClean="0">
                <a:latin typeface="微軟正黑體" pitchFamily="34" charset="-120"/>
              </a:rPr>
              <a:t>別</a:t>
            </a:r>
            <a:r>
              <a:rPr lang="zh-TW" altLang="en-US" sz="2400" b="1" dirty="0">
                <a:latin typeface="微軟正黑體" pitchFamily="34" charset="-120"/>
              </a:rPr>
              <a:t>資產報酬率受到投資市場報酬率的影響比率</a:t>
            </a:r>
            <a:r>
              <a:rPr lang="zh-TW" altLang="en-US" sz="2400" dirty="0">
                <a:latin typeface="微軟正黑體" pitchFamily="34" charset="-120"/>
              </a:rPr>
              <a:t>的可利用迴歸分析</a:t>
            </a:r>
            <a:r>
              <a:rPr lang="zh-TW" altLang="en-US" sz="2400" dirty="0" smtClean="0">
                <a:latin typeface="微軟正黑體" pitchFamily="34" charset="-120"/>
              </a:rPr>
              <a:t>的 </a:t>
            </a:r>
            <a:r>
              <a:rPr lang="en-US" altLang="zh-TW" sz="2400" i="1" dirty="0" smtClean="0">
                <a:solidFill>
                  <a:srgbClr val="C00000"/>
                </a:solidFill>
                <a:latin typeface="Times New Roman" pitchFamily="18" charset="0"/>
                <a:ea typeface="新細明體" pitchFamily="18" charset="-120"/>
              </a:rPr>
              <a:t>RSQ </a:t>
            </a:r>
            <a:r>
              <a:rPr lang="zh-TW" altLang="en-US" sz="2400" dirty="0" smtClean="0">
                <a:latin typeface="微軟正黑體" pitchFamily="34" charset="-120"/>
              </a:rPr>
              <a:t>公式</a:t>
            </a:r>
            <a:r>
              <a:rPr lang="zh-TW" altLang="en-US" sz="2400" dirty="0">
                <a:latin typeface="微軟正黑體" pitchFamily="34" charset="-120"/>
              </a:rPr>
              <a:t>來衡量</a:t>
            </a:r>
            <a:r>
              <a:rPr lang="en-US" altLang="zh-TW" sz="2400" dirty="0">
                <a:latin typeface="微軟正黑體" pitchFamily="34" charset="-120"/>
              </a:rPr>
              <a:t>:</a:t>
            </a:r>
          </a:p>
          <a:p>
            <a:pPr marL="342900" indent="-342900" algn="l">
              <a:lnSpc>
                <a:spcPct val="100000"/>
              </a:lnSpc>
              <a:buClr>
                <a:schemeClr val="bg2"/>
              </a:buClr>
              <a:buSzPct val="75000"/>
              <a:buFont typeface="Wingdings" pitchFamily="2" charset="2"/>
              <a:buChar char="n"/>
            </a:pPr>
            <a:endParaRPr lang="zh-TW" altLang="en-US" sz="2400" dirty="0">
              <a:latin typeface="微軟正黑體" pitchFamily="34" charset="-120"/>
            </a:endParaRPr>
          </a:p>
          <a:p>
            <a:pPr marL="342900" indent="-342900" algn="l">
              <a:lnSpc>
                <a:spcPct val="100000"/>
              </a:lnSpc>
              <a:buClr>
                <a:schemeClr val="bg2"/>
              </a:buClr>
              <a:buSzPct val="75000"/>
              <a:buFont typeface="Wingdings" pitchFamily="2" charset="2"/>
              <a:buChar char="n"/>
            </a:pPr>
            <a:endParaRPr lang="zh-TW" altLang="en-US" sz="2400" dirty="0">
              <a:latin typeface="微軟正黑體" pitchFamily="34" charset="-120"/>
            </a:endParaRPr>
          </a:p>
          <a:p>
            <a:pPr marL="742950" lvl="1" indent="-285750" algn="l">
              <a:lnSpc>
                <a:spcPct val="100000"/>
              </a:lnSpc>
              <a:spcAft>
                <a:spcPct val="30000"/>
              </a:spcAft>
              <a:buClr>
                <a:schemeClr val="accent2"/>
              </a:buClr>
              <a:buSzPct val="80000"/>
              <a:buFont typeface="Wingdings" pitchFamily="2" charset="2"/>
              <a:buChar char="¨"/>
            </a:pPr>
            <a:endParaRPr lang="en-US" altLang="zh-TW" sz="2000" i="1" dirty="0">
              <a:latin typeface="Times New Roman" pitchFamily="18" charset="0"/>
            </a:endParaRPr>
          </a:p>
          <a:p>
            <a:pPr marL="742950" lvl="1" indent="-285750" algn="l">
              <a:lnSpc>
                <a:spcPct val="100000"/>
              </a:lnSpc>
              <a:spcAft>
                <a:spcPct val="30000"/>
              </a:spcAft>
              <a:buClr>
                <a:schemeClr val="accent2"/>
              </a:buClr>
              <a:buSzPct val="80000"/>
              <a:buFont typeface="Wingdings" pitchFamily="2" charset="2"/>
              <a:buChar char="¨"/>
            </a:pPr>
            <a:endParaRPr lang="en-US" altLang="zh-TW" sz="800" i="1" dirty="0">
              <a:latin typeface="Times New Roman" pitchFamily="18" charset="0"/>
            </a:endParaRPr>
          </a:p>
          <a:p>
            <a:pPr marL="742950" lvl="1" indent="-285750" algn="l">
              <a:lnSpc>
                <a:spcPct val="100000"/>
              </a:lnSpc>
              <a:spcAft>
                <a:spcPct val="30000"/>
              </a:spcAft>
              <a:buClr>
                <a:schemeClr val="accent2"/>
              </a:buClr>
              <a:buSzPct val="80000"/>
              <a:buFont typeface="Wingdings" pitchFamily="2" charset="2"/>
              <a:buNone/>
            </a:pPr>
            <a:r>
              <a:rPr lang="en-US" altLang="zh-TW" sz="2000" i="1" dirty="0">
                <a:latin typeface="Times New Roman" pitchFamily="18" charset="0"/>
              </a:rPr>
              <a:t>		</a:t>
            </a:r>
            <a:endParaRPr lang="en-US" altLang="zh-TW" sz="2000" i="1" dirty="0" smtClean="0">
              <a:latin typeface="Times New Roman" pitchFamily="18" charset="0"/>
            </a:endParaRPr>
          </a:p>
          <a:p>
            <a:pPr marL="742950" lvl="1" indent="-285750" algn="l">
              <a:lnSpc>
                <a:spcPct val="100000"/>
              </a:lnSpc>
              <a:spcAft>
                <a:spcPct val="30000"/>
              </a:spcAft>
              <a:buClr>
                <a:schemeClr val="accent2"/>
              </a:buClr>
              <a:buSzPct val="80000"/>
              <a:buFont typeface="Wingdings" pitchFamily="2" charset="2"/>
              <a:buNone/>
            </a:pPr>
            <a:endParaRPr lang="en-US" altLang="zh-TW" sz="2000" i="1" dirty="0" smtClean="0">
              <a:latin typeface="Times New Roman" pitchFamily="18" charset="0"/>
            </a:endParaRPr>
          </a:p>
          <a:p>
            <a:pPr marL="742950" lvl="1" indent="-285750" algn="l">
              <a:lnSpc>
                <a:spcPct val="100000"/>
              </a:lnSpc>
              <a:spcAft>
                <a:spcPct val="30000"/>
              </a:spcAft>
              <a:buClr>
                <a:schemeClr val="accent2"/>
              </a:buClr>
              <a:buSzPct val="80000"/>
              <a:buFont typeface="Wingdings" pitchFamily="2" charset="2"/>
              <a:buNone/>
            </a:pPr>
            <a:r>
              <a:rPr lang="en-US" altLang="zh-TW" sz="2400" i="1" dirty="0" smtClean="0">
                <a:latin typeface="Times New Roman" pitchFamily="18" charset="0"/>
              </a:rPr>
              <a:t>x </a:t>
            </a:r>
            <a:r>
              <a:rPr lang="en-US" altLang="zh-TW" sz="2400" dirty="0" smtClean="0">
                <a:latin typeface="Times New Roman" pitchFamily="18" charset="0"/>
              </a:rPr>
              <a:t>:</a:t>
            </a:r>
            <a:r>
              <a:rPr lang="en-US" altLang="zh-TW" sz="2400" i="1" dirty="0" smtClean="0">
                <a:latin typeface="Times New Roman" pitchFamily="18" charset="0"/>
              </a:rPr>
              <a:t> </a:t>
            </a:r>
            <a:r>
              <a:rPr lang="zh-TW" altLang="en-US" sz="2400" dirty="0" smtClean="0">
                <a:latin typeface="Times New Roman" pitchFamily="18" charset="0"/>
              </a:rPr>
              <a:t>代表</a:t>
            </a:r>
            <a:r>
              <a:rPr lang="zh-TW" altLang="en-US" sz="2400" dirty="0">
                <a:latin typeface="Times New Roman" pitchFamily="18" charset="0"/>
              </a:rPr>
              <a:t>個別資產報酬率，</a:t>
            </a:r>
            <a:r>
              <a:rPr lang="en-US" altLang="zh-TW" sz="2400" i="1" dirty="0" smtClean="0">
                <a:latin typeface="Times New Roman" pitchFamily="18" charset="0"/>
              </a:rPr>
              <a:t>y </a:t>
            </a:r>
            <a:r>
              <a:rPr lang="en-US" altLang="zh-TW" sz="2400" dirty="0" smtClean="0">
                <a:latin typeface="Times New Roman" pitchFamily="18" charset="0"/>
              </a:rPr>
              <a:t>:</a:t>
            </a:r>
            <a:r>
              <a:rPr lang="en-US" altLang="zh-TW" sz="2400" i="1" dirty="0" smtClean="0">
                <a:latin typeface="Times New Roman" pitchFamily="18" charset="0"/>
              </a:rPr>
              <a:t> </a:t>
            </a:r>
            <a:r>
              <a:rPr lang="zh-TW" altLang="en-US" sz="2400" dirty="0" smtClean="0">
                <a:latin typeface="Times New Roman" pitchFamily="18" charset="0"/>
              </a:rPr>
              <a:t>代表</a:t>
            </a:r>
            <a:r>
              <a:rPr lang="zh-TW" altLang="en-US" sz="2400" dirty="0">
                <a:latin typeface="Times New Roman" pitchFamily="18" charset="0"/>
              </a:rPr>
              <a:t>投資市場報酬率</a:t>
            </a:r>
          </a:p>
          <a:p>
            <a:pPr algn="l">
              <a:lnSpc>
                <a:spcPct val="100000"/>
              </a:lnSpc>
              <a:buSzPct val="100000"/>
            </a:pPr>
            <a:r>
              <a:rPr lang="en-US" altLang="zh-TW" sz="2400" i="1" dirty="0" smtClean="0">
                <a:solidFill>
                  <a:srgbClr val="C00000"/>
                </a:solidFill>
                <a:latin typeface="Times New Roman" pitchFamily="18" charset="0"/>
              </a:rPr>
              <a:t>RSQ </a:t>
            </a:r>
            <a:r>
              <a:rPr lang="zh-TW" altLang="en-US" sz="2400" dirty="0" smtClean="0">
                <a:latin typeface="Times New Roman" pitchFamily="18" charset="0"/>
              </a:rPr>
              <a:t>代表</a:t>
            </a:r>
            <a:r>
              <a:rPr lang="zh-TW" altLang="en-US" sz="2400" dirty="0">
                <a:latin typeface="Times New Roman" pitchFamily="18" charset="0"/>
              </a:rPr>
              <a:t>計算期間中</a:t>
            </a:r>
            <a:r>
              <a:rPr lang="zh-TW" altLang="en-US" sz="2400" dirty="0" smtClean="0">
                <a:latin typeface="Times New Roman" pitchFamily="18" charset="0"/>
              </a:rPr>
              <a:t>，個別</a:t>
            </a:r>
            <a:r>
              <a:rPr lang="zh-TW" altLang="en-US" sz="2400" dirty="0">
                <a:latin typeface="Times New Roman" pitchFamily="18" charset="0"/>
              </a:rPr>
              <a:t>資產報酬率波動程度歸因於整體投資市場報酬率波動程度的比率</a:t>
            </a:r>
            <a:r>
              <a:rPr lang="en-US" altLang="zh-TW" sz="2400" dirty="0">
                <a:latin typeface="Times New Roman" pitchFamily="18" charset="0"/>
              </a:rPr>
              <a:t>(</a:t>
            </a:r>
            <a:r>
              <a:rPr lang="zh-TW" altLang="en-US" sz="2400" dirty="0">
                <a:latin typeface="Times New Roman" pitchFamily="18" charset="0"/>
                <a:hlinkClick r:id="rId4" action="ppaction://hlinkfile"/>
              </a:rPr>
              <a:t>範例</a:t>
            </a:r>
            <a:r>
              <a:rPr lang="en-US" altLang="zh-TW" sz="2400" dirty="0">
                <a:latin typeface="Times New Roman" pitchFamily="18" charset="0"/>
              </a:rPr>
              <a:t>)</a:t>
            </a:r>
          </a:p>
          <a:p>
            <a:pPr marL="742950" lvl="1" indent="-285750" algn="l">
              <a:spcBef>
                <a:spcPct val="20000"/>
              </a:spcBef>
              <a:spcAft>
                <a:spcPct val="30000"/>
              </a:spcAft>
              <a:buClr>
                <a:schemeClr val="accent2"/>
              </a:buClr>
              <a:buSzPct val="80000"/>
              <a:buFont typeface="Wingdings" pitchFamily="2" charset="2"/>
              <a:buChar char="¨"/>
            </a:pPr>
            <a:endParaRPr lang="zh-TW" altLang="en-US" sz="2000" dirty="0">
              <a:latin typeface="Times New Roman" pitchFamily="18" charset="0"/>
            </a:endParaRPr>
          </a:p>
        </p:txBody>
      </p:sp>
      <p:graphicFrame>
        <p:nvGraphicFramePr>
          <p:cNvPr id="9" name="物件 8"/>
          <p:cNvGraphicFramePr>
            <a:graphicFrameLocks noGrp="1" noChangeAspect="1"/>
          </p:cNvGraphicFramePr>
          <p:nvPr>
            <p:extLst>
              <p:ext uri="{D42A27DB-BD31-4B8C-83A1-F6EECF244321}">
                <p14:modId xmlns:p14="http://schemas.microsoft.com/office/powerpoint/2010/main" val="1280298123"/>
              </p:ext>
            </p:extLst>
          </p:nvPr>
        </p:nvGraphicFramePr>
        <p:xfrm>
          <a:off x="1475656" y="2348879"/>
          <a:ext cx="5166272" cy="1670913"/>
        </p:xfrm>
        <a:graphic>
          <a:graphicData uri="http://schemas.openxmlformats.org/presentationml/2006/ole">
            <mc:AlternateContent xmlns:mc="http://schemas.openxmlformats.org/markup-compatibility/2006">
              <mc:Choice xmlns:v="urn:schemas-microsoft-com:vml" Requires="v">
                <p:oleObj spid="_x0000_s1167" name="方程式" r:id="rId5" imgW="2120900" imgH="685800" progId="Equation.3">
                  <p:embed/>
                </p:oleObj>
              </mc:Choice>
              <mc:Fallback>
                <p:oleObj name="方程式" r:id="rId5" imgW="2120900" imgH="685800" progId="Equation.3">
                  <p:embed/>
                  <p:pic>
                    <p:nvPicPr>
                      <p:cNvPr id="0" name="Object 7"/>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5656" y="2348879"/>
                        <a:ext cx="5166272" cy="16709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34103068"/>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3" name="chimes.wav"/>
          </p:stSnd>
        </p:sndAc>
      </p:transition>
    </mc:Choice>
    <mc:Fallback xmlns="">
      <p:transition spd="slow" advTm="30000">
        <p:fade/>
        <p:sndAc>
          <p:stSnd>
            <p:snd r:embed="rId7"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fade">
                                      <p:cBhvr>
                                        <p:cTn id="12" dur="1000"/>
                                        <p:tgtEl>
                                          <p:spTgt spid="7">
                                            <p:txEl>
                                              <p:pRg st="5" end="5"/>
                                            </p:txEl>
                                          </p:spTgt>
                                        </p:tgtEl>
                                      </p:cBhvr>
                                    </p:animEffect>
                                    <p:anim calcmode="lin" valueType="num">
                                      <p:cBhvr>
                                        <p:cTn id="1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animEffect transition="in" filter="fade">
                                      <p:cBhvr>
                                        <p:cTn id="17" dur="1000"/>
                                        <p:tgtEl>
                                          <p:spTgt spid="7">
                                            <p:txEl>
                                              <p:pRg st="7" end="7"/>
                                            </p:txEl>
                                          </p:spTgt>
                                        </p:tgtEl>
                                      </p:cBhvr>
                                    </p:animEffect>
                                    <p:anim calcmode="lin" valueType="num">
                                      <p:cBhvr>
                                        <p:cTn id="18"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xEl>
                                              <p:pRg st="8" end="8"/>
                                            </p:txEl>
                                          </p:spTgt>
                                        </p:tgtEl>
                                        <p:attrNameLst>
                                          <p:attrName>style.visibility</p:attrName>
                                        </p:attrNameLst>
                                      </p:cBhvr>
                                      <p:to>
                                        <p:strVal val="visible"/>
                                      </p:to>
                                    </p:set>
                                    <p:animEffect transition="in" filter="fade">
                                      <p:cBhvr>
                                        <p:cTn id="24" dur="1000"/>
                                        <p:tgtEl>
                                          <p:spTgt spid="7">
                                            <p:txEl>
                                              <p:pRg st="8" end="8"/>
                                            </p:txEl>
                                          </p:spTgt>
                                        </p:tgtEl>
                                      </p:cBhvr>
                                    </p:animEffect>
                                    <p:anim calcmode="lin" valueType="num">
                                      <p:cBhvr>
                                        <p:cTn id="25"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heel(1)">
                                      <p:cBhvr>
                                        <p:cTn id="3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投資組合</a:t>
            </a:r>
          </a:p>
        </p:txBody>
      </p:sp>
      <p:sp>
        <p:nvSpPr>
          <p:cNvPr id="3" name="內容版面配置區 2"/>
          <p:cNvSpPr>
            <a:spLocks noGrp="1"/>
          </p:cNvSpPr>
          <p:nvPr>
            <p:ph idx="1"/>
          </p:nvPr>
        </p:nvSpPr>
        <p:spPr/>
        <p:txBody>
          <a:bodyPr/>
          <a:lstStyle/>
          <a:p>
            <a:pPr>
              <a:lnSpc>
                <a:spcPct val="100000"/>
              </a:lnSpc>
              <a:defRPr/>
            </a:pPr>
            <a:r>
              <a:rPr lang="zh-TW" altLang="en-US" sz="2800" dirty="0"/>
              <a:t>於多元化的金融環境中，投資人多會將資金分配到不同的金融資產</a:t>
            </a:r>
            <a:r>
              <a:rPr lang="zh-TW" altLang="en-US" sz="2800" dirty="0" smtClean="0"/>
              <a:t>，即構成</a:t>
            </a:r>
            <a:r>
              <a:rPr lang="zh-TW" altLang="en-US" sz="2800" dirty="0"/>
              <a:t>所謂的</a:t>
            </a:r>
            <a:r>
              <a:rPr lang="zh-TW" altLang="en-US" sz="2800" dirty="0">
                <a:solidFill>
                  <a:srgbClr val="FF0000"/>
                </a:solidFill>
              </a:rPr>
              <a:t>投資組合</a:t>
            </a:r>
          </a:p>
          <a:p>
            <a:r>
              <a:rPr lang="zh-TW" altLang="en-US" sz="2800" dirty="0" smtClean="0">
                <a:solidFill>
                  <a:srgbClr val="C00000"/>
                </a:solidFill>
              </a:rPr>
              <a:t>投資組合</a:t>
            </a:r>
            <a:r>
              <a:rPr lang="zh-TW" altLang="en-US" sz="2800" dirty="0">
                <a:solidFill>
                  <a:srgbClr val="C00000"/>
                </a:solidFill>
              </a:rPr>
              <a:t>的預期報酬率</a:t>
            </a:r>
          </a:p>
          <a:p>
            <a:pPr lvl="1"/>
            <a:r>
              <a:rPr lang="zh-TW" altLang="en-US" dirty="0"/>
              <a:t>為所有個別資產預期報酬率的</a:t>
            </a:r>
            <a:r>
              <a:rPr lang="zh-TW" altLang="en-US" dirty="0" smtClean="0"/>
              <a:t>加權平均數</a:t>
            </a:r>
            <a:endParaRPr lang="zh-TW" altLang="en-US" sz="2800"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6</a:t>
            </a:fld>
            <a:endParaRPr lang="zh-TW" altLang="en-US" dirty="0"/>
          </a:p>
        </p:txBody>
      </p:sp>
      <p:graphicFrame>
        <p:nvGraphicFramePr>
          <p:cNvPr id="6" name="物件 5"/>
          <p:cNvGraphicFramePr>
            <a:graphicFrameLocks noChangeAspect="1"/>
          </p:cNvGraphicFramePr>
          <p:nvPr>
            <p:extLst>
              <p:ext uri="{D42A27DB-BD31-4B8C-83A1-F6EECF244321}">
                <p14:modId xmlns:p14="http://schemas.microsoft.com/office/powerpoint/2010/main" val="1994950320"/>
              </p:ext>
            </p:extLst>
          </p:nvPr>
        </p:nvGraphicFramePr>
        <p:xfrm>
          <a:off x="865188" y="4005263"/>
          <a:ext cx="7546975" cy="1368425"/>
        </p:xfrm>
        <a:graphic>
          <a:graphicData uri="http://schemas.openxmlformats.org/presentationml/2006/ole">
            <mc:AlternateContent xmlns:mc="http://schemas.openxmlformats.org/markup-compatibility/2006">
              <mc:Choice xmlns:v="urn:schemas-microsoft-com:vml" Requires="v">
                <p:oleObj spid="_x0000_s5231" name="Equation" r:id="rId4" imgW="3720960" imgH="660240" progId="Equation.DSMT4">
                  <p:embed/>
                </p:oleObj>
              </mc:Choice>
              <mc:Fallback>
                <p:oleObj name="Equation" r:id="rId4" imgW="3720960" imgH="660240" progId="Equation.DSMT4">
                  <p:embed/>
                  <p:pic>
                    <p:nvPicPr>
                      <p:cNvPr id="0" name="Object 44"/>
                      <p:cNvPicPr>
                        <a:picLocks noChangeAspect="1" noChangeArrowheads="1"/>
                      </p:cNvPicPr>
                      <p:nvPr/>
                    </p:nvPicPr>
                    <p:blipFill>
                      <a:blip r:embed="rId5"/>
                      <a:srcRect/>
                      <a:stretch>
                        <a:fillRect/>
                      </a:stretch>
                    </p:blipFill>
                    <p:spPr bwMode="auto">
                      <a:xfrm>
                        <a:off x="865188" y="4005263"/>
                        <a:ext cx="7546975" cy="136842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62265364"/>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3" name="chimes.wav"/>
          </p:stSnd>
        </p:sndAc>
      </p:transition>
    </mc:Choice>
    <mc:Fallback xmlns="">
      <p:transition spd="slow" advTm="30000">
        <p:fade/>
        <p:sndAc>
          <p:stSnd>
            <p:snd r:embed="rId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投資組合的風險</a:t>
            </a:r>
          </a:p>
        </p:txBody>
      </p:sp>
      <p:sp>
        <p:nvSpPr>
          <p:cNvPr id="3" name="內容版面配置區 2"/>
          <p:cNvSpPr>
            <a:spLocks noGrp="1"/>
          </p:cNvSpPr>
          <p:nvPr>
            <p:ph idx="1"/>
          </p:nvPr>
        </p:nvSpPr>
        <p:spPr/>
        <p:txBody>
          <a:bodyPr/>
          <a:lstStyle/>
          <a:p>
            <a:pPr>
              <a:lnSpc>
                <a:spcPct val="110000"/>
              </a:lnSpc>
            </a:pPr>
            <a:r>
              <a:rPr lang="zh-TW" altLang="en-US" sz="2800" dirty="0"/>
              <a:t>以</a:t>
            </a:r>
            <a:r>
              <a:rPr lang="zh-TW" altLang="en-US" sz="2800" dirty="0">
                <a:solidFill>
                  <a:srgbClr val="C00000"/>
                </a:solidFill>
              </a:rPr>
              <a:t>標準差</a:t>
            </a:r>
            <a:r>
              <a:rPr lang="zh-TW" altLang="en-US" sz="2800" dirty="0"/>
              <a:t>或</a:t>
            </a:r>
            <a:r>
              <a:rPr lang="zh-TW" altLang="en-US" sz="2800" dirty="0">
                <a:solidFill>
                  <a:srgbClr val="C00000"/>
                </a:solidFill>
              </a:rPr>
              <a:t>變異係數</a:t>
            </a:r>
            <a:r>
              <a:rPr lang="zh-TW" altLang="en-US" sz="2800" dirty="0"/>
              <a:t>來說明特定資產的風險大小。投資組合的標準差，必須先求得其總合的變異數，再開根號才能得到標準差。</a:t>
            </a:r>
          </a:p>
          <a:p>
            <a:pPr>
              <a:lnSpc>
                <a:spcPct val="110000"/>
              </a:lnSpc>
            </a:pPr>
            <a:r>
              <a:rPr lang="zh-TW" altLang="en-US" sz="2800" dirty="0"/>
              <a:t>投資組合的變異數裡除原先個別資產的變異數外，還多</a:t>
            </a:r>
            <a:r>
              <a:rPr lang="zh-TW" altLang="en-US" sz="2800" dirty="0" smtClean="0"/>
              <a:t>了項</a:t>
            </a:r>
            <a:r>
              <a:rPr lang="zh-TW" altLang="en-US" sz="2800" dirty="0"/>
              <a:t>「</a:t>
            </a:r>
            <a:r>
              <a:rPr lang="zh-TW" altLang="en-US" sz="2800" dirty="0">
                <a:solidFill>
                  <a:srgbClr val="0000FF"/>
                </a:solidFill>
              </a:rPr>
              <a:t>共變數</a:t>
            </a:r>
            <a:r>
              <a:rPr lang="zh-TW" altLang="en-US" sz="2800" dirty="0"/>
              <a:t>」</a:t>
            </a:r>
            <a:r>
              <a:rPr lang="zh-TW" altLang="en-US" sz="2800" dirty="0" smtClean="0"/>
              <a:t>，由</a:t>
            </a:r>
            <a:r>
              <a:rPr lang="zh-TW" altLang="en-US" sz="2800" dirty="0"/>
              <a:t>多種資產構成的投資組合不但包含原先個別資產的風險（有權數的調整），尚隱含個別資產</a:t>
            </a:r>
            <a:r>
              <a:rPr lang="zh-TW" altLang="en-US" sz="2800" dirty="0" smtClean="0"/>
              <a:t>間相互</a:t>
            </a:r>
            <a:r>
              <a:rPr lang="zh-TW" altLang="en-US" sz="2800" dirty="0"/>
              <a:t>影響所帶來的風險。 </a:t>
            </a: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7</a:t>
            </a:fld>
            <a:endParaRPr lang="zh-TW" altLang="en-US" dirty="0"/>
          </a:p>
        </p:txBody>
      </p:sp>
      <p:graphicFrame>
        <p:nvGraphicFramePr>
          <p:cNvPr id="7" name="物件 6"/>
          <p:cNvGraphicFramePr>
            <a:graphicFrameLocks noChangeAspect="1"/>
          </p:cNvGraphicFramePr>
          <p:nvPr>
            <p:extLst>
              <p:ext uri="{D42A27DB-BD31-4B8C-83A1-F6EECF244321}">
                <p14:modId xmlns:p14="http://schemas.microsoft.com/office/powerpoint/2010/main" val="1199884691"/>
              </p:ext>
            </p:extLst>
          </p:nvPr>
        </p:nvGraphicFramePr>
        <p:xfrm>
          <a:off x="958850" y="4868863"/>
          <a:ext cx="7459663" cy="1022350"/>
        </p:xfrm>
        <a:graphic>
          <a:graphicData uri="http://schemas.openxmlformats.org/presentationml/2006/ole">
            <mc:AlternateContent xmlns:mc="http://schemas.openxmlformats.org/markup-compatibility/2006">
              <mc:Choice xmlns:v="urn:schemas-microsoft-com:vml" Requires="v">
                <p:oleObj spid="_x0000_s6252" name="Equation" r:id="rId4" imgW="3530520" imgH="457200" progId="Equation.DSMT4">
                  <p:embed/>
                </p:oleObj>
              </mc:Choice>
              <mc:Fallback>
                <p:oleObj name="Equation" r:id="rId4" imgW="3530520" imgH="457200" progId="Equation.DSMT4">
                  <p:embed/>
                  <p:pic>
                    <p:nvPicPr>
                      <p:cNvPr id="0" name="Object 14"/>
                      <p:cNvPicPr>
                        <a:picLocks noChangeAspect="1" noChangeArrowheads="1"/>
                      </p:cNvPicPr>
                      <p:nvPr/>
                    </p:nvPicPr>
                    <p:blipFill>
                      <a:blip r:embed="rId5"/>
                      <a:srcRect/>
                      <a:stretch>
                        <a:fillRect/>
                      </a:stretch>
                    </p:blipFill>
                    <p:spPr bwMode="auto">
                      <a:xfrm>
                        <a:off x="958850" y="4868863"/>
                        <a:ext cx="7459663" cy="102235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598811541"/>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3" name="chimes.wav"/>
          </p:stSnd>
        </p:sndAc>
      </p:transition>
    </mc:Choice>
    <mc:Fallback xmlns="">
      <p:transition spd="slow" advTm="30000">
        <p:fade/>
        <p:sndAc>
          <p:stSnd>
            <p:snd r:embed="rId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風險分散</a:t>
            </a:r>
            <a:endParaRPr lang="zh-TW" altLang="en-US" dirty="0"/>
          </a:p>
        </p:txBody>
      </p:sp>
      <p:sp>
        <p:nvSpPr>
          <p:cNvPr id="3" name="內容版面配置區 2"/>
          <p:cNvSpPr>
            <a:spLocks noGrp="1"/>
          </p:cNvSpPr>
          <p:nvPr>
            <p:ph idx="1"/>
          </p:nvPr>
        </p:nvSpPr>
        <p:spPr/>
        <p:txBody>
          <a:bodyPr/>
          <a:lstStyle/>
          <a:p>
            <a:pPr>
              <a:lnSpc>
                <a:spcPct val="100000"/>
              </a:lnSpc>
              <a:defRPr/>
            </a:pPr>
            <a:r>
              <a:rPr lang="zh-TW" altLang="en-US" sz="2800" dirty="0"/>
              <a:t>於多元化的金融環境中，投資人多會將資金分配到不同的金融資產，及構成所謂的</a:t>
            </a:r>
            <a:r>
              <a:rPr lang="zh-TW" altLang="en-US" sz="2800" dirty="0">
                <a:solidFill>
                  <a:srgbClr val="FF0000"/>
                </a:solidFill>
              </a:rPr>
              <a:t>投資組合</a:t>
            </a:r>
          </a:p>
          <a:p>
            <a:pPr>
              <a:lnSpc>
                <a:spcPct val="100000"/>
              </a:lnSpc>
              <a:defRPr/>
            </a:pPr>
            <a:endParaRPr lang="zh-TW" altLang="en-US" sz="2800" dirty="0"/>
          </a:p>
          <a:p>
            <a:pPr>
              <a:lnSpc>
                <a:spcPct val="100000"/>
              </a:lnSpc>
              <a:defRPr/>
            </a:pPr>
            <a:r>
              <a:rPr lang="zh-TW" altLang="en-US" sz="2800" dirty="0"/>
              <a:t>形成投資組合其中一個主要的目的即為</a:t>
            </a:r>
            <a:r>
              <a:rPr lang="zh-TW" altLang="en-US" sz="2800" dirty="0">
                <a:solidFill>
                  <a:srgbClr val="FF0000"/>
                </a:solidFill>
              </a:rPr>
              <a:t>風險分散</a:t>
            </a:r>
          </a:p>
          <a:p>
            <a:pPr>
              <a:lnSpc>
                <a:spcPct val="100000"/>
              </a:lnSpc>
              <a:defRPr/>
            </a:pPr>
            <a:endParaRPr lang="zh-TW" altLang="en-US" sz="2800" dirty="0"/>
          </a:p>
          <a:p>
            <a:pPr>
              <a:lnSpc>
                <a:spcPct val="100000"/>
              </a:lnSpc>
              <a:defRPr/>
            </a:pPr>
            <a:r>
              <a:rPr lang="zh-TW" altLang="en-US" sz="2800" dirty="0"/>
              <a:t>可利用資產間不同的特性，將原本投資可能面臨的風險降低</a:t>
            </a:r>
          </a:p>
          <a:p>
            <a:pPr>
              <a:lnSpc>
                <a:spcPct val="100000"/>
              </a:lnSpc>
              <a:defRPr/>
            </a:pPr>
            <a:endParaRPr lang="zh-TW" altLang="en-US" sz="2800" dirty="0"/>
          </a:p>
          <a:p>
            <a:pPr>
              <a:lnSpc>
                <a:spcPct val="100000"/>
              </a:lnSpc>
              <a:defRPr/>
            </a:pPr>
            <a:r>
              <a:rPr lang="zh-TW" altLang="en-US" sz="2800" dirty="0"/>
              <a:t>而投資組合中風險分散效果的大小則取決於標的物之間的</a:t>
            </a:r>
            <a:r>
              <a:rPr lang="zh-TW" altLang="en-US" sz="2800" dirty="0">
                <a:solidFill>
                  <a:srgbClr val="FF0000"/>
                </a:solidFill>
              </a:rPr>
              <a:t>相關係數</a:t>
            </a:r>
            <a:r>
              <a:rPr lang="zh-TW" altLang="en-US" sz="2800" dirty="0"/>
              <a:t>而定</a:t>
            </a:r>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8</a:t>
            </a:fld>
            <a:endParaRPr lang="zh-TW" altLang="en-US" dirty="0"/>
          </a:p>
        </p:txBody>
      </p:sp>
    </p:spTree>
    <p:extLst>
      <p:ext uri="{BB962C8B-B14F-4D97-AF65-F5344CB8AC3E}">
        <p14:creationId xmlns:p14="http://schemas.microsoft.com/office/powerpoint/2010/main" val="518549047"/>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2" name="chimes.wav"/>
          </p:stSnd>
        </p:sndAc>
      </p:transition>
    </mc:Choice>
    <mc:Fallback xmlns="">
      <p:transition spd="slow" advTm="3000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outerShdw blurRad="38100" dist="38100" dir="2700000" algn="tl">
                    <a:srgbClr val="C0C0C0"/>
                  </a:outerShdw>
                </a:effectLst>
              </a:rPr>
              <a:t>相關係數定義</a:t>
            </a:r>
            <a:endParaRPr lang="zh-TW" altLang="en-US" dirty="0"/>
          </a:p>
        </p:txBody>
      </p:sp>
      <p:sp>
        <p:nvSpPr>
          <p:cNvPr id="3" name="內容版面配置區 2"/>
          <p:cNvSpPr>
            <a:spLocks noGrp="1"/>
          </p:cNvSpPr>
          <p:nvPr>
            <p:ph idx="1"/>
          </p:nvPr>
        </p:nvSpPr>
        <p:spPr/>
        <p:txBody>
          <a:bodyPr/>
          <a:lstStyle/>
          <a:p>
            <a:pPr>
              <a:lnSpc>
                <a:spcPct val="100000"/>
              </a:lnSpc>
              <a:defRPr/>
            </a:pPr>
            <a:endParaRPr lang="zh-TW" altLang="en-US" sz="2800" dirty="0"/>
          </a:p>
          <a:p>
            <a:pPr marL="0" indent="0">
              <a:lnSpc>
                <a:spcPct val="100000"/>
              </a:lnSpc>
              <a:buNone/>
              <a:defRPr/>
            </a:pPr>
            <a:endParaRPr lang="zh-TW" altLang="en-US" sz="2800" dirty="0"/>
          </a:p>
        </p:txBody>
      </p:sp>
      <p:sp>
        <p:nvSpPr>
          <p:cNvPr id="4" name="日期版面配置區 3"/>
          <p:cNvSpPr>
            <a:spLocks noGrp="1"/>
          </p:cNvSpPr>
          <p:nvPr>
            <p:ph type="dt" sz="half" idx="10"/>
          </p:nvPr>
        </p:nvSpPr>
        <p:spPr/>
        <p:txBody>
          <a:bodyPr/>
          <a:lstStyle/>
          <a:p>
            <a:pPr>
              <a:defRPr/>
            </a:pPr>
            <a:r>
              <a:rPr lang="en-US" altLang="zh-TW" smtClean="0"/>
              <a:t>2012/6/21</a:t>
            </a:r>
            <a:endParaRPr lang="zh-TW" altLang="en-US" dirty="0"/>
          </a:p>
        </p:txBody>
      </p:sp>
      <p:sp>
        <p:nvSpPr>
          <p:cNvPr id="5" name="投影片編號版面配置區 4"/>
          <p:cNvSpPr>
            <a:spLocks noGrp="1"/>
          </p:cNvSpPr>
          <p:nvPr>
            <p:ph type="sldNum" sz="quarter" idx="12"/>
          </p:nvPr>
        </p:nvSpPr>
        <p:spPr/>
        <p:txBody>
          <a:bodyPr/>
          <a:lstStyle/>
          <a:p>
            <a:pPr>
              <a:defRPr/>
            </a:pPr>
            <a:fld id="{1E8BCD30-55A0-4A94-9B2A-50F945D98050}" type="slidenum">
              <a:rPr lang="zh-TW" altLang="en-US" smtClean="0"/>
              <a:pPr>
                <a:defRPr/>
              </a:pPr>
              <a:t>9</a:t>
            </a:fld>
            <a:endParaRPr lang="zh-TW" altLang="en-US" dirty="0"/>
          </a:p>
        </p:txBody>
      </p:sp>
      <p:graphicFrame>
        <p:nvGraphicFramePr>
          <p:cNvPr id="6" name="物件 5"/>
          <p:cNvGraphicFramePr>
            <a:graphicFrameLocks noGrp="1" noChangeAspect="1"/>
          </p:cNvGraphicFramePr>
          <p:nvPr>
            <p:extLst>
              <p:ext uri="{D42A27DB-BD31-4B8C-83A1-F6EECF244321}">
                <p14:modId xmlns:p14="http://schemas.microsoft.com/office/powerpoint/2010/main" val="2255247015"/>
              </p:ext>
            </p:extLst>
          </p:nvPr>
        </p:nvGraphicFramePr>
        <p:xfrm>
          <a:off x="741363" y="1576388"/>
          <a:ext cx="7640637" cy="2660650"/>
        </p:xfrm>
        <a:graphic>
          <a:graphicData uri="http://schemas.openxmlformats.org/presentationml/2006/ole">
            <mc:AlternateContent xmlns:mc="http://schemas.openxmlformats.org/markup-compatibility/2006">
              <mc:Choice xmlns:v="urn:schemas-microsoft-com:vml" Requires="v">
                <p:oleObj spid="_x0000_s2306" name="Equation" r:id="rId4" imgW="3720960" imgH="1295280" progId="Equation.DSMT4">
                  <p:embed/>
                </p:oleObj>
              </mc:Choice>
              <mc:Fallback>
                <p:oleObj name="Equation" r:id="rId4" imgW="3720960" imgH="1295280" progId="Equation.DSMT4">
                  <p:embed/>
                  <p:pic>
                    <p:nvPicPr>
                      <p:cNvPr id="0" name="Object 4"/>
                      <p:cNvPicPr>
                        <a:picLocks noGrp="1" noChangeAspect="1" noChangeArrowheads="1"/>
                      </p:cNvPicPr>
                      <p:nvPr/>
                    </p:nvPicPr>
                    <p:blipFill>
                      <a:blip r:embed="rId5"/>
                      <a:srcRect/>
                      <a:stretch>
                        <a:fillRect/>
                      </a:stretch>
                    </p:blipFill>
                    <p:spPr bwMode="auto">
                      <a:xfrm>
                        <a:off x="741363" y="1576388"/>
                        <a:ext cx="7640637" cy="266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物件 6"/>
          <p:cNvGraphicFramePr>
            <a:graphicFrameLocks noChangeAspect="1"/>
          </p:cNvGraphicFramePr>
          <p:nvPr>
            <p:extLst>
              <p:ext uri="{D42A27DB-BD31-4B8C-83A1-F6EECF244321}">
                <p14:modId xmlns:p14="http://schemas.microsoft.com/office/powerpoint/2010/main" val="275543410"/>
              </p:ext>
            </p:extLst>
          </p:nvPr>
        </p:nvGraphicFramePr>
        <p:xfrm>
          <a:off x="4927600" y="2705100"/>
          <a:ext cx="914400" cy="179388"/>
        </p:xfrm>
        <a:graphic>
          <a:graphicData uri="http://schemas.openxmlformats.org/presentationml/2006/ole">
            <mc:AlternateContent xmlns:mc="http://schemas.openxmlformats.org/markup-compatibility/2006">
              <mc:Choice xmlns:v="urn:schemas-microsoft-com:vml" Requires="v">
                <p:oleObj spid="_x0000_s2307" name="Equation" r:id="rId6" imgW="914400" imgH="179640" progId="Equation.DSMT4">
                  <p:embed/>
                </p:oleObj>
              </mc:Choice>
              <mc:Fallback>
                <p:oleObj name="Equation" r:id="rId6" imgW="914400" imgH="179640" progId="Equation.DSMT4">
                  <p:embed/>
                  <p:pic>
                    <p:nvPicPr>
                      <p:cNvPr id="0" name=""/>
                      <p:cNvPicPr/>
                      <p:nvPr/>
                    </p:nvPicPr>
                    <p:blipFill>
                      <a:blip r:embed="rId7"/>
                      <a:stretch>
                        <a:fillRect/>
                      </a:stretch>
                    </p:blipFill>
                    <p:spPr>
                      <a:xfrm>
                        <a:off x="4927600" y="2705100"/>
                        <a:ext cx="914400" cy="179388"/>
                      </a:xfrm>
                      <a:prstGeom prst="rect">
                        <a:avLst/>
                      </a:prstGeom>
                    </p:spPr>
                  </p:pic>
                </p:oleObj>
              </mc:Fallback>
            </mc:AlternateContent>
          </a:graphicData>
        </a:graphic>
      </p:graphicFrame>
    </p:spTree>
    <p:extLst>
      <p:ext uri="{BB962C8B-B14F-4D97-AF65-F5344CB8AC3E}">
        <p14:creationId xmlns:p14="http://schemas.microsoft.com/office/powerpoint/2010/main" val="2414955438"/>
      </p:ext>
    </p:extLst>
  </p:cSld>
  <p:clrMapOvr>
    <a:masterClrMapping/>
  </p:clrMapOvr>
  <mc:AlternateContent xmlns:mc="http://schemas.openxmlformats.org/markup-compatibility/2006" xmlns:p14="http://schemas.microsoft.com/office/powerpoint/2010/main">
    <mc:Choice Requires="p14">
      <p:transition spd="slow" p14:dur="3400" advTm="30000">
        <p14:reveal/>
        <p:sndAc>
          <p:stSnd>
            <p:snd r:embed="rId3" name="chimes.wav"/>
          </p:stSnd>
        </p:sndAc>
      </p:transition>
    </mc:Choice>
    <mc:Fallback xmlns="">
      <p:transition spd="slow" advTm="30000">
        <p:fade/>
        <p:sndAc>
          <p:stSnd>
            <p:snd r:embed="rId8"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472</TotalTime>
  <Words>1670</Words>
  <Application>Microsoft Office PowerPoint</Application>
  <PresentationFormat>如螢幕大小 (4:3)</PresentationFormat>
  <Paragraphs>233</Paragraphs>
  <Slides>28</Slides>
  <Notes>0</Notes>
  <HiddenSlides>0</HiddenSlides>
  <MMClips>0</MMClips>
  <ScaleCrop>false</ScaleCrop>
  <HeadingPairs>
    <vt:vector size="6" baseType="variant">
      <vt:variant>
        <vt:lpstr>佈景主題</vt:lpstr>
      </vt:variant>
      <vt:variant>
        <vt:i4>1</vt:i4>
      </vt:variant>
      <vt:variant>
        <vt:lpstr>內嵌 OLE 伺服程式</vt:lpstr>
      </vt:variant>
      <vt:variant>
        <vt:i4>2</vt:i4>
      </vt:variant>
      <vt:variant>
        <vt:lpstr>投影片標題</vt:lpstr>
      </vt:variant>
      <vt:variant>
        <vt:i4>28</vt:i4>
      </vt:variant>
    </vt:vector>
  </HeadingPairs>
  <TitlesOfParts>
    <vt:vector size="31" baseType="lpstr">
      <vt:lpstr>Office 佈景主題</vt:lpstr>
      <vt:lpstr>方程式</vt:lpstr>
      <vt:lpstr>Equation</vt:lpstr>
      <vt:lpstr>投資組合概論</vt:lpstr>
      <vt:lpstr>風險的意義</vt:lpstr>
      <vt:lpstr>風險的種類</vt:lpstr>
      <vt:lpstr>風險的衡量方式</vt:lpstr>
      <vt:lpstr>系統風險的計算方式</vt:lpstr>
      <vt:lpstr>投資組合</vt:lpstr>
      <vt:lpstr>投資組合的風險</vt:lpstr>
      <vt:lpstr>風險分散</vt:lpstr>
      <vt:lpstr>相關係數定義</vt:lpstr>
      <vt:lpstr>相關係數與風險分散的關係(1/4)</vt:lpstr>
      <vt:lpstr>相關係數與風險分散的關係(2/4)</vt:lpstr>
      <vt:lpstr>相關係數與風險分散的關係(3/4)</vt:lpstr>
      <vt:lpstr>相關係數與風險分散的關係(4/4)</vt:lpstr>
      <vt:lpstr>風險分散的極限(1/4)</vt:lpstr>
      <vt:lpstr>風險分散的極限(2/4)</vt:lpstr>
      <vt:lpstr>風險分散的極限(3/4)</vt:lpstr>
      <vt:lpstr>風險分散的極限(4/4)</vt:lpstr>
      <vt:lpstr>投資組合的選擇</vt:lpstr>
      <vt:lpstr>效率前緣與投資組合的選擇</vt:lpstr>
      <vt:lpstr>投資組合的構建</vt:lpstr>
      <vt:lpstr>資本資產定價模型(1/2)</vt:lpstr>
      <vt:lpstr>資本資產定價模型(2/2)</vt:lpstr>
      <vt:lpstr>β 的概念(1/2)</vt:lpstr>
      <vt:lpstr>β 的概念(2/2)</vt:lpstr>
      <vt:lpstr>套利訂價理論(1/2)</vt:lpstr>
      <vt:lpstr>套利訂價理論(2/2)</vt:lpstr>
      <vt:lpstr>APT與CAPM的比較(1/2)</vt:lpstr>
      <vt:lpstr>APT與CAPM的比較(2/2)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Hsu</dc:creator>
  <cp:lastModifiedBy>Hsu</cp:lastModifiedBy>
  <cp:revision>183</cp:revision>
  <dcterms:created xsi:type="dcterms:W3CDTF">2012-06-17T16:05:33Z</dcterms:created>
  <dcterms:modified xsi:type="dcterms:W3CDTF">2012-06-21T16:04:48Z</dcterms:modified>
</cp:coreProperties>
</file>