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ppt" ContentType="application/vnd.ms-powerpoi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685" r:id="rId4"/>
    <p:sldMasterId id="2147483697" r:id="rId5"/>
    <p:sldMasterId id="2147483709" r:id="rId6"/>
  </p:sldMasterIdLst>
  <p:sldIdLst>
    <p:sldId id="265" r:id="rId7"/>
    <p:sldId id="266" r:id="rId8"/>
    <p:sldId id="267" r:id="rId9"/>
    <p:sldId id="257" r:id="rId10"/>
    <p:sldId id="258" r:id="rId11"/>
    <p:sldId id="259" r:id="rId12"/>
    <p:sldId id="260" r:id="rId13"/>
    <p:sldId id="262" r:id="rId14"/>
    <p:sldId id="263" r:id="rId15"/>
    <p:sldId id="264"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3" r:id="rId39"/>
    <p:sldId id="294" r:id="rId40"/>
    <p:sldId id="290" r:id="rId41"/>
    <p:sldId id="291" r:id="rId42"/>
    <p:sldId id="292" r:id="rId43"/>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06" autoAdjust="0"/>
  </p:normalViewPr>
  <p:slideViewPr>
    <p:cSldViewPr>
      <p:cViewPr varScale="1">
        <p:scale>
          <a:sx n="109" d="100"/>
          <a:sy n="109" d="100"/>
        </p:scale>
        <p:origin x="-167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16CF2E07-4756-46E2-AC9B-3EA4A7AADC7A}" type="datetimeFigureOut">
              <a:rPr lang="zh-TW" altLang="en-US" smtClean="0"/>
              <a:t>2016/12/6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46C9A03-1C2D-4993-9A6D-9F3A824C6AC6}" type="slidenum">
              <a:rPr lang="zh-TW" altLang="en-US" smtClean="0"/>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16CF2E07-4756-46E2-AC9B-3EA4A7AADC7A}" type="datetimeFigureOut">
              <a:rPr lang="zh-TW" altLang="en-US" smtClean="0"/>
              <a:t>2016/12/6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46C9A03-1C2D-4993-9A6D-9F3A824C6AC6}"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6CF2E07-4756-46E2-AC9B-3EA4A7AADC7A}" type="datetimeFigureOut">
              <a:rPr lang="zh-TW" altLang="en-US" smtClean="0"/>
              <a:t>2016/12/6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46C9A03-1C2D-4993-9A6D-9F3A824C6AC6}" type="slidenum">
              <a:rPr lang="zh-TW" altLang="en-US" smtClean="0"/>
              <a:t>‹#›</a:t>
            </a:fld>
            <a:endParaRPr lang="zh-TW" alt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 Templateswise.c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437113"/>
            <a:ext cx="7772400" cy="720080"/>
          </a:xfrm>
        </p:spPr>
        <p:txBody>
          <a:bodyPr>
            <a:noAutofit/>
          </a:bodyPr>
          <a:lstStyle>
            <a:lvl1pPr>
              <a:defRPr sz="4800">
                <a:solidFill>
                  <a:schemeClr val="bg1"/>
                </a:solidFill>
              </a:defRPr>
            </a:lvl1pPr>
          </a:lstStyle>
          <a:p>
            <a:r>
              <a:rPr lang="en-US" dirty="0" smtClean="0"/>
              <a:t>NAME OF PRESENTATION</a:t>
            </a:r>
            <a:endParaRPr lang="en-US" dirty="0"/>
          </a:p>
        </p:txBody>
      </p:sp>
      <p:sp>
        <p:nvSpPr>
          <p:cNvPr id="3" name="Subtitle 2"/>
          <p:cNvSpPr>
            <a:spLocks noGrp="1"/>
          </p:cNvSpPr>
          <p:nvPr>
            <p:ph type="subTitle" idx="1" hasCustomPrompt="1"/>
          </p:nvPr>
        </p:nvSpPr>
        <p:spPr>
          <a:xfrm>
            <a:off x="1371600" y="5013176"/>
            <a:ext cx="6400800" cy="694928"/>
          </a:xfrm>
        </p:spPr>
        <p:txBody>
          <a:bodyPr/>
          <a:lstStyle>
            <a:lvl1pPr marL="0" indent="0" algn="ctr">
              <a:buNone/>
              <a:defRPr sz="3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Company Name</a:t>
            </a:r>
            <a:endParaRPr lang="en-US" dirty="0"/>
          </a:p>
        </p:txBody>
      </p:sp>
      <p:sp>
        <p:nvSpPr>
          <p:cNvPr id="4" name="Date Placeholder 3"/>
          <p:cNvSpPr>
            <a:spLocks noGrp="1"/>
          </p:cNvSpPr>
          <p:nvPr>
            <p:ph type="dt" sz="half" idx="10"/>
          </p:nvPr>
        </p:nvSpPr>
        <p:spPr/>
        <p:txBody>
          <a:bodyPr/>
          <a:lstStyle/>
          <a:p>
            <a:fld id="{509BE5D3-0EE8-449F-8E2F-C31222F5F8E7}"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0660B8-BAB8-4E8E-9686-E359FF4334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1874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 Templateswise.c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4" y="274638"/>
            <a:ext cx="6419056" cy="1143000"/>
          </a:xfrm>
        </p:spPr>
        <p:txBody>
          <a:bodyPr/>
          <a:lstStyle>
            <a:lvl1pPr algn="l">
              <a:defRPr/>
            </a:lvl1pPr>
          </a:lstStyle>
          <a:p>
            <a:r>
              <a:rPr lang="en-US" dirty="0" smtClean="0"/>
              <a:t>Title</a:t>
            </a:r>
            <a:endParaRPr lang="en-US" dirty="0"/>
          </a:p>
        </p:txBody>
      </p:sp>
      <p:sp>
        <p:nvSpPr>
          <p:cNvPr id="3" name="Content Placeholder 2"/>
          <p:cNvSpPr>
            <a:spLocks noGrp="1"/>
          </p:cNvSpPr>
          <p:nvPr>
            <p:ph idx="1" hasCustomPrompt="1"/>
          </p:nvPr>
        </p:nvSpPr>
        <p:spPr>
          <a:xfrm>
            <a:off x="2267744" y="1600200"/>
            <a:ext cx="6419056" cy="4525963"/>
          </a:xfrm>
        </p:spPr>
        <p:txBody>
          <a:body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adipisicing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aliqua</a:t>
            </a:r>
            <a:r>
              <a:rPr lang="en-US" dirty="0" smtClean="0"/>
              <a:t>.</a:t>
            </a:r>
            <a:endParaRPr lang="en-US" dirty="0"/>
          </a:p>
        </p:txBody>
      </p:sp>
      <p:sp>
        <p:nvSpPr>
          <p:cNvPr id="4" name="Date Placeholder 3"/>
          <p:cNvSpPr>
            <a:spLocks noGrp="1"/>
          </p:cNvSpPr>
          <p:nvPr>
            <p:ph type="dt" sz="half" idx="10"/>
          </p:nvPr>
        </p:nvSpPr>
        <p:spPr/>
        <p:txBody>
          <a:bodyPr/>
          <a:lstStyle/>
          <a:p>
            <a:fld id="{509BE5D3-0EE8-449F-8E2F-C31222F5F8E7}"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0660B8-BAB8-4E8E-9686-E359FF4334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48271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2 - Templateswise.c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smtClean="0"/>
              <a:t>Title</a:t>
            </a:r>
            <a:endParaRPr lang="en-US" dirty="0"/>
          </a:p>
        </p:txBody>
      </p:sp>
      <p:sp>
        <p:nvSpPr>
          <p:cNvPr id="3" name="Content Placeholder 2"/>
          <p:cNvSpPr>
            <a:spLocks noGrp="1"/>
          </p:cNvSpPr>
          <p:nvPr>
            <p:ph idx="1" hasCustomPrompt="1"/>
          </p:nvPr>
        </p:nvSpPr>
        <p:spPr>
          <a:xfrm>
            <a:off x="457200" y="2132856"/>
            <a:ext cx="8229600" cy="3993307"/>
          </a:xfrm>
        </p:spPr>
        <p:txBody>
          <a:bodyPr/>
          <a:lstStyle>
            <a:lvl1pPr marL="0" indent="0" algn="ctr">
              <a:buNone/>
              <a:defRPr>
                <a:solidFill>
                  <a:schemeClr val="tx1"/>
                </a:solidFill>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adipisicing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aliqua</a:t>
            </a:r>
            <a:r>
              <a:rPr lang="en-US" dirty="0" smtClean="0"/>
              <a:t>.</a:t>
            </a:r>
            <a:endParaRPr lang="en-US" dirty="0"/>
          </a:p>
        </p:txBody>
      </p:sp>
      <p:sp>
        <p:nvSpPr>
          <p:cNvPr id="4" name="Date Placeholder 3"/>
          <p:cNvSpPr>
            <a:spLocks noGrp="1"/>
          </p:cNvSpPr>
          <p:nvPr>
            <p:ph type="dt" sz="half" idx="10"/>
          </p:nvPr>
        </p:nvSpPr>
        <p:spPr/>
        <p:txBody>
          <a:bodyPr/>
          <a:lstStyle/>
          <a:p>
            <a:fld id="{509BE5D3-0EE8-449F-8E2F-C31222F5F8E7}"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0660B8-BAB8-4E8E-9686-E359FF4334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790625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3 - Templateswise.c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adipisicing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aliqua</a:t>
            </a:r>
            <a:r>
              <a:rPr lang="en-US" dirty="0" smtClean="0"/>
              <a:t>.</a:t>
            </a:r>
            <a:endParaRPr lang="en-US" dirty="0"/>
          </a:p>
        </p:txBody>
      </p:sp>
      <p:sp>
        <p:nvSpPr>
          <p:cNvPr id="4" name="Date Placeholder 3"/>
          <p:cNvSpPr>
            <a:spLocks noGrp="1"/>
          </p:cNvSpPr>
          <p:nvPr>
            <p:ph type="dt" sz="half" idx="10"/>
          </p:nvPr>
        </p:nvSpPr>
        <p:spPr/>
        <p:txBody>
          <a:bodyPr/>
          <a:lstStyle/>
          <a:p>
            <a:fld id="{509BE5D3-0EE8-449F-8E2F-C31222F5F8E7}"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0660B8-BAB8-4E8E-9686-E359FF4334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09128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 Templateswise.c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59434"/>
            <a:ext cx="7772400" cy="1010543"/>
          </a:xfrm>
        </p:spPr>
        <p:txBody>
          <a:bodyPr/>
          <a:lstStyle>
            <a:lvl1pPr>
              <a:defRPr>
                <a:solidFill>
                  <a:srgbClr val="57A144"/>
                </a:solidFill>
              </a:defRPr>
            </a:lvl1pPr>
          </a:lstStyle>
          <a:p>
            <a:r>
              <a:rPr lang="fr-CA" dirty="0" smtClean="0"/>
              <a:t>NAME OF PRESENTATION</a:t>
            </a:r>
            <a:endParaRPr lang="fr-CA" dirty="0"/>
          </a:p>
        </p:txBody>
      </p:sp>
      <p:sp>
        <p:nvSpPr>
          <p:cNvPr id="3" name="Subtitle 2"/>
          <p:cNvSpPr>
            <a:spLocks noGrp="1"/>
          </p:cNvSpPr>
          <p:nvPr>
            <p:ph type="subTitle" idx="1" hasCustomPrompt="1"/>
          </p:nvPr>
        </p:nvSpPr>
        <p:spPr>
          <a:xfrm>
            <a:off x="1371600" y="1581944"/>
            <a:ext cx="6400800" cy="790939"/>
          </a:xfrm>
        </p:spPr>
        <p:txBody>
          <a:bodyPr/>
          <a:lstStyle>
            <a:lvl1pPr marL="0" indent="0" algn="ctr">
              <a:buNone/>
              <a:defRPr baseline="0">
                <a:solidFill>
                  <a:srgbClr val="57A14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Company Name</a:t>
            </a:r>
            <a:endParaRPr lang="fr-CA" dirty="0"/>
          </a:p>
        </p:txBody>
      </p:sp>
    </p:spTree>
    <p:extLst>
      <p:ext uri="{BB962C8B-B14F-4D97-AF65-F5344CB8AC3E}">
        <p14:creationId xmlns:p14="http://schemas.microsoft.com/office/powerpoint/2010/main" val="3994851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 Templateswise.c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57200" y="1879368"/>
            <a:ext cx="8229600" cy="4525963"/>
          </a:xfrm>
        </p:spPr>
        <p:txBody>
          <a:bodyPr/>
          <a:lstStyle>
            <a:lvl1pPr>
              <a:defRPr/>
            </a:lvl1pPr>
          </a:lstStyle>
          <a:p>
            <a:pPr lvl="0"/>
            <a:r>
              <a:rPr lang="en-US" dirty="0" err="1" smtClean="0">
                <a:solidFill>
                  <a:srgbClr val="57A144"/>
                </a:solidFill>
              </a:rPr>
              <a:t>Lorem</a:t>
            </a:r>
            <a:r>
              <a:rPr lang="en-US" dirty="0" smtClean="0">
                <a:solidFill>
                  <a:srgbClr val="57A144"/>
                </a:solidFill>
              </a:rPr>
              <a:t> </a:t>
            </a:r>
            <a:r>
              <a:rPr lang="en-US" dirty="0" err="1" smtClean="0">
                <a:solidFill>
                  <a:srgbClr val="57A144"/>
                </a:solidFill>
              </a:rPr>
              <a:t>ipsum</a:t>
            </a:r>
            <a:r>
              <a:rPr lang="en-US" dirty="0" smtClean="0">
                <a:solidFill>
                  <a:srgbClr val="57A144"/>
                </a:solidFill>
              </a:rPr>
              <a:t> dolor sit </a:t>
            </a:r>
            <a:r>
              <a:rPr lang="en-US" dirty="0" err="1" smtClean="0">
                <a:solidFill>
                  <a:srgbClr val="57A144"/>
                </a:solidFill>
              </a:rPr>
              <a:t>amet</a:t>
            </a:r>
            <a:r>
              <a:rPr lang="en-US" dirty="0" smtClean="0">
                <a:solidFill>
                  <a:srgbClr val="57A144"/>
                </a:solidFill>
              </a:rPr>
              <a:t>, </a:t>
            </a:r>
            <a:r>
              <a:rPr lang="en-US" dirty="0" err="1" smtClean="0">
                <a:solidFill>
                  <a:srgbClr val="57A144"/>
                </a:solidFill>
              </a:rPr>
              <a:t>consectetur</a:t>
            </a:r>
            <a:r>
              <a:rPr lang="en-US" dirty="0" smtClean="0">
                <a:solidFill>
                  <a:srgbClr val="57A144"/>
                </a:solidFill>
              </a:rPr>
              <a:t> </a:t>
            </a:r>
            <a:r>
              <a:rPr lang="en-US" dirty="0" err="1" smtClean="0">
                <a:solidFill>
                  <a:srgbClr val="57A144"/>
                </a:solidFill>
              </a:rPr>
              <a:t>adipisicing</a:t>
            </a:r>
            <a:r>
              <a:rPr lang="en-US" dirty="0" smtClean="0">
                <a:solidFill>
                  <a:srgbClr val="57A144"/>
                </a:solidFill>
              </a:rPr>
              <a:t> </a:t>
            </a:r>
            <a:r>
              <a:rPr lang="en-US" dirty="0" err="1" smtClean="0">
                <a:solidFill>
                  <a:srgbClr val="57A144"/>
                </a:solidFill>
              </a:rPr>
              <a:t>elit</a:t>
            </a:r>
            <a:r>
              <a:rPr lang="en-US" dirty="0" smtClean="0">
                <a:solidFill>
                  <a:srgbClr val="57A144"/>
                </a:solidFill>
              </a:rPr>
              <a:t>, </a:t>
            </a:r>
            <a:r>
              <a:rPr lang="en-US" dirty="0" err="1" smtClean="0">
                <a:solidFill>
                  <a:srgbClr val="57A144"/>
                </a:solidFill>
              </a:rPr>
              <a:t>sed</a:t>
            </a:r>
            <a:r>
              <a:rPr lang="en-US" dirty="0" smtClean="0">
                <a:solidFill>
                  <a:srgbClr val="57A144"/>
                </a:solidFill>
              </a:rPr>
              <a:t> do </a:t>
            </a:r>
            <a:r>
              <a:rPr lang="en-US" dirty="0" err="1" smtClean="0">
                <a:solidFill>
                  <a:srgbClr val="57A144"/>
                </a:solidFill>
              </a:rPr>
              <a:t>eiusmod</a:t>
            </a:r>
            <a:r>
              <a:rPr lang="en-US" dirty="0" smtClean="0">
                <a:solidFill>
                  <a:srgbClr val="57A144"/>
                </a:solidFill>
              </a:rPr>
              <a:t> </a:t>
            </a:r>
            <a:r>
              <a:rPr lang="en-US" dirty="0" err="1" smtClean="0">
                <a:solidFill>
                  <a:srgbClr val="57A144"/>
                </a:solidFill>
              </a:rPr>
              <a:t>tempor</a:t>
            </a:r>
            <a:r>
              <a:rPr lang="en-US" dirty="0" smtClean="0">
                <a:solidFill>
                  <a:srgbClr val="57A144"/>
                </a:solidFill>
              </a:rPr>
              <a:t> </a:t>
            </a:r>
            <a:r>
              <a:rPr lang="en-US" dirty="0" err="1" smtClean="0">
                <a:solidFill>
                  <a:srgbClr val="57A144"/>
                </a:solidFill>
              </a:rPr>
              <a:t>incididunt</a:t>
            </a:r>
            <a:r>
              <a:rPr lang="en-US" dirty="0" smtClean="0">
                <a:solidFill>
                  <a:srgbClr val="57A144"/>
                </a:solidFill>
              </a:rPr>
              <a:t> </a:t>
            </a:r>
            <a:r>
              <a:rPr lang="en-US" dirty="0" err="1" smtClean="0">
                <a:solidFill>
                  <a:srgbClr val="57A144"/>
                </a:solidFill>
              </a:rPr>
              <a:t>ut</a:t>
            </a:r>
            <a:r>
              <a:rPr lang="en-US" dirty="0" smtClean="0">
                <a:solidFill>
                  <a:srgbClr val="57A144"/>
                </a:solidFill>
              </a:rPr>
              <a:t> </a:t>
            </a:r>
            <a:r>
              <a:rPr lang="en-US" dirty="0" err="1" smtClean="0">
                <a:solidFill>
                  <a:srgbClr val="57A144"/>
                </a:solidFill>
              </a:rPr>
              <a:t>labore</a:t>
            </a:r>
            <a:r>
              <a:rPr lang="en-US" dirty="0" smtClean="0">
                <a:solidFill>
                  <a:srgbClr val="57A144"/>
                </a:solidFill>
              </a:rPr>
              <a:t>.</a:t>
            </a:r>
          </a:p>
        </p:txBody>
      </p:sp>
      <p:sp>
        <p:nvSpPr>
          <p:cNvPr id="7" name="Title 1"/>
          <p:cNvSpPr>
            <a:spLocks noGrp="1"/>
          </p:cNvSpPr>
          <p:nvPr>
            <p:ph type="title" hasCustomPrompt="1"/>
          </p:nvPr>
        </p:nvSpPr>
        <p:spPr>
          <a:xfrm>
            <a:off x="457200" y="553805"/>
            <a:ext cx="8229600" cy="1143000"/>
          </a:xfrm>
        </p:spPr>
        <p:txBody>
          <a:bodyPr/>
          <a:lstStyle>
            <a:lvl1pPr>
              <a:defRPr>
                <a:solidFill>
                  <a:schemeClr val="tx2"/>
                </a:solidFill>
              </a:defRPr>
            </a:lvl1pPr>
          </a:lstStyle>
          <a:p>
            <a:r>
              <a:rPr lang="en-US" dirty="0" smtClean="0">
                <a:solidFill>
                  <a:schemeClr val="bg1"/>
                </a:solidFill>
              </a:rPr>
              <a:t>Title</a:t>
            </a:r>
            <a:endParaRPr lang="fr-CA" dirty="0">
              <a:solidFill>
                <a:schemeClr val="bg1"/>
              </a:solidFill>
            </a:endParaRPr>
          </a:p>
        </p:txBody>
      </p:sp>
    </p:spTree>
    <p:extLst>
      <p:ext uri="{BB962C8B-B14F-4D97-AF65-F5344CB8AC3E}">
        <p14:creationId xmlns:p14="http://schemas.microsoft.com/office/powerpoint/2010/main" val="3851075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2 - Templateswise.c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553805"/>
            <a:ext cx="8229600" cy="1143000"/>
          </a:xfrm>
        </p:spPr>
        <p:txBody>
          <a:bodyPr/>
          <a:lstStyle>
            <a:lvl1pPr>
              <a:defRPr/>
            </a:lvl1pPr>
          </a:lstStyle>
          <a:p>
            <a:r>
              <a:rPr lang="en-US" dirty="0" smtClean="0">
                <a:solidFill>
                  <a:srgbClr val="57A144"/>
                </a:solidFill>
              </a:rPr>
              <a:t>Title</a:t>
            </a:r>
            <a:endParaRPr lang="fr-CA" dirty="0">
              <a:solidFill>
                <a:srgbClr val="57A144"/>
              </a:solidFill>
            </a:endParaRPr>
          </a:p>
        </p:txBody>
      </p:sp>
      <p:sp>
        <p:nvSpPr>
          <p:cNvPr id="8" name="Content Placeholder 2"/>
          <p:cNvSpPr>
            <a:spLocks noGrp="1"/>
          </p:cNvSpPr>
          <p:nvPr>
            <p:ph idx="1" hasCustomPrompt="1"/>
          </p:nvPr>
        </p:nvSpPr>
        <p:spPr>
          <a:xfrm>
            <a:off x="457200" y="1879368"/>
            <a:ext cx="8229600" cy="4525963"/>
          </a:xfrm>
        </p:spPr>
        <p:txBody>
          <a:bodyPr>
            <a:normAutofit/>
          </a:bodyPr>
          <a:lstStyle/>
          <a:p>
            <a:pPr lvl="0"/>
            <a:r>
              <a:rPr lang="en-US" dirty="0" err="1" smtClean="0">
                <a:solidFill>
                  <a:srgbClr val="57A144"/>
                </a:solidFill>
              </a:rPr>
              <a:t>Lorem</a:t>
            </a:r>
            <a:r>
              <a:rPr lang="en-US" dirty="0" smtClean="0">
                <a:solidFill>
                  <a:srgbClr val="57A144"/>
                </a:solidFill>
              </a:rPr>
              <a:t> </a:t>
            </a:r>
            <a:r>
              <a:rPr lang="en-US" dirty="0" err="1" smtClean="0">
                <a:solidFill>
                  <a:srgbClr val="57A144"/>
                </a:solidFill>
              </a:rPr>
              <a:t>ipsum</a:t>
            </a:r>
            <a:r>
              <a:rPr lang="en-US" dirty="0" smtClean="0">
                <a:solidFill>
                  <a:srgbClr val="57A144"/>
                </a:solidFill>
              </a:rPr>
              <a:t> dolor sit </a:t>
            </a:r>
            <a:r>
              <a:rPr lang="en-US" dirty="0" err="1" smtClean="0">
                <a:solidFill>
                  <a:srgbClr val="57A144"/>
                </a:solidFill>
              </a:rPr>
              <a:t>amet</a:t>
            </a:r>
            <a:r>
              <a:rPr lang="en-US" dirty="0" smtClean="0">
                <a:solidFill>
                  <a:srgbClr val="57A144"/>
                </a:solidFill>
              </a:rPr>
              <a:t>, </a:t>
            </a:r>
            <a:r>
              <a:rPr lang="en-US" dirty="0" err="1" smtClean="0">
                <a:solidFill>
                  <a:srgbClr val="57A144"/>
                </a:solidFill>
              </a:rPr>
              <a:t>consectetur</a:t>
            </a:r>
            <a:r>
              <a:rPr lang="en-US" dirty="0" smtClean="0">
                <a:solidFill>
                  <a:srgbClr val="57A144"/>
                </a:solidFill>
              </a:rPr>
              <a:t> </a:t>
            </a:r>
            <a:r>
              <a:rPr lang="en-US" dirty="0" err="1" smtClean="0">
                <a:solidFill>
                  <a:srgbClr val="57A144"/>
                </a:solidFill>
              </a:rPr>
              <a:t>adipisicing</a:t>
            </a:r>
            <a:r>
              <a:rPr lang="en-US" dirty="0" smtClean="0">
                <a:solidFill>
                  <a:srgbClr val="57A144"/>
                </a:solidFill>
              </a:rPr>
              <a:t> </a:t>
            </a:r>
            <a:r>
              <a:rPr lang="en-US" dirty="0" err="1" smtClean="0">
                <a:solidFill>
                  <a:srgbClr val="57A144"/>
                </a:solidFill>
              </a:rPr>
              <a:t>elit</a:t>
            </a:r>
            <a:r>
              <a:rPr lang="en-US" dirty="0" smtClean="0">
                <a:solidFill>
                  <a:srgbClr val="57A144"/>
                </a:solidFill>
              </a:rPr>
              <a:t>, </a:t>
            </a:r>
            <a:r>
              <a:rPr lang="en-US" dirty="0" err="1" smtClean="0">
                <a:solidFill>
                  <a:srgbClr val="57A144"/>
                </a:solidFill>
              </a:rPr>
              <a:t>sed</a:t>
            </a:r>
            <a:r>
              <a:rPr lang="en-US" dirty="0" smtClean="0">
                <a:solidFill>
                  <a:srgbClr val="57A144"/>
                </a:solidFill>
              </a:rPr>
              <a:t> do </a:t>
            </a:r>
            <a:r>
              <a:rPr lang="en-US" dirty="0" err="1" smtClean="0">
                <a:solidFill>
                  <a:srgbClr val="57A144"/>
                </a:solidFill>
              </a:rPr>
              <a:t>eiusmod</a:t>
            </a:r>
            <a:r>
              <a:rPr lang="en-US" dirty="0" smtClean="0">
                <a:solidFill>
                  <a:srgbClr val="57A144"/>
                </a:solidFill>
              </a:rPr>
              <a:t> </a:t>
            </a:r>
            <a:r>
              <a:rPr lang="en-US" dirty="0" err="1" smtClean="0">
                <a:solidFill>
                  <a:srgbClr val="57A144"/>
                </a:solidFill>
              </a:rPr>
              <a:t>tempor</a:t>
            </a:r>
            <a:r>
              <a:rPr lang="en-US" dirty="0" smtClean="0">
                <a:solidFill>
                  <a:srgbClr val="57A144"/>
                </a:solidFill>
              </a:rPr>
              <a:t> </a:t>
            </a:r>
            <a:r>
              <a:rPr lang="en-US" dirty="0" err="1" smtClean="0">
                <a:solidFill>
                  <a:srgbClr val="57A144"/>
                </a:solidFill>
              </a:rPr>
              <a:t>incididunt</a:t>
            </a:r>
            <a:r>
              <a:rPr lang="en-US" dirty="0" smtClean="0">
                <a:solidFill>
                  <a:srgbClr val="57A144"/>
                </a:solidFill>
              </a:rPr>
              <a:t> </a:t>
            </a:r>
            <a:r>
              <a:rPr lang="en-US" dirty="0" err="1" smtClean="0">
                <a:solidFill>
                  <a:srgbClr val="57A144"/>
                </a:solidFill>
              </a:rPr>
              <a:t>ut</a:t>
            </a:r>
            <a:r>
              <a:rPr lang="en-US" dirty="0" smtClean="0">
                <a:solidFill>
                  <a:srgbClr val="57A144"/>
                </a:solidFill>
              </a:rPr>
              <a:t> </a:t>
            </a:r>
            <a:r>
              <a:rPr lang="en-US" dirty="0" err="1" smtClean="0">
                <a:solidFill>
                  <a:srgbClr val="57A144"/>
                </a:solidFill>
              </a:rPr>
              <a:t>labore</a:t>
            </a:r>
            <a:r>
              <a:rPr lang="en-US" dirty="0" smtClean="0">
                <a:solidFill>
                  <a:srgbClr val="57A144"/>
                </a:solidFill>
              </a:rPr>
              <a:t> et </a:t>
            </a:r>
            <a:r>
              <a:rPr lang="en-US" dirty="0" err="1" smtClean="0">
                <a:solidFill>
                  <a:srgbClr val="57A144"/>
                </a:solidFill>
              </a:rPr>
              <a:t>dolore</a:t>
            </a:r>
            <a:r>
              <a:rPr lang="en-US" dirty="0" smtClean="0">
                <a:solidFill>
                  <a:srgbClr val="57A144"/>
                </a:solidFill>
              </a:rPr>
              <a:t> magna </a:t>
            </a:r>
            <a:r>
              <a:rPr lang="en-US" dirty="0" err="1" smtClean="0">
                <a:solidFill>
                  <a:srgbClr val="57A144"/>
                </a:solidFill>
              </a:rPr>
              <a:t>aliqua</a:t>
            </a:r>
            <a:r>
              <a:rPr lang="en-US" dirty="0" smtClean="0">
                <a:solidFill>
                  <a:srgbClr val="57A144"/>
                </a:solidFill>
              </a:rPr>
              <a:t>.</a:t>
            </a:r>
          </a:p>
        </p:txBody>
      </p:sp>
    </p:spTree>
    <p:extLst>
      <p:ext uri="{BB962C8B-B14F-4D97-AF65-F5344CB8AC3E}">
        <p14:creationId xmlns:p14="http://schemas.microsoft.com/office/powerpoint/2010/main" val="1501734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3 - Templateswise.c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627784" y="553805"/>
            <a:ext cx="6059016" cy="1143000"/>
          </a:xfrm>
        </p:spPr>
        <p:txBody>
          <a:bodyPr/>
          <a:lstStyle>
            <a:lvl1pPr>
              <a:defRPr/>
            </a:lvl1pPr>
          </a:lstStyle>
          <a:p>
            <a:pPr algn="l"/>
            <a:r>
              <a:rPr lang="en-US" dirty="0" smtClean="0">
                <a:solidFill>
                  <a:srgbClr val="57A144"/>
                </a:solidFill>
              </a:rPr>
              <a:t>Title</a:t>
            </a:r>
            <a:endParaRPr lang="fr-CA" dirty="0">
              <a:solidFill>
                <a:srgbClr val="57A144"/>
              </a:solidFill>
            </a:endParaRPr>
          </a:p>
        </p:txBody>
      </p:sp>
      <p:sp>
        <p:nvSpPr>
          <p:cNvPr id="9" name="Content Placeholder 2"/>
          <p:cNvSpPr>
            <a:spLocks noGrp="1"/>
          </p:cNvSpPr>
          <p:nvPr>
            <p:ph idx="1" hasCustomPrompt="1"/>
          </p:nvPr>
        </p:nvSpPr>
        <p:spPr>
          <a:xfrm>
            <a:off x="2627784" y="1879368"/>
            <a:ext cx="6059016" cy="4525963"/>
          </a:xfrm>
        </p:spPr>
        <p:txBody>
          <a:bodyPr/>
          <a:lstStyle/>
          <a:p>
            <a:pPr lvl="0"/>
            <a:r>
              <a:rPr lang="en-US" dirty="0" err="1" smtClean="0">
                <a:solidFill>
                  <a:srgbClr val="57A144"/>
                </a:solidFill>
              </a:rPr>
              <a:t>Lorem</a:t>
            </a:r>
            <a:r>
              <a:rPr lang="en-US" dirty="0" smtClean="0">
                <a:solidFill>
                  <a:srgbClr val="57A144"/>
                </a:solidFill>
              </a:rPr>
              <a:t> </a:t>
            </a:r>
            <a:r>
              <a:rPr lang="en-US" dirty="0" err="1" smtClean="0">
                <a:solidFill>
                  <a:srgbClr val="57A144"/>
                </a:solidFill>
              </a:rPr>
              <a:t>ipsum</a:t>
            </a:r>
            <a:r>
              <a:rPr lang="en-US" dirty="0" smtClean="0">
                <a:solidFill>
                  <a:srgbClr val="57A144"/>
                </a:solidFill>
              </a:rPr>
              <a:t> dolor sit </a:t>
            </a:r>
            <a:r>
              <a:rPr lang="en-US" dirty="0" err="1" smtClean="0">
                <a:solidFill>
                  <a:srgbClr val="57A144"/>
                </a:solidFill>
              </a:rPr>
              <a:t>amet</a:t>
            </a:r>
            <a:r>
              <a:rPr lang="en-US" dirty="0" smtClean="0">
                <a:solidFill>
                  <a:srgbClr val="57A144"/>
                </a:solidFill>
              </a:rPr>
              <a:t>, </a:t>
            </a:r>
            <a:r>
              <a:rPr lang="en-US" dirty="0" err="1" smtClean="0">
                <a:solidFill>
                  <a:srgbClr val="57A144"/>
                </a:solidFill>
              </a:rPr>
              <a:t>consectetur</a:t>
            </a:r>
            <a:r>
              <a:rPr lang="en-US" dirty="0" smtClean="0">
                <a:solidFill>
                  <a:srgbClr val="57A144"/>
                </a:solidFill>
              </a:rPr>
              <a:t> </a:t>
            </a:r>
            <a:r>
              <a:rPr lang="en-US" dirty="0" err="1" smtClean="0">
                <a:solidFill>
                  <a:srgbClr val="57A144"/>
                </a:solidFill>
              </a:rPr>
              <a:t>adipisicing</a:t>
            </a:r>
            <a:r>
              <a:rPr lang="en-US" dirty="0" smtClean="0">
                <a:solidFill>
                  <a:srgbClr val="57A144"/>
                </a:solidFill>
              </a:rPr>
              <a:t> </a:t>
            </a:r>
            <a:r>
              <a:rPr lang="en-US" dirty="0" err="1" smtClean="0">
                <a:solidFill>
                  <a:srgbClr val="57A144"/>
                </a:solidFill>
              </a:rPr>
              <a:t>elit</a:t>
            </a:r>
            <a:r>
              <a:rPr lang="en-US" dirty="0" smtClean="0">
                <a:solidFill>
                  <a:srgbClr val="57A144"/>
                </a:solidFill>
              </a:rPr>
              <a:t>, </a:t>
            </a:r>
            <a:r>
              <a:rPr lang="en-US" dirty="0" err="1" smtClean="0">
                <a:solidFill>
                  <a:srgbClr val="57A144"/>
                </a:solidFill>
              </a:rPr>
              <a:t>sed</a:t>
            </a:r>
            <a:r>
              <a:rPr lang="en-US" dirty="0" smtClean="0">
                <a:solidFill>
                  <a:srgbClr val="57A144"/>
                </a:solidFill>
              </a:rPr>
              <a:t> do </a:t>
            </a:r>
            <a:r>
              <a:rPr lang="en-US" dirty="0" err="1" smtClean="0">
                <a:solidFill>
                  <a:srgbClr val="57A144"/>
                </a:solidFill>
              </a:rPr>
              <a:t>eiusmod</a:t>
            </a:r>
            <a:r>
              <a:rPr lang="en-US" dirty="0" smtClean="0">
                <a:solidFill>
                  <a:srgbClr val="57A144"/>
                </a:solidFill>
              </a:rPr>
              <a:t> </a:t>
            </a:r>
            <a:r>
              <a:rPr lang="en-US" dirty="0" err="1" smtClean="0">
                <a:solidFill>
                  <a:srgbClr val="57A144"/>
                </a:solidFill>
              </a:rPr>
              <a:t>tempor</a:t>
            </a:r>
            <a:r>
              <a:rPr lang="en-US" dirty="0" smtClean="0">
                <a:solidFill>
                  <a:srgbClr val="57A144"/>
                </a:solidFill>
              </a:rPr>
              <a:t> </a:t>
            </a:r>
            <a:r>
              <a:rPr lang="en-US" dirty="0" err="1" smtClean="0">
                <a:solidFill>
                  <a:srgbClr val="57A144"/>
                </a:solidFill>
              </a:rPr>
              <a:t>incididunt</a:t>
            </a:r>
            <a:r>
              <a:rPr lang="en-US" dirty="0" smtClean="0">
                <a:solidFill>
                  <a:srgbClr val="57A144"/>
                </a:solidFill>
              </a:rPr>
              <a:t> </a:t>
            </a:r>
            <a:r>
              <a:rPr lang="en-US" dirty="0" err="1" smtClean="0">
                <a:solidFill>
                  <a:srgbClr val="57A144"/>
                </a:solidFill>
              </a:rPr>
              <a:t>ut</a:t>
            </a:r>
            <a:r>
              <a:rPr lang="en-US" dirty="0" smtClean="0">
                <a:solidFill>
                  <a:srgbClr val="57A144"/>
                </a:solidFill>
              </a:rPr>
              <a:t> </a:t>
            </a:r>
            <a:r>
              <a:rPr lang="en-US" dirty="0" err="1" smtClean="0">
                <a:solidFill>
                  <a:srgbClr val="57A144"/>
                </a:solidFill>
              </a:rPr>
              <a:t>labore</a:t>
            </a:r>
            <a:r>
              <a:rPr lang="en-US" dirty="0" smtClean="0">
                <a:solidFill>
                  <a:srgbClr val="57A144"/>
                </a:solidFill>
              </a:rPr>
              <a:t> et </a:t>
            </a:r>
            <a:r>
              <a:rPr lang="en-US" dirty="0" err="1" smtClean="0">
                <a:solidFill>
                  <a:srgbClr val="57A144"/>
                </a:solidFill>
              </a:rPr>
              <a:t>dolore</a:t>
            </a:r>
            <a:r>
              <a:rPr lang="en-US" dirty="0" smtClean="0">
                <a:solidFill>
                  <a:srgbClr val="57A144"/>
                </a:solidFill>
              </a:rPr>
              <a:t> magna </a:t>
            </a:r>
            <a:r>
              <a:rPr lang="en-US" dirty="0" err="1" smtClean="0">
                <a:solidFill>
                  <a:srgbClr val="57A144"/>
                </a:solidFill>
              </a:rPr>
              <a:t>aliqua</a:t>
            </a:r>
            <a:r>
              <a:rPr lang="en-US" dirty="0" smtClean="0">
                <a:solidFill>
                  <a:srgbClr val="57A144"/>
                </a:solidFill>
              </a:rPr>
              <a:t>.</a:t>
            </a:r>
          </a:p>
        </p:txBody>
      </p:sp>
    </p:spTree>
    <p:extLst>
      <p:ext uri="{BB962C8B-B14F-4D97-AF65-F5344CB8AC3E}">
        <p14:creationId xmlns:p14="http://schemas.microsoft.com/office/powerpoint/2010/main" val="1528099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16CF2E07-4756-46E2-AC9B-3EA4A7AADC7A}" type="datetimeFigureOut">
              <a:rPr lang="zh-TW" altLang="en-US" smtClean="0"/>
              <a:t>2016/12/6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46C9A03-1C2D-4993-9A6D-9F3A824C6AC6}" type="slidenum">
              <a:rPr lang="zh-TW" altLang="en-US" smtClean="0"/>
              <a:t>‹#›</a:t>
            </a:fld>
            <a:endParaRPr lang="zh-TW" altLang="en-US"/>
          </a:p>
        </p:txBody>
      </p:sp>
      <p:sp>
        <p:nvSpPr>
          <p:cNvPr id="7" name="Title 6"/>
          <p:cNvSpPr>
            <a:spLocks noGrp="1"/>
          </p:cNvSpPr>
          <p:nvPr>
            <p:ph type="title"/>
          </p:nvPr>
        </p:nvSpPr>
        <p:spPr/>
        <p:txBody>
          <a:bodyPr/>
          <a:lstStyle/>
          <a:p>
            <a:r>
              <a:rPr lang="zh-TW" altLang="en-US" smtClean="0"/>
              <a:t>按一下以編輯母片標題樣式</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4 - Templateswise.c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553805"/>
            <a:ext cx="8229600" cy="1143000"/>
          </a:xfrm>
        </p:spPr>
        <p:txBody>
          <a:bodyPr/>
          <a:lstStyle>
            <a:lvl1pPr>
              <a:defRPr/>
            </a:lvl1pPr>
          </a:lstStyle>
          <a:p>
            <a:r>
              <a:rPr lang="en-US" dirty="0" smtClean="0">
                <a:solidFill>
                  <a:srgbClr val="57A144"/>
                </a:solidFill>
              </a:rPr>
              <a:t>Title</a:t>
            </a:r>
            <a:endParaRPr lang="fr-CA" dirty="0">
              <a:solidFill>
                <a:srgbClr val="57A144"/>
              </a:solidFill>
            </a:endParaRPr>
          </a:p>
        </p:txBody>
      </p:sp>
      <p:sp>
        <p:nvSpPr>
          <p:cNvPr id="11" name="Content Placeholder 2"/>
          <p:cNvSpPr>
            <a:spLocks noGrp="1"/>
          </p:cNvSpPr>
          <p:nvPr>
            <p:ph idx="1" hasCustomPrompt="1"/>
          </p:nvPr>
        </p:nvSpPr>
        <p:spPr>
          <a:xfrm>
            <a:off x="457200" y="1879368"/>
            <a:ext cx="8229600" cy="4525963"/>
          </a:xfrm>
        </p:spPr>
        <p:txBody>
          <a:bodyPr>
            <a:normAutofit/>
          </a:bodyPr>
          <a:lstStyle/>
          <a:p>
            <a:pPr lvl="0"/>
            <a:r>
              <a:rPr lang="en-US" dirty="0" err="1" smtClean="0">
                <a:solidFill>
                  <a:srgbClr val="57A144"/>
                </a:solidFill>
              </a:rPr>
              <a:t>Lorem</a:t>
            </a:r>
            <a:r>
              <a:rPr lang="en-US" dirty="0" smtClean="0">
                <a:solidFill>
                  <a:srgbClr val="57A144"/>
                </a:solidFill>
              </a:rPr>
              <a:t> </a:t>
            </a:r>
            <a:r>
              <a:rPr lang="en-US" dirty="0" err="1" smtClean="0">
                <a:solidFill>
                  <a:srgbClr val="57A144"/>
                </a:solidFill>
              </a:rPr>
              <a:t>ipsum</a:t>
            </a:r>
            <a:r>
              <a:rPr lang="en-US" dirty="0" smtClean="0">
                <a:solidFill>
                  <a:srgbClr val="57A144"/>
                </a:solidFill>
              </a:rPr>
              <a:t> dolor sit </a:t>
            </a:r>
            <a:r>
              <a:rPr lang="en-US" dirty="0" err="1" smtClean="0">
                <a:solidFill>
                  <a:srgbClr val="57A144"/>
                </a:solidFill>
              </a:rPr>
              <a:t>amet</a:t>
            </a:r>
            <a:r>
              <a:rPr lang="en-US" dirty="0" smtClean="0">
                <a:solidFill>
                  <a:srgbClr val="57A144"/>
                </a:solidFill>
              </a:rPr>
              <a:t>, </a:t>
            </a:r>
            <a:r>
              <a:rPr lang="en-US" dirty="0" err="1" smtClean="0">
                <a:solidFill>
                  <a:srgbClr val="57A144"/>
                </a:solidFill>
              </a:rPr>
              <a:t>consectetur</a:t>
            </a:r>
            <a:r>
              <a:rPr lang="en-US" dirty="0" smtClean="0">
                <a:solidFill>
                  <a:srgbClr val="57A144"/>
                </a:solidFill>
              </a:rPr>
              <a:t> </a:t>
            </a:r>
            <a:r>
              <a:rPr lang="en-US" dirty="0" err="1" smtClean="0">
                <a:solidFill>
                  <a:srgbClr val="57A144"/>
                </a:solidFill>
              </a:rPr>
              <a:t>adipisicing</a:t>
            </a:r>
            <a:r>
              <a:rPr lang="en-US" dirty="0" smtClean="0">
                <a:solidFill>
                  <a:srgbClr val="57A144"/>
                </a:solidFill>
              </a:rPr>
              <a:t> </a:t>
            </a:r>
            <a:r>
              <a:rPr lang="en-US" dirty="0" err="1" smtClean="0">
                <a:solidFill>
                  <a:srgbClr val="57A144"/>
                </a:solidFill>
              </a:rPr>
              <a:t>elit</a:t>
            </a:r>
            <a:r>
              <a:rPr lang="en-US" dirty="0" smtClean="0">
                <a:solidFill>
                  <a:srgbClr val="57A144"/>
                </a:solidFill>
              </a:rPr>
              <a:t>, </a:t>
            </a:r>
            <a:r>
              <a:rPr lang="en-US" dirty="0" err="1" smtClean="0">
                <a:solidFill>
                  <a:srgbClr val="57A144"/>
                </a:solidFill>
              </a:rPr>
              <a:t>sed</a:t>
            </a:r>
            <a:r>
              <a:rPr lang="en-US" dirty="0" smtClean="0">
                <a:solidFill>
                  <a:srgbClr val="57A144"/>
                </a:solidFill>
              </a:rPr>
              <a:t> do </a:t>
            </a:r>
            <a:r>
              <a:rPr lang="en-US" dirty="0" err="1" smtClean="0">
                <a:solidFill>
                  <a:srgbClr val="57A144"/>
                </a:solidFill>
              </a:rPr>
              <a:t>eiusmod</a:t>
            </a:r>
            <a:r>
              <a:rPr lang="en-US" dirty="0" smtClean="0">
                <a:solidFill>
                  <a:srgbClr val="57A144"/>
                </a:solidFill>
              </a:rPr>
              <a:t> </a:t>
            </a:r>
            <a:r>
              <a:rPr lang="en-US" dirty="0" err="1" smtClean="0">
                <a:solidFill>
                  <a:srgbClr val="57A144"/>
                </a:solidFill>
              </a:rPr>
              <a:t>tempor</a:t>
            </a:r>
            <a:r>
              <a:rPr lang="en-US" dirty="0" smtClean="0">
                <a:solidFill>
                  <a:srgbClr val="57A144"/>
                </a:solidFill>
              </a:rPr>
              <a:t> </a:t>
            </a:r>
            <a:r>
              <a:rPr lang="en-US" dirty="0" err="1" smtClean="0">
                <a:solidFill>
                  <a:srgbClr val="57A144"/>
                </a:solidFill>
              </a:rPr>
              <a:t>incididunt</a:t>
            </a:r>
            <a:r>
              <a:rPr lang="en-US" dirty="0" smtClean="0">
                <a:solidFill>
                  <a:srgbClr val="57A144"/>
                </a:solidFill>
              </a:rPr>
              <a:t> </a:t>
            </a:r>
            <a:r>
              <a:rPr lang="en-US" dirty="0" err="1" smtClean="0">
                <a:solidFill>
                  <a:srgbClr val="57A144"/>
                </a:solidFill>
              </a:rPr>
              <a:t>ut</a:t>
            </a:r>
            <a:r>
              <a:rPr lang="en-US" dirty="0" smtClean="0">
                <a:solidFill>
                  <a:srgbClr val="57A144"/>
                </a:solidFill>
              </a:rPr>
              <a:t> </a:t>
            </a:r>
            <a:r>
              <a:rPr lang="en-US" dirty="0" err="1" smtClean="0">
                <a:solidFill>
                  <a:srgbClr val="57A144"/>
                </a:solidFill>
              </a:rPr>
              <a:t>labore</a:t>
            </a:r>
            <a:r>
              <a:rPr lang="en-US" dirty="0" smtClean="0">
                <a:solidFill>
                  <a:srgbClr val="57A144"/>
                </a:solidFill>
              </a:rPr>
              <a:t> et </a:t>
            </a:r>
            <a:r>
              <a:rPr lang="en-US" dirty="0" err="1" smtClean="0">
                <a:solidFill>
                  <a:srgbClr val="57A144"/>
                </a:solidFill>
              </a:rPr>
              <a:t>dolore</a:t>
            </a:r>
            <a:r>
              <a:rPr lang="en-US" dirty="0" smtClean="0">
                <a:solidFill>
                  <a:srgbClr val="57A144"/>
                </a:solidFill>
              </a:rPr>
              <a:t> magna </a:t>
            </a:r>
            <a:r>
              <a:rPr lang="en-US" dirty="0" err="1" smtClean="0">
                <a:solidFill>
                  <a:srgbClr val="57A144"/>
                </a:solidFill>
              </a:rPr>
              <a:t>aliqua</a:t>
            </a:r>
            <a:r>
              <a:rPr lang="en-US" dirty="0" smtClean="0">
                <a:solidFill>
                  <a:srgbClr val="57A144"/>
                </a:solidFill>
              </a:rPr>
              <a:t>.</a:t>
            </a:r>
          </a:p>
        </p:txBody>
      </p:sp>
    </p:spTree>
    <p:extLst>
      <p:ext uri="{BB962C8B-B14F-4D97-AF65-F5344CB8AC3E}">
        <p14:creationId xmlns:p14="http://schemas.microsoft.com/office/powerpoint/2010/main" val="1823163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5 - Templateswise.c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627784" y="553805"/>
            <a:ext cx="6059016" cy="1143000"/>
          </a:xfrm>
        </p:spPr>
        <p:txBody>
          <a:bodyPr/>
          <a:lstStyle>
            <a:lvl1pPr>
              <a:defRPr/>
            </a:lvl1pPr>
          </a:lstStyle>
          <a:p>
            <a:pPr algn="l"/>
            <a:r>
              <a:rPr lang="en-US" dirty="0" smtClean="0">
                <a:solidFill>
                  <a:srgbClr val="57A144"/>
                </a:solidFill>
              </a:rPr>
              <a:t>Title</a:t>
            </a:r>
            <a:endParaRPr lang="fr-CA" dirty="0">
              <a:solidFill>
                <a:srgbClr val="57A144"/>
              </a:solidFill>
            </a:endParaRPr>
          </a:p>
        </p:txBody>
      </p:sp>
      <p:sp>
        <p:nvSpPr>
          <p:cNvPr id="7" name="Content Placeholder 2"/>
          <p:cNvSpPr>
            <a:spLocks noGrp="1"/>
          </p:cNvSpPr>
          <p:nvPr>
            <p:ph idx="1" hasCustomPrompt="1"/>
          </p:nvPr>
        </p:nvSpPr>
        <p:spPr>
          <a:xfrm>
            <a:off x="2627784" y="1879368"/>
            <a:ext cx="6059016" cy="4525963"/>
          </a:xfrm>
        </p:spPr>
        <p:txBody>
          <a:bodyPr/>
          <a:lstStyle/>
          <a:p>
            <a:pPr lvl="0"/>
            <a:r>
              <a:rPr lang="en-US" dirty="0" err="1" smtClean="0">
                <a:solidFill>
                  <a:srgbClr val="57A144"/>
                </a:solidFill>
              </a:rPr>
              <a:t>Lorem</a:t>
            </a:r>
            <a:r>
              <a:rPr lang="en-US" dirty="0" smtClean="0">
                <a:solidFill>
                  <a:srgbClr val="57A144"/>
                </a:solidFill>
              </a:rPr>
              <a:t> </a:t>
            </a:r>
            <a:r>
              <a:rPr lang="en-US" dirty="0" err="1" smtClean="0">
                <a:solidFill>
                  <a:srgbClr val="57A144"/>
                </a:solidFill>
              </a:rPr>
              <a:t>ipsum</a:t>
            </a:r>
            <a:r>
              <a:rPr lang="en-US" dirty="0" smtClean="0">
                <a:solidFill>
                  <a:srgbClr val="57A144"/>
                </a:solidFill>
              </a:rPr>
              <a:t> dolor sit </a:t>
            </a:r>
            <a:r>
              <a:rPr lang="en-US" dirty="0" err="1" smtClean="0">
                <a:solidFill>
                  <a:srgbClr val="57A144"/>
                </a:solidFill>
              </a:rPr>
              <a:t>amet</a:t>
            </a:r>
            <a:r>
              <a:rPr lang="en-US" dirty="0" smtClean="0">
                <a:solidFill>
                  <a:srgbClr val="57A144"/>
                </a:solidFill>
              </a:rPr>
              <a:t>, </a:t>
            </a:r>
            <a:r>
              <a:rPr lang="en-US" dirty="0" err="1" smtClean="0">
                <a:solidFill>
                  <a:srgbClr val="57A144"/>
                </a:solidFill>
              </a:rPr>
              <a:t>consectetur</a:t>
            </a:r>
            <a:r>
              <a:rPr lang="en-US" dirty="0" smtClean="0">
                <a:solidFill>
                  <a:srgbClr val="57A144"/>
                </a:solidFill>
              </a:rPr>
              <a:t> </a:t>
            </a:r>
            <a:r>
              <a:rPr lang="en-US" dirty="0" err="1" smtClean="0">
                <a:solidFill>
                  <a:srgbClr val="57A144"/>
                </a:solidFill>
              </a:rPr>
              <a:t>adipisicing</a:t>
            </a:r>
            <a:r>
              <a:rPr lang="en-US" dirty="0" smtClean="0">
                <a:solidFill>
                  <a:srgbClr val="57A144"/>
                </a:solidFill>
              </a:rPr>
              <a:t> </a:t>
            </a:r>
            <a:r>
              <a:rPr lang="en-US" dirty="0" err="1" smtClean="0">
                <a:solidFill>
                  <a:srgbClr val="57A144"/>
                </a:solidFill>
              </a:rPr>
              <a:t>elit</a:t>
            </a:r>
            <a:r>
              <a:rPr lang="en-US" dirty="0" smtClean="0">
                <a:solidFill>
                  <a:srgbClr val="57A144"/>
                </a:solidFill>
              </a:rPr>
              <a:t>, </a:t>
            </a:r>
            <a:r>
              <a:rPr lang="en-US" dirty="0" err="1" smtClean="0">
                <a:solidFill>
                  <a:srgbClr val="57A144"/>
                </a:solidFill>
              </a:rPr>
              <a:t>sed</a:t>
            </a:r>
            <a:r>
              <a:rPr lang="en-US" dirty="0" smtClean="0">
                <a:solidFill>
                  <a:srgbClr val="57A144"/>
                </a:solidFill>
              </a:rPr>
              <a:t> do </a:t>
            </a:r>
            <a:r>
              <a:rPr lang="en-US" dirty="0" err="1" smtClean="0">
                <a:solidFill>
                  <a:srgbClr val="57A144"/>
                </a:solidFill>
              </a:rPr>
              <a:t>eiusmod</a:t>
            </a:r>
            <a:r>
              <a:rPr lang="en-US" dirty="0" smtClean="0">
                <a:solidFill>
                  <a:srgbClr val="57A144"/>
                </a:solidFill>
              </a:rPr>
              <a:t> </a:t>
            </a:r>
            <a:r>
              <a:rPr lang="en-US" dirty="0" err="1" smtClean="0">
                <a:solidFill>
                  <a:srgbClr val="57A144"/>
                </a:solidFill>
              </a:rPr>
              <a:t>tempor</a:t>
            </a:r>
            <a:r>
              <a:rPr lang="en-US" dirty="0" smtClean="0">
                <a:solidFill>
                  <a:srgbClr val="57A144"/>
                </a:solidFill>
              </a:rPr>
              <a:t> </a:t>
            </a:r>
            <a:r>
              <a:rPr lang="en-US" dirty="0" err="1" smtClean="0">
                <a:solidFill>
                  <a:srgbClr val="57A144"/>
                </a:solidFill>
              </a:rPr>
              <a:t>incididunt</a:t>
            </a:r>
            <a:r>
              <a:rPr lang="en-US" dirty="0" smtClean="0">
                <a:solidFill>
                  <a:srgbClr val="57A144"/>
                </a:solidFill>
              </a:rPr>
              <a:t> </a:t>
            </a:r>
            <a:r>
              <a:rPr lang="en-US" dirty="0" err="1" smtClean="0">
                <a:solidFill>
                  <a:srgbClr val="57A144"/>
                </a:solidFill>
              </a:rPr>
              <a:t>ut</a:t>
            </a:r>
            <a:r>
              <a:rPr lang="en-US" dirty="0" smtClean="0">
                <a:solidFill>
                  <a:srgbClr val="57A144"/>
                </a:solidFill>
              </a:rPr>
              <a:t> </a:t>
            </a:r>
            <a:r>
              <a:rPr lang="en-US" dirty="0" err="1" smtClean="0">
                <a:solidFill>
                  <a:srgbClr val="57A144"/>
                </a:solidFill>
              </a:rPr>
              <a:t>labore</a:t>
            </a:r>
            <a:r>
              <a:rPr lang="en-US" dirty="0" smtClean="0">
                <a:solidFill>
                  <a:srgbClr val="57A144"/>
                </a:solidFill>
              </a:rPr>
              <a:t> et </a:t>
            </a:r>
            <a:r>
              <a:rPr lang="en-US" dirty="0" err="1" smtClean="0">
                <a:solidFill>
                  <a:srgbClr val="57A144"/>
                </a:solidFill>
              </a:rPr>
              <a:t>dolore</a:t>
            </a:r>
            <a:r>
              <a:rPr lang="en-US" dirty="0" smtClean="0">
                <a:solidFill>
                  <a:srgbClr val="57A144"/>
                </a:solidFill>
              </a:rPr>
              <a:t> magna </a:t>
            </a:r>
            <a:r>
              <a:rPr lang="en-US" dirty="0" err="1" smtClean="0">
                <a:solidFill>
                  <a:srgbClr val="57A144"/>
                </a:solidFill>
              </a:rPr>
              <a:t>aliqua</a:t>
            </a:r>
            <a:r>
              <a:rPr lang="en-US" dirty="0" smtClean="0">
                <a:solidFill>
                  <a:srgbClr val="57A144"/>
                </a:solidFill>
              </a:rPr>
              <a:t>.</a:t>
            </a:r>
          </a:p>
        </p:txBody>
      </p:sp>
    </p:spTree>
    <p:extLst>
      <p:ext uri="{BB962C8B-B14F-4D97-AF65-F5344CB8AC3E}">
        <p14:creationId xmlns:p14="http://schemas.microsoft.com/office/powerpoint/2010/main" val="1511295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6 - Templateswise.c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553805"/>
            <a:ext cx="8229600" cy="1143000"/>
          </a:xfrm>
        </p:spPr>
        <p:txBody>
          <a:bodyPr/>
          <a:lstStyle>
            <a:lvl1pPr>
              <a:defRPr>
                <a:solidFill>
                  <a:schemeClr val="tx2"/>
                </a:solidFill>
              </a:defRPr>
            </a:lvl1pPr>
          </a:lstStyle>
          <a:p>
            <a:r>
              <a:rPr lang="en-US" dirty="0" smtClean="0">
                <a:solidFill>
                  <a:schemeClr val="bg1"/>
                </a:solidFill>
              </a:rPr>
              <a:t>Title</a:t>
            </a:r>
            <a:endParaRPr lang="fr-CA" dirty="0">
              <a:solidFill>
                <a:schemeClr val="bg1"/>
              </a:solidFill>
            </a:endParaRPr>
          </a:p>
        </p:txBody>
      </p:sp>
      <p:sp>
        <p:nvSpPr>
          <p:cNvPr id="6" name="Content Placeholder 2"/>
          <p:cNvSpPr>
            <a:spLocks noGrp="1"/>
          </p:cNvSpPr>
          <p:nvPr>
            <p:ph idx="1" hasCustomPrompt="1"/>
          </p:nvPr>
        </p:nvSpPr>
        <p:spPr>
          <a:xfrm>
            <a:off x="457200" y="1879368"/>
            <a:ext cx="8229600" cy="4525963"/>
          </a:xfrm>
        </p:spPr>
        <p:txBody>
          <a:bodyPr/>
          <a:lstStyle/>
          <a:p>
            <a:pPr lvl="0"/>
            <a:r>
              <a:rPr lang="en-US" dirty="0" err="1" smtClean="0">
                <a:solidFill>
                  <a:srgbClr val="57A144"/>
                </a:solidFill>
              </a:rPr>
              <a:t>Lorem</a:t>
            </a:r>
            <a:r>
              <a:rPr lang="en-US" dirty="0" smtClean="0">
                <a:solidFill>
                  <a:srgbClr val="57A144"/>
                </a:solidFill>
              </a:rPr>
              <a:t> </a:t>
            </a:r>
            <a:r>
              <a:rPr lang="en-US" dirty="0" err="1" smtClean="0">
                <a:solidFill>
                  <a:srgbClr val="57A144"/>
                </a:solidFill>
              </a:rPr>
              <a:t>ipsum</a:t>
            </a:r>
            <a:r>
              <a:rPr lang="en-US" dirty="0" smtClean="0">
                <a:solidFill>
                  <a:srgbClr val="57A144"/>
                </a:solidFill>
              </a:rPr>
              <a:t> dolor sit </a:t>
            </a:r>
            <a:r>
              <a:rPr lang="en-US" dirty="0" err="1" smtClean="0">
                <a:solidFill>
                  <a:srgbClr val="57A144"/>
                </a:solidFill>
              </a:rPr>
              <a:t>amet</a:t>
            </a:r>
            <a:r>
              <a:rPr lang="en-US" dirty="0" smtClean="0">
                <a:solidFill>
                  <a:srgbClr val="57A144"/>
                </a:solidFill>
              </a:rPr>
              <a:t>, </a:t>
            </a:r>
            <a:r>
              <a:rPr lang="en-US" dirty="0" err="1" smtClean="0">
                <a:solidFill>
                  <a:srgbClr val="57A144"/>
                </a:solidFill>
              </a:rPr>
              <a:t>consectetur</a:t>
            </a:r>
            <a:r>
              <a:rPr lang="en-US" dirty="0" smtClean="0">
                <a:solidFill>
                  <a:srgbClr val="57A144"/>
                </a:solidFill>
              </a:rPr>
              <a:t> </a:t>
            </a:r>
            <a:r>
              <a:rPr lang="en-US" dirty="0" err="1" smtClean="0">
                <a:solidFill>
                  <a:srgbClr val="57A144"/>
                </a:solidFill>
              </a:rPr>
              <a:t>adipisicing</a:t>
            </a:r>
            <a:r>
              <a:rPr lang="en-US" dirty="0" smtClean="0">
                <a:solidFill>
                  <a:srgbClr val="57A144"/>
                </a:solidFill>
              </a:rPr>
              <a:t> </a:t>
            </a:r>
            <a:r>
              <a:rPr lang="en-US" dirty="0" err="1" smtClean="0">
                <a:solidFill>
                  <a:srgbClr val="57A144"/>
                </a:solidFill>
              </a:rPr>
              <a:t>elit</a:t>
            </a:r>
            <a:r>
              <a:rPr lang="en-US" dirty="0" smtClean="0">
                <a:solidFill>
                  <a:srgbClr val="57A144"/>
                </a:solidFill>
              </a:rPr>
              <a:t>, </a:t>
            </a:r>
            <a:r>
              <a:rPr lang="en-US" dirty="0" err="1" smtClean="0">
                <a:solidFill>
                  <a:srgbClr val="57A144"/>
                </a:solidFill>
              </a:rPr>
              <a:t>sed</a:t>
            </a:r>
            <a:r>
              <a:rPr lang="en-US" dirty="0" smtClean="0">
                <a:solidFill>
                  <a:srgbClr val="57A144"/>
                </a:solidFill>
              </a:rPr>
              <a:t> do </a:t>
            </a:r>
            <a:r>
              <a:rPr lang="en-US" dirty="0" err="1" smtClean="0">
                <a:solidFill>
                  <a:srgbClr val="57A144"/>
                </a:solidFill>
              </a:rPr>
              <a:t>eiusmod</a:t>
            </a:r>
            <a:r>
              <a:rPr lang="en-US" dirty="0" smtClean="0">
                <a:solidFill>
                  <a:srgbClr val="57A144"/>
                </a:solidFill>
              </a:rPr>
              <a:t> </a:t>
            </a:r>
            <a:r>
              <a:rPr lang="en-US" dirty="0" err="1" smtClean="0">
                <a:solidFill>
                  <a:srgbClr val="57A144"/>
                </a:solidFill>
              </a:rPr>
              <a:t>tempor</a:t>
            </a:r>
            <a:r>
              <a:rPr lang="en-US" dirty="0" smtClean="0">
                <a:solidFill>
                  <a:srgbClr val="57A144"/>
                </a:solidFill>
              </a:rPr>
              <a:t> </a:t>
            </a:r>
            <a:r>
              <a:rPr lang="en-US" dirty="0" err="1" smtClean="0">
                <a:solidFill>
                  <a:srgbClr val="57A144"/>
                </a:solidFill>
              </a:rPr>
              <a:t>incididunt</a:t>
            </a:r>
            <a:r>
              <a:rPr lang="en-US" dirty="0" smtClean="0">
                <a:solidFill>
                  <a:srgbClr val="57A144"/>
                </a:solidFill>
              </a:rPr>
              <a:t> </a:t>
            </a:r>
            <a:r>
              <a:rPr lang="en-US" dirty="0" err="1" smtClean="0">
                <a:solidFill>
                  <a:srgbClr val="57A144"/>
                </a:solidFill>
              </a:rPr>
              <a:t>ut</a:t>
            </a:r>
            <a:r>
              <a:rPr lang="en-US" dirty="0" smtClean="0">
                <a:solidFill>
                  <a:srgbClr val="57A144"/>
                </a:solidFill>
              </a:rPr>
              <a:t> </a:t>
            </a:r>
            <a:r>
              <a:rPr lang="en-US" dirty="0" err="1" smtClean="0">
                <a:solidFill>
                  <a:srgbClr val="57A144"/>
                </a:solidFill>
              </a:rPr>
              <a:t>labore</a:t>
            </a:r>
            <a:r>
              <a:rPr lang="en-US" dirty="0" smtClean="0">
                <a:solidFill>
                  <a:srgbClr val="57A144"/>
                </a:solidFill>
              </a:rPr>
              <a:t> et </a:t>
            </a:r>
            <a:r>
              <a:rPr lang="en-US" dirty="0" err="1" smtClean="0">
                <a:solidFill>
                  <a:srgbClr val="57A144"/>
                </a:solidFill>
              </a:rPr>
              <a:t>dolore</a:t>
            </a:r>
            <a:r>
              <a:rPr lang="en-US" dirty="0" smtClean="0">
                <a:solidFill>
                  <a:srgbClr val="57A144"/>
                </a:solidFill>
              </a:rPr>
              <a:t> magna </a:t>
            </a:r>
            <a:r>
              <a:rPr lang="en-US" dirty="0" err="1" smtClean="0">
                <a:solidFill>
                  <a:srgbClr val="57A144"/>
                </a:solidFill>
              </a:rPr>
              <a:t>aliqua</a:t>
            </a:r>
            <a:r>
              <a:rPr lang="en-US" dirty="0" smtClean="0">
                <a:solidFill>
                  <a:srgbClr val="57A144"/>
                </a:solidFill>
              </a:rPr>
              <a:t>.</a:t>
            </a:r>
          </a:p>
        </p:txBody>
      </p:sp>
    </p:spTree>
    <p:extLst>
      <p:ext uri="{BB962C8B-B14F-4D97-AF65-F5344CB8AC3E}">
        <p14:creationId xmlns:p14="http://schemas.microsoft.com/office/powerpoint/2010/main" val="3891038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9073D3D0-35B1-49AD-A6F4-267CC4362CBE}" type="datetimeFigureOut">
              <a:rPr lang="fr-FR" altLang="zh-TW"/>
              <a:pPr/>
              <a:t>06/12/2016</a:t>
            </a:fld>
            <a:endParaRPr lang="fr-FR" altLang="zh-TW"/>
          </a:p>
        </p:txBody>
      </p:sp>
      <p:sp>
        <p:nvSpPr>
          <p:cNvPr id="5" name="Espace réservé du pied de page 4"/>
          <p:cNvSpPr>
            <a:spLocks noGrp="1"/>
          </p:cNvSpPr>
          <p:nvPr>
            <p:ph type="ftr" sz="quarter" idx="11"/>
          </p:nvPr>
        </p:nvSpPr>
        <p:spPr/>
        <p:txBody>
          <a:bodyPr/>
          <a:lstStyle>
            <a:lvl1pPr>
              <a:defRPr/>
            </a:lvl1pPr>
          </a:lstStyle>
          <a:p>
            <a:endParaRPr lang="zh-TW" altLang="zh-TW"/>
          </a:p>
        </p:txBody>
      </p:sp>
      <p:sp>
        <p:nvSpPr>
          <p:cNvPr id="6" name="Espace réservé du numéro de diapositive 5"/>
          <p:cNvSpPr>
            <a:spLocks noGrp="1"/>
          </p:cNvSpPr>
          <p:nvPr>
            <p:ph type="sldNum" sz="quarter" idx="12"/>
          </p:nvPr>
        </p:nvSpPr>
        <p:spPr/>
        <p:txBody>
          <a:bodyPr/>
          <a:lstStyle>
            <a:lvl1pPr>
              <a:defRPr/>
            </a:lvl1pPr>
          </a:lstStyle>
          <a:p>
            <a:fld id="{7300DDDA-34BB-4585-B755-31DF9EDDDA58}" type="slidenum">
              <a:rPr lang="fr-FR" altLang="zh-TW"/>
              <a:pPr/>
              <a:t>‹#›</a:t>
            </a:fld>
            <a:endParaRPr lang="fr-FR" altLang="zh-TW"/>
          </a:p>
        </p:txBody>
      </p:sp>
    </p:spTree>
    <p:extLst>
      <p:ext uri="{BB962C8B-B14F-4D97-AF65-F5344CB8AC3E}">
        <p14:creationId xmlns:p14="http://schemas.microsoft.com/office/powerpoint/2010/main" val="435214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5F84FF4D-86FD-4C48-AA1D-DA94A3D3BDD2}" type="datetimeFigureOut">
              <a:rPr lang="fr-FR" altLang="zh-TW"/>
              <a:pPr/>
              <a:t>06/12/2016</a:t>
            </a:fld>
            <a:endParaRPr lang="fr-FR" altLang="zh-TW"/>
          </a:p>
        </p:txBody>
      </p:sp>
      <p:sp>
        <p:nvSpPr>
          <p:cNvPr id="5" name="Espace réservé du pied de page 4"/>
          <p:cNvSpPr>
            <a:spLocks noGrp="1"/>
          </p:cNvSpPr>
          <p:nvPr>
            <p:ph type="ftr" sz="quarter" idx="11"/>
          </p:nvPr>
        </p:nvSpPr>
        <p:spPr/>
        <p:txBody>
          <a:bodyPr/>
          <a:lstStyle>
            <a:lvl1pPr>
              <a:defRPr/>
            </a:lvl1pPr>
          </a:lstStyle>
          <a:p>
            <a:endParaRPr lang="zh-TW" altLang="zh-TW"/>
          </a:p>
        </p:txBody>
      </p:sp>
      <p:sp>
        <p:nvSpPr>
          <p:cNvPr id="6" name="Espace réservé du numéro de diapositive 5"/>
          <p:cNvSpPr>
            <a:spLocks noGrp="1"/>
          </p:cNvSpPr>
          <p:nvPr>
            <p:ph type="sldNum" sz="quarter" idx="12"/>
          </p:nvPr>
        </p:nvSpPr>
        <p:spPr/>
        <p:txBody>
          <a:bodyPr/>
          <a:lstStyle>
            <a:lvl1pPr>
              <a:defRPr/>
            </a:lvl1pPr>
          </a:lstStyle>
          <a:p>
            <a:fld id="{3F93898B-F2D8-4503-B2DE-4FC7A659DEE7}" type="slidenum">
              <a:rPr lang="fr-FR" altLang="zh-TW"/>
              <a:pPr/>
              <a:t>‹#›</a:t>
            </a:fld>
            <a:endParaRPr lang="fr-FR" altLang="zh-TW"/>
          </a:p>
        </p:txBody>
      </p:sp>
    </p:spTree>
    <p:extLst>
      <p:ext uri="{BB962C8B-B14F-4D97-AF65-F5344CB8AC3E}">
        <p14:creationId xmlns:p14="http://schemas.microsoft.com/office/powerpoint/2010/main" val="1897358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CDCCFBC9-DA8E-4365-8CD8-1B715E343C08}" type="datetimeFigureOut">
              <a:rPr lang="fr-FR" altLang="zh-TW"/>
              <a:pPr/>
              <a:t>06/12/2016</a:t>
            </a:fld>
            <a:endParaRPr lang="fr-FR" altLang="zh-TW"/>
          </a:p>
        </p:txBody>
      </p:sp>
      <p:sp>
        <p:nvSpPr>
          <p:cNvPr id="5" name="Espace réservé du pied de page 4"/>
          <p:cNvSpPr>
            <a:spLocks noGrp="1"/>
          </p:cNvSpPr>
          <p:nvPr>
            <p:ph type="ftr" sz="quarter" idx="11"/>
          </p:nvPr>
        </p:nvSpPr>
        <p:spPr/>
        <p:txBody>
          <a:bodyPr/>
          <a:lstStyle>
            <a:lvl1pPr>
              <a:defRPr/>
            </a:lvl1pPr>
          </a:lstStyle>
          <a:p>
            <a:endParaRPr lang="zh-TW" altLang="zh-TW"/>
          </a:p>
        </p:txBody>
      </p:sp>
      <p:sp>
        <p:nvSpPr>
          <p:cNvPr id="6" name="Espace réservé du numéro de diapositive 5"/>
          <p:cNvSpPr>
            <a:spLocks noGrp="1"/>
          </p:cNvSpPr>
          <p:nvPr>
            <p:ph type="sldNum" sz="quarter" idx="12"/>
          </p:nvPr>
        </p:nvSpPr>
        <p:spPr/>
        <p:txBody>
          <a:bodyPr/>
          <a:lstStyle>
            <a:lvl1pPr>
              <a:defRPr/>
            </a:lvl1pPr>
          </a:lstStyle>
          <a:p>
            <a:fld id="{A7379443-076B-4CB0-8A74-2575F169BD95}" type="slidenum">
              <a:rPr lang="fr-FR" altLang="zh-TW"/>
              <a:pPr/>
              <a:t>‹#›</a:t>
            </a:fld>
            <a:endParaRPr lang="fr-FR" altLang="zh-TW"/>
          </a:p>
        </p:txBody>
      </p:sp>
    </p:spTree>
    <p:extLst>
      <p:ext uri="{BB962C8B-B14F-4D97-AF65-F5344CB8AC3E}">
        <p14:creationId xmlns:p14="http://schemas.microsoft.com/office/powerpoint/2010/main" val="910456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fld id="{72EB9DF9-991E-4751-A8A8-F693FDE86A1F}" type="datetimeFigureOut">
              <a:rPr lang="fr-FR" altLang="zh-TW"/>
              <a:pPr/>
              <a:t>06/12/2016</a:t>
            </a:fld>
            <a:endParaRPr lang="fr-FR" altLang="zh-TW"/>
          </a:p>
        </p:txBody>
      </p:sp>
      <p:sp>
        <p:nvSpPr>
          <p:cNvPr id="6" name="Espace réservé du pied de page 4"/>
          <p:cNvSpPr>
            <a:spLocks noGrp="1"/>
          </p:cNvSpPr>
          <p:nvPr>
            <p:ph type="ftr" sz="quarter" idx="11"/>
          </p:nvPr>
        </p:nvSpPr>
        <p:spPr/>
        <p:txBody>
          <a:bodyPr/>
          <a:lstStyle>
            <a:lvl1pPr>
              <a:defRPr/>
            </a:lvl1pPr>
          </a:lstStyle>
          <a:p>
            <a:endParaRPr lang="zh-TW" altLang="zh-TW"/>
          </a:p>
        </p:txBody>
      </p:sp>
      <p:sp>
        <p:nvSpPr>
          <p:cNvPr id="7" name="Espace réservé du numéro de diapositive 5"/>
          <p:cNvSpPr>
            <a:spLocks noGrp="1"/>
          </p:cNvSpPr>
          <p:nvPr>
            <p:ph type="sldNum" sz="quarter" idx="12"/>
          </p:nvPr>
        </p:nvSpPr>
        <p:spPr/>
        <p:txBody>
          <a:bodyPr/>
          <a:lstStyle>
            <a:lvl1pPr>
              <a:defRPr/>
            </a:lvl1pPr>
          </a:lstStyle>
          <a:p>
            <a:fld id="{666CBEF7-3EE2-4C8F-970A-FA90C0B2439F}" type="slidenum">
              <a:rPr lang="fr-FR" altLang="zh-TW"/>
              <a:pPr/>
              <a:t>‹#›</a:t>
            </a:fld>
            <a:endParaRPr lang="fr-FR" altLang="zh-TW"/>
          </a:p>
        </p:txBody>
      </p:sp>
    </p:spTree>
    <p:extLst>
      <p:ext uri="{BB962C8B-B14F-4D97-AF65-F5344CB8AC3E}">
        <p14:creationId xmlns:p14="http://schemas.microsoft.com/office/powerpoint/2010/main" val="1785023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fld id="{48BFCFBB-276F-4D10-AF19-C828B5E8223C}" type="datetimeFigureOut">
              <a:rPr lang="fr-FR" altLang="zh-TW"/>
              <a:pPr/>
              <a:t>06/12/2016</a:t>
            </a:fld>
            <a:endParaRPr lang="fr-FR" altLang="zh-TW"/>
          </a:p>
        </p:txBody>
      </p:sp>
      <p:sp>
        <p:nvSpPr>
          <p:cNvPr id="8" name="Espace réservé du pied de page 4"/>
          <p:cNvSpPr>
            <a:spLocks noGrp="1"/>
          </p:cNvSpPr>
          <p:nvPr>
            <p:ph type="ftr" sz="quarter" idx="11"/>
          </p:nvPr>
        </p:nvSpPr>
        <p:spPr/>
        <p:txBody>
          <a:bodyPr/>
          <a:lstStyle>
            <a:lvl1pPr>
              <a:defRPr/>
            </a:lvl1pPr>
          </a:lstStyle>
          <a:p>
            <a:endParaRPr lang="zh-TW" altLang="zh-TW"/>
          </a:p>
        </p:txBody>
      </p:sp>
      <p:sp>
        <p:nvSpPr>
          <p:cNvPr id="9" name="Espace réservé du numéro de diapositive 5"/>
          <p:cNvSpPr>
            <a:spLocks noGrp="1"/>
          </p:cNvSpPr>
          <p:nvPr>
            <p:ph type="sldNum" sz="quarter" idx="12"/>
          </p:nvPr>
        </p:nvSpPr>
        <p:spPr/>
        <p:txBody>
          <a:bodyPr/>
          <a:lstStyle>
            <a:lvl1pPr>
              <a:defRPr/>
            </a:lvl1pPr>
          </a:lstStyle>
          <a:p>
            <a:fld id="{79A73553-AC62-4D28-8B2A-1F207E8C54FB}" type="slidenum">
              <a:rPr lang="fr-FR" altLang="zh-TW"/>
              <a:pPr/>
              <a:t>‹#›</a:t>
            </a:fld>
            <a:endParaRPr lang="fr-FR" altLang="zh-TW"/>
          </a:p>
        </p:txBody>
      </p:sp>
    </p:spTree>
    <p:extLst>
      <p:ext uri="{BB962C8B-B14F-4D97-AF65-F5344CB8AC3E}">
        <p14:creationId xmlns:p14="http://schemas.microsoft.com/office/powerpoint/2010/main" val="1970242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fld id="{2AB9BF39-6144-423C-B1F2-376F76DAAC21}" type="datetimeFigureOut">
              <a:rPr lang="fr-FR" altLang="zh-TW"/>
              <a:pPr/>
              <a:t>06/12/2016</a:t>
            </a:fld>
            <a:endParaRPr lang="fr-FR" altLang="zh-TW"/>
          </a:p>
        </p:txBody>
      </p:sp>
      <p:sp>
        <p:nvSpPr>
          <p:cNvPr id="4" name="Espace réservé du pied de page 4"/>
          <p:cNvSpPr>
            <a:spLocks noGrp="1"/>
          </p:cNvSpPr>
          <p:nvPr>
            <p:ph type="ftr" sz="quarter" idx="11"/>
          </p:nvPr>
        </p:nvSpPr>
        <p:spPr/>
        <p:txBody>
          <a:bodyPr/>
          <a:lstStyle>
            <a:lvl1pPr>
              <a:defRPr/>
            </a:lvl1pPr>
          </a:lstStyle>
          <a:p>
            <a:endParaRPr lang="zh-TW" altLang="zh-TW"/>
          </a:p>
        </p:txBody>
      </p:sp>
      <p:sp>
        <p:nvSpPr>
          <p:cNvPr id="5" name="Espace réservé du numéro de diapositive 5"/>
          <p:cNvSpPr>
            <a:spLocks noGrp="1"/>
          </p:cNvSpPr>
          <p:nvPr>
            <p:ph type="sldNum" sz="quarter" idx="12"/>
          </p:nvPr>
        </p:nvSpPr>
        <p:spPr/>
        <p:txBody>
          <a:bodyPr/>
          <a:lstStyle>
            <a:lvl1pPr>
              <a:defRPr/>
            </a:lvl1pPr>
          </a:lstStyle>
          <a:p>
            <a:fld id="{A7C13BA9-5895-4338-BB48-FDB2C50414B9}" type="slidenum">
              <a:rPr lang="fr-FR" altLang="zh-TW"/>
              <a:pPr/>
              <a:t>‹#›</a:t>
            </a:fld>
            <a:endParaRPr lang="fr-FR" altLang="zh-TW"/>
          </a:p>
        </p:txBody>
      </p:sp>
    </p:spTree>
    <p:extLst>
      <p:ext uri="{BB962C8B-B14F-4D97-AF65-F5344CB8AC3E}">
        <p14:creationId xmlns:p14="http://schemas.microsoft.com/office/powerpoint/2010/main" val="1331256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90D0259A-DDC8-4628-B222-515A68E795FE}" type="datetimeFigureOut">
              <a:rPr lang="fr-FR" altLang="zh-TW"/>
              <a:pPr/>
              <a:t>06/12/2016</a:t>
            </a:fld>
            <a:endParaRPr lang="fr-FR" altLang="zh-TW"/>
          </a:p>
        </p:txBody>
      </p:sp>
      <p:sp>
        <p:nvSpPr>
          <p:cNvPr id="3" name="Espace réservé du pied de page 4"/>
          <p:cNvSpPr>
            <a:spLocks noGrp="1"/>
          </p:cNvSpPr>
          <p:nvPr>
            <p:ph type="ftr" sz="quarter" idx="11"/>
          </p:nvPr>
        </p:nvSpPr>
        <p:spPr/>
        <p:txBody>
          <a:bodyPr/>
          <a:lstStyle>
            <a:lvl1pPr>
              <a:defRPr/>
            </a:lvl1pPr>
          </a:lstStyle>
          <a:p>
            <a:endParaRPr lang="zh-TW" altLang="zh-TW"/>
          </a:p>
        </p:txBody>
      </p:sp>
      <p:sp>
        <p:nvSpPr>
          <p:cNvPr id="4" name="Espace réservé du numéro de diapositive 5"/>
          <p:cNvSpPr>
            <a:spLocks noGrp="1"/>
          </p:cNvSpPr>
          <p:nvPr>
            <p:ph type="sldNum" sz="quarter" idx="12"/>
          </p:nvPr>
        </p:nvSpPr>
        <p:spPr/>
        <p:txBody>
          <a:bodyPr/>
          <a:lstStyle>
            <a:lvl1pPr>
              <a:defRPr/>
            </a:lvl1pPr>
          </a:lstStyle>
          <a:p>
            <a:fld id="{28CCDC1D-F111-4F67-8C9D-FFE77A0B7327}" type="slidenum">
              <a:rPr lang="fr-FR" altLang="zh-TW"/>
              <a:pPr/>
              <a:t>‹#›</a:t>
            </a:fld>
            <a:endParaRPr lang="fr-FR" altLang="zh-TW"/>
          </a:p>
        </p:txBody>
      </p:sp>
    </p:spTree>
    <p:extLst>
      <p:ext uri="{BB962C8B-B14F-4D97-AF65-F5344CB8AC3E}">
        <p14:creationId xmlns:p14="http://schemas.microsoft.com/office/powerpoint/2010/main" val="1845929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16CF2E07-4756-46E2-AC9B-3EA4A7AADC7A}" type="datetimeFigureOut">
              <a:rPr lang="zh-TW" altLang="en-US" smtClean="0"/>
              <a:t>2016/12/6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46C9A03-1C2D-4993-9A6D-9F3A824C6AC6}" type="slidenum">
              <a:rPr lang="zh-TW" altLang="en-US" smtClean="0"/>
              <a:t>‹#›</a:t>
            </a:fld>
            <a:endParaRPr lang="zh-TW"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16B69F4B-E631-4836-8602-285BB3BD9ED3}" type="datetimeFigureOut">
              <a:rPr lang="fr-FR" altLang="zh-TW"/>
              <a:pPr/>
              <a:t>06/12/2016</a:t>
            </a:fld>
            <a:endParaRPr lang="fr-FR" altLang="zh-TW"/>
          </a:p>
        </p:txBody>
      </p:sp>
      <p:sp>
        <p:nvSpPr>
          <p:cNvPr id="6" name="Espace réservé du pied de page 4"/>
          <p:cNvSpPr>
            <a:spLocks noGrp="1"/>
          </p:cNvSpPr>
          <p:nvPr>
            <p:ph type="ftr" sz="quarter" idx="11"/>
          </p:nvPr>
        </p:nvSpPr>
        <p:spPr/>
        <p:txBody>
          <a:bodyPr/>
          <a:lstStyle>
            <a:lvl1pPr>
              <a:defRPr/>
            </a:lvl1pPr>
          </a:lstStyle>
          <a:p>
            <a:endParaRPr lang="zh-TW" altLang="zh-TW"/>
          </a:p>
        </p:txBody>
      </p:sp>
      <p:sp>
        <p:nvSpPr>
          <p:cNvPr id="7" name="Espace réservé du numéro de diapositive 5"/>
          <p:cNvSpPr>
            <a:spLocks noGrp="1"/>
          </p:cNvSpPr>
          <p:nvPr>
            <p:ph type="sldNum" sz="quarter" idx="12"/>
          </p:nvPr>
        </p:nvSpPr>
        <p:spPr/>
        <p:txBody>
          <a:bodyPr/>
          <a:lstStyle>
            <a:lvl1pPr>
              <a:defRPr/>
            </a:lvl1pPr>
          </a:lstStyle>
          <a:p>
            <a:fld id="{4FA41ED3-7A9C-4139-AF0F-37A60FD29BBE}" type="slidenum">
              <a:rPr lang="fr-FR" altLang="zh-TW"/>
              <a:pPr/>
              <a:t>‹#›</a:t>
            </a:fld>
            <a:endParaRPr lang="fr-FR" altLang="zh-TW"/>
          </a:p>
        </p:txBody>
      </p:sp>
    </p:spTree>
    <p:extLst>
      <p:ext uri="{BB962C8B-B14F-4D97-AF65-F5344CB8AC3E}">
        <p14:creationId xmlns:p14="http://schemas.microsoft.com/office/powerpoint/2010/main" val="2705353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3FFEB6B2-89F4-47A7-BAFE-2F5001B880BF}" type="datetimeFigureOut">
              <a:rPr lang="fr-FR" altLang="zh-TW"/>
              <a:pPr/>
              <a:t>06/12/2016</a:t>
            </a:fld>
            <a:endParaRPr lang="fr-FR" altLang="zh-TW"/>
          </a:p>
        </p:txBody>
      </p:sp>
      <p:sp>
        <p:nvSpPr>
          <p:cNvPr id="6" name="Espace réservé du pied de page 4"/>
          <p:cNvSpPr>
            <a:spLocks noGrp="1"/>
          </p:cNvSpPr>
          <p:nvPr>
            <p:ph type="ftr" sz="quarter" idx="11"/>
          </p:nvPr>
        </p:nvSpPr>
        <p:spPr/>
        <p:txBody>
          <a:bodyPr/>
          <a:lstStyle>
            <a:lvl1pPr>
              <a:defRPr/>
            </a:lvl1pPr>
          </a:lstStyle>
          <a:p>
            <a:endParaRPr lang="zh-TW" altLang="zh-TW"/>
          </a:p>
        </p:txBody>
      </p:sp>
      <p:sp>
        <p:nvSpPr>
          <p:cNvPr id="7" name="Espace réservé du numéro de diapositive 5"/>
          <p:cNvSpPr>
            <a:spLocks noGrp="1"/>
          </p:cNvSpPr>
          <p:nvPr>
            <p:ph type="sldNum" sz="quarter" idx="12"/>
          </p:nvPr>
        </p:nvSpPr>
        <p:spPr/>
        <p:txBody>
          <a:bodyPr/>
          <a:lstStyle>
            <a:lvl1pPr>
              <a:defRPr/>
            </a:lvl1pPr>
          </a:lstStyle>
          <a:p>
            <a:fld id="{580B592F-52D7-48C4-A50A-7DF5558778B4}" type="slidenum">
              <a:rPr lang="fr-FR" altLang="zh-TW"/>
              <a:pPr/>
              <a:t>‹#›</a:t>
            </a:fld>
            <a:endParaRPr lang="fr-FR" altLang="zh-TW"/>
          </a:p>
        </p:txBody>
      </p:sp>
    </p:spTree>
    <p:extLst>
      <p:ext uri="{BB962C8B-B14F-4D97-AF65-F5344CB8AC3E}">
        <p14:creationId xmlns:p14="http://schemas.microsoft.com/office/powerpoint/2010/main" val="1762411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714EFE77-7D02-4D33-A488-6785EF7ECDCC}" type="datetimeFigureOut">
              <a:rPr lang="fr-FR" altLang="zh-TW"/>
              <a:pPr/>
              <a:t>06/12/2016</a:t>
            </a:fld>
            <a:endParaRPr lang="fr-FR" altLang="zh-TW"/>
          </a:p>
        </p:txBody>
      </p:sp>
      <p:sp>
        <p:nvSpPr>
          <p:cNvPr id="5" name="Espace réservé du pied de page 4"/>
          <p:cNvSpPr>
            <a:spLocks noGrp="1"/>
          </p:cNvSpPr>
          <p:nvPr>
            <p:ph type="ftr" sz="quarter" idx="11"/>
          </p:nvPr>
        </p:nvSpPr>
        <p:spPr/>
        <p:txBody>
          <a:bodyPr/>
          <a:lstStyle>
            <a:lvl1pPr>
              <a:defRPr/>
            </a:lvl1pPr>
          </a:lstStyle>
          <a:p>
            <a:endParaRPr lang="zh-TW" altLang="zh-TW"/>
          </a:p>
        </p:txBody>
      </p:sp>
      <p:sp>
        <p:nvSpPr>
          <p:cNvPr id="6" name="Espace réservé du numéro de diapositive 5"/>
          <p:cNvSpPr>
            <a:spLocks noGrp="1"/>
          </p:cNvSpPr>
          <p:nvPr>
            <p:ph type="sldNum" sz="quarter" idx="12"/>
          </p:nvPr>
        </p:nvSpPr>
        <p:spPr/>
        <p:txBody>
          <a:bodyPr/>
          <a:lstStyle>
            <a:lvl1pPr>
              <a:defRPr/>
            </a:lvl1pPr>
          </a:lstStyle>
          <a:p>
            <a:fld id="{283859B8-6C19-47CC-B5A8-C0FCD8595D00}" type="slidenum">
              <a:rPr lang="fr-FR" altLang="zh-TW"/>
              <a:pPr/>
              <a:t>‹#›</a:t>
            </a:fld>
            <a:endParaRPr lang="fr-FR" altLang="zh-TW"/>
          </a:p>
        </p:txBody>
      </p:sp>
    </p:spTree>
    <p:extLst>
      <p:ext uri="{BB962C8B-B14F-4D97-AF65-F5344CB8AC3E}">
        <p14:creationId xmlns:p14="http://schemas.microsoft.com/office/powerpoint/2010/main" val="1565308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1D363DD6-33CE-42A5-89E5-8AB621B4E5FD}" type="datetimeFigureOut">
              <a:rPr lang="fr-FR" altLang="zh-TW"/>
              <a:pPr/>
              <a:t>06/12/2016</a:t>
            </a:fld>
            <a:endParaRPr lang="fr-FR" altLang="zh-TW"/>
          </a:p>
        </p:txBody>
      </p:sp>
      <p:sp>
        <p:nvSpPr>
          <p:cNvPr id="5" name="Espace réservé du pied de page 4"/>
          <p:cNvSpPr>
            <a:spLocks noGrp="1"/>
          </p:cNvSpPr>
          <p:nvPr>
            <p:ph type="ftr" sz="quarter" idx="11"/>
          </p:nvPr>
        </p:nvSpPr>
        <p:spPr/>
        <p:txBody>
          <a:bodyPr/>
          <a:lstStyle>
            <a:lvl1pPr>
              <a:defRPr/>
            </a:lvl1pPr>
          </a:lstStyle>
          <a:p>
            <a:endParaRPr lang="zh-TW" altLang="zh-TW"/>
          </a:p>
        </p:txBody>
      </p:sp>
      <p:sp>
        <p:nvSpPr>
          <p:cNvPr id="6" name="Espace réservé du numéro de diapositive 5"/>
          <p:cNvSpPr>
            <a:spLocks noGrp="1"/>
          </p:cNvSpPr>
          <p:nvPr>
            <p:ph type="sldNum" sz="quarter" idx="12"/>
          </p:nvPr>
        </p:nvSpPr>
        <p:spPr/>
        <p:txBody>
          <a:bodyPr/>
          <a:lstStyle>
            <a:lvl1pPr>
              <a:defRPr/>
            </a:lvl1pPr>
          </a:lstStyle>
          <a:p>
            <a:fld id="{D2C1210E-82BA-4F29-A8F1-DA538A7FF391}" type="slidenum">
              <a:rPr lang="fr-FR" altLang="zh-TW"/>
              <a:pPr/>
              <a:t>‹#›</a:t>
            </a:fld>
            <a:endParaRPr lang="fr-FR" altLang="zh-TW"/>
          </a:p>
        </p:txBody>
      </p:sp>
    </p:spTree>
    <p:extLst>
      <p:ext uri="{BB962C8B-B14F-4D97-AF65-F5344CB8AC3E}">
        <p14:creationId xmlns:p14="http://schemas.microsoft.com/office/powerpoint/2010/main" val="22097776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4" name="標題 13"/>
          <p:cNvSpPr>
            <a:spLocks noGrp="1"/>
          </p:cNvSpPr>
          <p:nvPr>
            <p:ph type="ctrTitle"/>
          </p:nvPr>
        </p:nvSpPr>
        <p:spPr>
          <a:xfrm>
            <a:off x="1432560" y="359898"/>
            <a:ext cx="7406640" cy="1472184"/>
          </a:xfrm>
        </p:spPr>
        <p:txBody>
          <a:bodyPr anchor="b"/>
          <a:lstStyle>
            <a:lvl1pPr algn="l">
              <a:defRPr/>
            </a:lvl1pPr>
            <a:extLst/>
          </a:lstStyle>
          <a:p>
            <a:r>
              <a:rPr kumimoji="0" lang="zh-TW" altLang="en-US" smtClean="0"/>
              <a:t>按一下以編輯母片標題樣式</a:t>
            </a:r>
            <a:endParaRPr kumimoji="0" lang="en-US"/>
          </a:p>
        </p:txBody>
      </p:sp>
      <p:sp>
        <p:nvSpPr>
          <p:cNvPr id="22" name="副標題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sp>
        <p:nvSpPr>
          <p:cNvPr id="7" name="日期版面配置區 6"/>
          <p:cNvSpPr>
            <a:spLocks noGrp="1"/>
          </p:cNvSpPr>
          <p:nvPr>
            <p:ph type="dt" sz="half" idx="10"/>
          </p:nvPr>
        </p:nvSpPr>
        <p:spPr/>
        <p:txBody>
          <a:bodyPr/>
          <a:lstStyle>
            <a:extLst/>
          </a:lstStyle>
          <a:p>
            <a:fld id="{5BBEAD13-0566-4C6C-97E7-55F17F24B09F}" type="datetimeFigureOut">
              <a:rPr lang="zh-TW" altLang="en-US" smtClean="0">
                <a:solidFill>
                  <a:srgbClr val="E7DEC9">
                    <a:shade val="50000"/>
                    <a:satMod val="200000"/>
                  </a:srgbClr>
                </a:solidFill>
              </a:rPr>
              <a:pPr/>
              <a:t>2016/12/6</a:t>
            </a:fld>
            <a:endParaRPr lang="zh-TW" altLang="en-US">
              <a:solidFill>
                <a:srgbClr val="E7DEC9">
                  <a:shade val="50000"/>
                  <a:satMod val="200000"/>
                </a:srgbClr>
              </a:solidFill>
            </a:endParaRPr>
          </a:p>
        </p:txBody>
      </p:sp>
      <p:sp>
        <p:nvSpPr>
          <p:cNvPr id="20" name="頁尾版面配置區 19"/>
          <p:cNvSpPr>
            <a:spLocks noGrp="1"/>
          </p:cNvSpPr>
          <p:nvPr>
            <p:ph type="ftr" sz="quarter" idx="11"/>
          </p:nvPr>
        </p:nvSpPr>
        <p:spPr/>
        <p:txBody>
          <a:bodyPr/>
          <a:lstStyle>
            <a:extLst/>
          </a:lstStyle>
          <a:p>
            <a:endParaRPr lang="zh-TW" altLang="en-US">
              <a:solidFill>
                <a:srgbClr val="E7DEC9">
                  <a:shade val="50000"/>
                  <a:satMod val="200000"/>
                </a:srgbClr>
              </a:solidFill>
            </a:endParaRPr>
          </a:p>
        </p:txBody>
      </p:sp>
      <p:sp>
        <p:nvSpPr>
          <p:cNvPr id="10" name="投影片編號版面配置區 9"/>
          <p:cNvSpPr>
            <a:spLocks noGrp="1"/>
          </p:cNvSpPr>
          <p:nvPr>
            <p:ph type="sldNum" sz="quarter" idx="12"/>
          </p:nvPr>
        </p:nvSpPr>
        <p:spPr/>
        <p:txBody>
          <a:bodyPr/>
          <a:lstStyle>
            <a:extLst/>
          </a:lstStyle>
          <a:p>
            <a:fld id="{73DA0BB7-265A-403C-9275-D587AB510EDC}" type="slidenum">
              <a:rPr lang="zh-TW" altLang="en-US" smtClean="0">
                <a:solidFill>
                  <a:srgbClr val="E7DEC9">
                    <a:shade val="50000"/>
                    <a:satMod val="200000"/>
                  </a:srgbClr>
                </a:solidFill>
              </a:rPr>
              <a:pPr/>
              <a:t>‹#›</a:t>
            </a:fld>
            <a:endParaRPr lang="zh-TW" altLang="en-US">
              <a:solidFill>
                <a:srgbClr val="E7DEC9">
                  <a:shade val="50000"/>
                  <a:satMod val="200000"/>
                </a:srgbClr>
              </a:solidFill>
            </a:endParaRPr>
          </a:p>
        </p:txBody>
      </p:sp>
      <p:sp>
        <p:nvSpPr>
          <p:cNvPr id="8" name="橢圓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橢圓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8369102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5BBEAD13-0566-4C6C-97E7-55F17F24B09F}" type="datetimeFigureOut">
              <a:rPr lang="zh-TW" altLang="en-US" smtClean="0">
                <a:solidFill>
                  <a:srgbClr val="E7DEC9">
                    <a:shade val="50000"/>
                    <a:satMod val="200000"/>
                  </a:srgbClr>
                </a:solidFill>
              </a:rPr>
              <a:pPr/>
              <a:t>2016/12/6</a:t>
            </a:fld>
            <a:endParaRPr lang="zh-TW" altLang="en-US">
              <a:solidFill>
                <a:srgbClr val="E7DEC9">
                  <a:shade val="50000"/>
                  <a:satMod val="200000"/>
                </a:srgbClr>
              </a:solidFill>
            </a:endParaRPr>
          </a:p>
        </p:txBody>
      </p:sp>
      <p:sp>
        <p:nvSpPr>
          <p:cNvPr id="5" name="頁尾版面配置區 4"/>
          <p:cNvSpPr>
            <a:spLocks noGrp="1"/>
          </p:cNvSpPr>
          <p:nvPr>
            <p:ph type="ftr" sz="quarter" idx="11"/>
          </p:nvPr>
        </p:nvSpPr>
        <p:spPr/>
        <p:txBody>
          <a:bodyPr/>
          <a:lstStyle>
            <a:extLst/>
          </a:lstStyle>
          <a:p>
            <a:endParaRPr lang="zh-TW" altLang="en-US">
              <a:solidFill>
                <a:srgbClr val="E7DEC9">
                  <a:shade val="50000"/>
                  <a:satMod val="200000"/>
                </a:srgbClr>
              </a:solidFill>
            </a:endParaRPr>
          </a:p>
        </p:txBody>
      </p:sp>
      <p:sp>
        <p:nvSpPr>
          <p:cNvPr id="6" name="投影片編號版面配置區 5"/>
          <p:cNvSpPr>
            <a:spLocks noGrp="1"/>
          </p:cNvSpPr>
          <p:nvPr>
            <p:ph type="sldNum" sz="quarter" idx="12"/>
          </p:nvPr>
        </p:nvSpPr>
        <p:spPr/>
        <p:txBody>
          <a:bodyPr/>
          <a:lstStyle>
            <a:extLst/>
          </a:lstStyle>
          <a:p>
            <a:fld id="{73DA0BB7-265A-403C-9275-D587AB510EDC}" type="slidenum">
              <a:rPr lang="zh-TW" altLang="en-US" smtClean="0">
                <a:solidFill>
                  <a:srgbClr val="E7DEC9">
                    <a:shade val="50000"/>
                    <a:satMod val="200000"/>
                  </a:srgbClr>
                </a:solidFill>
              </a:rPr>
              <a:pPr/>
              <a:t>‹#›</a:t>
            </a:fld>
            <a:endParaRPr lang="zh-TW" altLang="en-US">
              <a:solidFill>
                <a:srgbClr val="E7DEC9">
                  <a:shade val="50000"/>
                  <a:satMod val="200000"/>
                </a:srgbClr>
              </a:solidFill>
            </a:endParaRPr>
          </a:p>
        </p:txBody>
      </p:sp>
    </p:spTree>
    <p:extLst>
      <p:ext uri="{BB962C8B-B14F-4D97-AF65-F5344CB8AC3E}">
        <p14:creationId xmlns:p14="http://schemas.microsoft.com/office/powerpoint/2010/main" val="29489396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矩形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標題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extLst/>
          </a:lstStyle>
          <a:p>
            <a:fld id="{5BBEAD13-0566-4C6C-97E7-55F17F24B09F}" type="datetimeFigureOut">
              <a:rPr lang="zh-TW" altLang="en-US" smtClean="0">
                <a:solidFill>
                  <a:srgbClr val="E7DEC9">
                    <a:shade val="50000"/>
                    <a:satMod val="200000"/>
                  </a:srgbClr>
                </a:solidFill>
              </a:rPr>
              <a:pPr/>
              <a:t>2016/12/6</a:t>
            </a:fld>
            <a:endParaRPr lang="zh-TW" altLang="en-US">
              <a:solidFill>
                <a:srgbClr val="E7DEC9">
                  <a:shade val="50000"/>
                  <a:satMod val="200000"/>
                </a:srgbClr>
              </a:solidFill>
            </a:endParaRPr>
          </a:p>
        </p:txBody>
      </p:sp>
      <p:sp>
        <p:nvSpPr>
          <p:cNvPr id="5" name="頁尾版面配置區 4"/>
          <p:cNvSpPr>
            <a:spLocks noGrp="1"/>
          </p:cNvSpPr>
          <p:nvPr>
            <p:ph type="ftr" sz="quarter" idx="11"/>
          </p:nvPr>
        </p:nvSpPr>
        <p:spPr/>
        <p:txBody>
          <a:bodyPr/>
          <a:lstStyle>
            <a:extLst/>
          </a:lstStyle>
          <a:p>
            <a:endParaRPr lang="zh-TW" altLang="en-US">
              <a:solidFill>
                <a:srgbClr val="E7DEC9">
                  <a:shade val="50000"/>
                  <a:satMod val="200000"/>
                </a:srgbClr>
              </a:solidFill>
            </a:endParaRPr>
          </a:p>
        </p:txBody>
      </p:sp>
      <p:sp>
        <p:nvSpPr>
          <p:cNvPr id="6" name="投影片編號版面配置區 5"/>
          <p:cNvSpPr>
            <a:spLocks noGrp="1"/>
          </p:cNvSpPr>
          <p:nvPr>
            <p:ph type="sldNum" sz="quarter" idx="12"/>
          </p:nvPr>
        </p:nvSpPr>
        <p:spPr/>
        <p:txBody>
          <a:bodyPr/>
          <a:lstStyle>
            <a:extLst/>
          </a:lstStyle>
          <a:p>
            <a:fld id="{73DA0BB7-265A-403C-9275-D587AB510EDC}" type="slidenum">
              <a:rPr lang="zh-TW" altLang="en-US" smtClean="0">
                <a:solidFill>
                  <a:srgbClr val="E7DEC9">
                    <a:shade val="50000"/>
                    <a:satMod val="200000"/>
                  </a:srgbClr>
                </a:solidFill>
              </a:rPr>
              <a:pPr/>
              <a:t>‹#›</a:t>
            </a:fld>
            <a:endParaRPr lang="zh-TW" altLang="en-US">
              <a:solidFill>
                <a:srgbClr val="E7DEC9">
                  <a:shade val="50000"/>
                  <a:satMod val="200000"/>
                </a:srgbClr>
              </a:solidFill>
            </a:endParaRPr>
          </a:p>
        </p:txBody>
      </p:sp>
      <p:sp>
        <p:nvSpPr>
          <p:cNvPr id="10" name="矩形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橢圓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橢圓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7207379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320"/>
            <a:ext cx="7498080" cy="1143000"/>
          </a:xfrm>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5BBEAD13-0566-4C6C-97E7-55F17F24B09F}" type="datetimeFigureOut">
              <a:rPr lang="zh-TW" altLang="en-US" smtClean="0">
                <a:solidFill>
                  <a:srgbClr val="E7DEC9">
                    <a:shade val="50000"/>
                    <a:satMod val="200000"/>
                  </a:srgbClr>
                </a:solidFill>
              </a:rPr>
              <a:pPr/>
              <a:t>2016/12/6</a:t>
            </a:fld>
            <a:endParaRPr lang="zh-TW" altLang="en-US">
              <a:solidFill>
                <a:srgbClr val="E7DEC9">
                  <a:shade val="50000"/>
                  <a:satMod val="200000"/>
                </a:srgbClr>
              </a:solidFill>
            </a:endParaRPr>
          </a:p>
        </p:txBody>
      </p:sp>
      <p:sp>
        <p:nvSpPr>
          <p:cNvPr id="6" name="頁尾版面配置區 5"/>
          <p:cNvSpPr>
            <a:spLocks noGrp="1"/>
          </p:cNvSpPr>
          <p:nvPr>
            <p:ph type="ftr" sz="quarter" idx="11"/>
          </p:nvPr>
        </p:nvSpPr>
        <p:spPr/>
        <p:txBody>
          <a:bodyPr/>
          <a:lstStyle>
            <a:extLst/>
          </a:lstStyle>
          <a:p>
            <a:endParaRPr lang="zh-TW" altLang="en-US">
              <a:solidFill>
                <a:srgbClr val="E7DEC9">
                  <a:shade val="50000"/>
                  <a:satMod val="200000"/>
                </a:srgbClr>
              </a:solidFill>
            </a:endParaRPr>
          </a:p>
        </p:txBody>
      </p:sp>
      <p:sp>
        <p:nvSpPr>
          <p:cNvPr id="7" name="投影片編號版面配置區 6"/>
          <p:cNvSpPr>
            <a:spLocks noGrp="1"/>
          </p:cNvSpPr>
          <p:nvPr>
            <p:ph type="sldNum" sz="quarter" idx="12"/>
          </p:nvPr>
        </p:nvSpPr>
        <p:spPr/>
        <p:txBody>
          <a:bodyPr/>
          <a:lstStyle>
            <a:extLst/>
          </a:lstStyle>
          <a:p>
            <a:fld id="{73DA0BB7-265A-403C-9275-D587AB510EDC}" type="slidenum">
              <a:rPr lang="zh-TW" altLang="en-US" smtClean="0">
                <a:solidFill>
                  <a:srgbClr val="E7DEC9">
                    <a:shade val="50000"/>
                    <a:satMod val="200000"/>
                  </a:srgbClr>
                </a:solidFill>
              </a:rPr>
              <a:pPr/>
              <a:t>‹#›</a:t>
            </a:fld>
            <a:endParaRPr lang="zh-TW" altLang="en-US">
              <a:solidFill>
                <a:srgbClr val="E7DEC9">
                  <a:shade val="50000"/>
                  <a:satMod val="200000"/>
                </a:srgbClr>
              </a:solidFill>
            </a:endParaRPr>
          </a:p>
        </p:txBody>
      </p:sp>
    </p:spTree>
    <p:extLst>
      <p:ext uri="{BB962C8B-B14F-4D97-AF65-F5344CB8AC3E}">
        <p14:creationId xmlns:p14="http://schemas.microsoft.com/office/powerpoint/2010/main" val="2204069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extLst/>
          </a:lstStyle>
          <a:p>
            <a:fld id="{5BBEAD13-0566-4C6C-97E7-55F17F24B09F}" type="datetimeFigureOut">
              <a:rPr lang="zh-TW" altLang="en-US" smtClean="0">
                <a:solidFill>
                  <a:srgbClr val="E7DEC9">
                    <a:shade val="50000"/>
                    <a:satMod val="200000"/>
                  </a:srgbClr>
                </a:solidFill>
              </a:rPr>
              <a:pPr/>
              <a:t>2016/12/6</a:t>
            </a:fld>
            <a:endParaRPr lang="zh-TW" altLang="en-US">
              <a:solidFill>
                <a:srgbClr val="E7DEC9">
                  <a:shade val="50000"/>
                  <a:satMod val="200000"/>
                </a:srgbClr>
              </a:solidFill>
            </a:endParaRPr>
          </a:p>
        </p:txBody>
      </p:sp>
      <p:sp>
        <p:nvSpPr>
          <p:cNvPr id="8" name="頁尾版面配置區 7"/>
          <p:cNvSpPr>
            <a:spLocks noGrp="1"/>
          </p:cNvSpPr>
          <p:nvPr>
            <p:ph type="ftr" sz="quarter" idx="11"/>
          </p:nvPr>
        </p:nvSpPr>
        <p:spPr/>
        <p:txBody>
          <a:bodyPr/>
          <a:lstStyle>
            <a:extLst/>
          </a:lstStyle>
          <a:p>
            <a:endParaRPr lang="zh-TW" altLang="en-US">
              <a:solidFill>
                <a:srgbClr val="E7DEC9">
                  <a:shade val="50000"/>
                  <a:satMod val="200000"/>
                </a:srgbClr>
              </a:solidFill>
            </a:endParaRPr>
          </a:p>
        </p:txBody>
      </p:sp>
      <p:sp>
        <p:nvSpPr>
          <p:cNvPr id="9" name="投影片編號版面配置區 8"/>
          <p:cNvSpPr>
            <a:spLocks noGrp="1"/>
          </p:cNvSpPr>
          <p:nvPr>
            <p:ph type="sldNum" sz="quarter" idx="12"/>
          </p:nvPr>
        </p:nvSpPr>
        <p:spPr/>
        <p:txBody>
          <a:bodyPr/>
          <a:lstStyle>
            <a:extLst/>
          </a:lstStyle>
          <a:p>
            <a:fld id="{73DA0BB7-265A-403C-9275-D587AB510EDC}" type="slidenum">
              <a:rPr lang="zh-TW" altLang="en-US" smtClean="0">
                <a:solidFill>
                  <a:srgbClr val="E7DEC9">
                    <a:shade val="50000"/>
                    <a:satMod val="200000"/>
                  </a:srgbClr>
                </a:solidFill>
              </a:rPr>
              <a:pPr/>
              <a:t>‹#›</a:t>
            </a:fld>
            <a:endParaRPr lang="zh-TW" altLang="en-US">
              <a:solidFill>
                <a:srgbClr val="E7DEC9">
                  <a:shade val="50000"/>
                  <a:satMod val="200000"/>
                </a:srgbClr>
              </a:solidFill>
            </a:endParaRPr>
          </a:p>
        </p:txBody>
      </p:sp>
    </p:spTree>
    <p:extLst>
      <p:ext uri="{BB962C8B-B14F-4D97-AF65-F5344CB8AC3E}">
        <p14:creationId xmlns:p14="http://schemas.microsoft.com/office/powerpoint/2010/main" val="33251543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320"/>
            <a:ext cx="7498080" cy="1143000"/>
          </a:xfrm>
        </p:spPr>
        <p:txBody>
          <a:bodyPr anchor="ctr"/>
          <a:lstStyle>
            <a:extLst/>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extLst/>
          </a:lstStyle>
          <a:p>
            <a:fld id="{5BBEAD13-0566-4C6C-97E7-55F17F24B09F}" type="datetimeFigureOut">
              <a:rPr lang="zh-TW" altLang="en-US" smtClean="0">
                <a:solidFill>
                  <a:srgbClr val="E7DEC9">
                    <a:shade val="50000"/>
                    <a:satMod val="200000"/>
                  </a:srgbClr>
                </a:solidFill>
              </a:rPr>
              <a:pPr/>
              <a:t>2016/12/6</a:t>
            </a:fld>
            <a:endParaRPr lang="zh-TW" altLang="en-US">
              <a:solidFill>
                <a:srgbClr val="E7DEC9">
                  <a:shade val="50000"/>
                  <a:satMod val="200000"/>
                </a:srgbClr>
              </a:solidFill>
            </a:endParaRPr>
          </a:p>
        </p:txBody>
      </p:sp>
      <p:sp>
        <p:nvSpPr>
          <p:cNvPr id="4" name="頁尾版面配置區 3"/>
          <p:cNvSpPr>
            <a:spLocks noGrp="1"/>
          </p:cNvSpPr>
          <p:nvPr>
            <p:ph type="ftr" sz="quarter" idx="11"/>
          </p:nvPr>
        </p:nvSpPr>
        <p:spPr/>
        <p:txBody>
          <a:bodyPr/>
          <a:lstStyle>
            <a:extLst/>
          </a:lstStyle>
          <a:p>
            <a:endParaRPr lang="zh-TW" altLang="en-US">
              <a:solidFill>
                <a:srgbClr val="E7DEC9">
                  <a:shade val="50000"/>
                  <a:satMod val="200000"/>
                </a:srgbClr>
              </a:solidFill>
            </a:endParaRPr>
          </a:p>
        </p:txBody>
      </p:sp>
      <p:sp>
        <p:nvSpPr>
          <p:cNvPr id="5" name="投影片編號版面配置區 4"/>
          <p:cNvSpPr>
            <a:spLocks noGrp="1"/>
          </p:cNvSpPr>
          <p:nvPr>
            <p:ph type="sldNum" sz="quarter" idx="12"/>
          </p:nvPr>
        </p:nvSpPr>
        <p:spPr/>
        <p:txBody>
          <a:bodyPr/>
          <a:lstStyle>
            <a:extLst/>
          </a:lstStyle>
          <a:p>
            <a:fld id="{73DA0BB7-265A-403C-9275-D587AB510EDC}" type="slidenum">
              <a:rPr lang="zh-TW" altLang="en-US" smtClean="0">
                <a:solidFill>
                  <a:srgbClr val="E7DEC9">
                    <a:shade val="50000"/>
                    <a:satMod val="200000"/>
                  </a:srgbClr>
                </a:solidFill>
              </a:rPr>
              <a:pPr/>
              <a:t>‹#›</a:t>
            </a:fld>
            <a:endParaRPr lang="zh-TW" altLang="en-US">
              <a:solidFill>
                <a:srgbClr val="E7DEC9">
                  <a:shade val="50000"/>
                  <a:satMod val="200000"/>
                </a:srgbClr>
              </a:solidFill>
            </a:endParaRPr>
          </a:p>
        </p:txBody>
      </p:sp>
    </p:spTree>
    <p:extLst>
      <p:ext uri="{BB962C8B-B14F-4D97-AF65-F5344CB8AC3E}">
        <p14:creationId xmlns:p14="http://schemas.microsoft.com/office/powerpoint/2010/main" val="2229417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5" name="Date Placeholder 4"/>
          <p:cNvSpPr>
            <a:spLocks noGrp="1"/>
          </p:cNvSpPr>
          <p:nvPr>
            <p:ph type="dt" sz="half" idx="10"/>
          </p:nvPr>
        </p:nvSpPr>
        <p:spPr/>
        <p:txBody>
          <a:bodyPr/>
          <a:lstStyle/>
          <a:p>
            <a:fld id="{16CF2E07-4756-46E2-AC9B-3EA4A7AADC7A}" type="datetimeFigureOut">
              <a:rPr lang="zh-TW" altLang="en-US" smtClean="0"/>
              <a:t>2016/12/6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46C9A03-1C2D-4993-9A6D-9F3A824C6AC6}" type="slidenum">
              <a:rPr lang="zh-TW" altLang="en-US" smtClean="0"/>
              <a:t>‹#›</a:t>
            </a:fld>
            <a:endParaRPr lang="zh-TW" altLang="en-US"/>
          </a:p>
        </p:txBody>
      </p:sp>
      <p:sp>
        <p:nvSpPr>
          <p:cNvPr id="9" name="Content Placeholder 8"/>
          <p:cNvSpPr>
            <a:spLocks noGrp="1"/>
          </p:cNvSpPr>
          <p:nvPr>
            <p:ph sz="quarter" idx="13"/>
          </p:nvPr>
        </p:nvSpPr>
        <p:spPr>
          <a:xfrm>
            <a:off x="676655" y="2679192"/>
            <a:ext cx="3822192" cy="34472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日期版面配置區 1"/>
          <p:cNvSpPr>
            <a:spLocks noGrp="1"/>
          </p:cNvSpPr>
          <p:nvPr>
            <p:ph type="dt" sz="half" idx="10"/>
          </p:nvPr>
        </p:nvSpPr>
        <p:spPr/>
        <p:txBody>
          <a:bodyPr/>
          <a:lstStyle>
            <a:extLst/>
          </a:lstStyle>
          <a:p>
            <a:fld id="{5BBEAD13-0566-4C6C-97E7-55F17F24B09F}" type="datetimeFigureOut">
              <a:rPr lang="zh-TW" altLang="en-US" smtClean="0">
                <a:solidFill>
                  <a:srgbClr val="E7DEC9">
                    <a:shade val="50000"/>
                    <a:satMod val="200000"/>
                  </a:srgbClr>
                </a:solidFill>
              </a:rPr>
              <a:pPr/>
              <a:t>2016/12/6</a:t>
            </a:fld>
            <a:endParaRPr lang="zh-TW" altLang="en-US">
              <a:solidFill>
                <a:srgbClr val="E7DEC9">
                  <a:shade val="50000"/>
                  <a:satMod val="200000"/>
                </a:srgbClr>
              </a:solidFill>
            </a:endParaRPr>
          </a:p>
        </p:txBody>
      </p:sp>
      <p:sp>
        <p:nvSpPr>
          <p:cNvPr id="3" name="頁尾版面配置區 2"/>
          <p:cNvSpPr>
            <a:spLocks noGrp="1"/>
          </p:cNvSpPr>
          <p:nvPr>
            <p:ph type="ftr" sz="quarter" idx="11"/>
          </p:nvPr>
        </p:nvSpPr>
        <p:spPr/>
        <p:txBody>
          <a:bodyPr/>
          <a:lstStyle>
            <a:extLst/>
          </a:lstStyle>
          <a:p>
            <a:endParaRPr lang="zh-TW" altLang="en-US">
              <a:solidFill>
                <a:srgbClr val="E7DEC9">
                  <a:shade val="50000"/>
                  <a:satMod val="200000"/>
                </a:srgbClr>
              </a:solidFill>
            </a:endParaRPr>
          </a:p>
        </p:txBody>
      </p:sp>
      <p:sp>
        <p:nvSpPr>
          <p:cNvPr id="4" name="投影片編號版面配置區 3"/>
          <p:cNvSpPr>
            <a:spLocks noGrp="1"/>
          </p:cNvSpPr>
          <p:nvPr>
            <p:ph type="sldNum" sz="quarter" idx="12"/>
          </p:nvPr>
        </p:nvSpPr>
        <p:spPr/>
        <p:txBody>
          <a:bodyPr/>
          <a:lstStyle>
            <a:extLst/>
          </a:lstStyle>
          <a:p>
            <a:fld id="{73DA0BB7-265A-403C-9275-D587AB510EDC}" type="slidenum">
              <a:rPr lang="zh-TW" altLang="en-US" smtClean="0">
                <a:solidFill>
                  <a:srgbClr val="E7DEC9">
                    <a:shade val="50000"/>
                    <a:satMod val="200000"/>
                  </a:srgbClr>
                </a:solidFill>
              </a:rPr>
              <a:pPr/>
              <a:t>‹#›</a:t>
            </a:fld>
            <a:endParaRPr lang="zh-TW" altLang="en-US">
              <a:solidFill>
                <a:srgbClr val="E7DEC9">
                  <a:shade val="50000"/>
                  <a:satMod val="200000"/>
                </a:srgbClr>
              </a:solidFill>
            </a:endParaRPr>
          </a:p>
        </p:txBody>
      </p:sp>
      <p:sp>
        <p:nvSpPr>
          <p:cNvPr id="6" name="矩形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4285664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5BBEAD13-0566-4C6C-97E7-55F17F24B09F}" type="datetimeFigureOut">
              <a:rPr lang="zh-TW" altLang="en-US" smtClean="0">
                <a:solidFill>
                  <a:srgbClr val="E7DEC9">
                    <a:shade val="50000"/>
                    <a:satMod val="200000"/>
                  </a:srgbClr>
                </a:solidFill>
              </a:rPr>
              <a:pPr/>
              <a:t>2016/12/6</a:t>
            </a:fld>
            <a:endParaRPr lang="zh-TW" altLang="en-US">
              <a:solidFill>
                <a:srgbClr val="E7DEC9">
                  <a:shade val="50000"/>
                  <a:satMod val="200000"/>
                </a:srgbClr>
              </a:solidFill>
            </a:endParaRPr>
          </a:p>
        </p:txBody>
      </p:sp>
      <p:sp>
        <p:nvSpPr>
          <p:cNvPr id="6" name="頁尾版面配置區 5"/>
          <p:cNvSpPr>
            <a:spLocks noGrp="1"/>
          </p:cNvSpPr>
          <p:nvPr>
            <p:ph type="ftr" sz="quarter" idx="11"/>
          </p:nvPr>
        </p:nvSpPr>
        <p:spPr/>
        <p:txBody>
          <a:bodyPr/>
          <a:lstStyle>
            <a:extLst/>
          </a:lstStyle>
          <a:p>
            <a:endParaRPr lang="zh-TW" altLang="en-US">
              <a:solidFill>
                <a:srgbClr val="E7DEC9">
                  <a:shade val="50000"/>
                  <a:satMod val="200000"/>
                </a:srgbClr>
              </a:solidFill>
            </a:endParaRPr>
          </a:p>
        </p:txBody>
      </p:sp>
      <p:sp>
        <p:nvSpPr>
          <p:cNvPr id="7" name="投影片編號版面配置區 6"/>
          <p:cNvSpPr>
            <a:spLocks noGrp="1"/>
          </p:cNvSpPr>
          <p:nvPr>
            <p:ph type="sldNum" sz="quarter" idx="12"/>
          </p:nvPr>
        </p:nvSpPr>
        <p:spPr/>
        <p:txBody>
          <a:bodyPr/>
          <a:lstStyle>
            <a:extLst/>
          </a:lstStyle>
          <a:p>
            <a:fld id="{73DA0BB7-265A-403C-9275-D587AB510EDC}" type="slidenum">
              <a:rPr lang="zh-TW" altLang="en-US" smtClean="0">
                <a:solidFill>
                  <a:srgbClr val="E7DEC9">
                    <a:shade val="50000"/>
                    <a:satMod val="200000"/>
                  </a:srgbClr>
                </a:solidFill>
              </a:rPr>
              <a:pPr/>
              <a:t>‹#›</a:t>
            </a:fld>
            <a:endParaRPr lang="zh-TW" altLang="en-US">
              <a:solidFill>
                <a:srgbClr val="E7DEC9">
                  <a:shade val="50000"/>
                  <a:satMod val="200000"/>
                </a:srgbClr>
              </a:solidFill>
            </a:endParaRPr>
          </a:p>
        </p:txBody>
      </p:sp>
    </p:spTree>
    <p:extLst>
      <p:ext uri="{BB962C8B-B14F-4D97-AF65-F5344CB8AC3E}">
        <p14:creationId xmlns:p14="http://schemas.microsoft.com/office/powerpoint/2010/main" val="1025579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zh-TW" altLang="en-US" smtClean="0"/>
              <a:t>按一下以編輯母片標題樣式</a:t>
            </a:r>
            <a:endParaRPr kumimoji="0" lang="en-US"/>
          </a:p>
        </p:txBody>
      </p:sp>
      <p:sp>
        <p:nvSpPr>
          <p:cNvPr id="5" name="日期版面配置區 4"/>
          <p:cNvSpPr>
            <a:spLocks noGrp="1"/>
          </p:cNvSpPr>
          <p:nvPr>
            <p:ph type="dt" sz="half" idx="10"/>
          </p:nvPr>
        </p:nvSpPr>
        <p:spPr/>
        <p:txBody>
          <a:bodyPr/>
          <a:lstStyle>
            <a:extLst/>
          </a:lstStyle>
          <a:p>
            <a:fld id="{5BBEAD13-0566-4C6C-97E7-55F17F24B09F}" type="datetimeFigureOut">
              <a:rPr lang="zh-TW" altLang="en-US" smtClean="0">
                <a:solidFill>
                  <a:srgbClr val="E7DEC9">
                    <a:shade val="50000"/>
                    <a:satMod val="200000"/>
                  </a:srgbClr>
                </a:solidFill>
              </a:rPr>
              <a:pPr/>
              <a:t>2016/12/6</a:t>
            </a:fld>
            <a:endParaRPr lang="zh-TW" altLang="en-US">
              <a:solidFill>
                <a:srgbClr val="E7DEC9">
                  <a:shade val="50000"/>
                  <a:satMod val="200000"/>
                </a:srgbClr>
              </a:solidFill>
            </a:endParaRPr>
          </a:p>
        </p:txBody>
      </p:sp>
      <p:sp>
        <p:nvSpPr>
          <p:cNvPr id="6" name="頁尾版面配置區 5"/>
          <p:cNvSpPr>
            <a:spLocks noGrp="1"/>
          </p:cNvSpPr>
          <p:nvPr>
            <p:ph type="ftr" sz="quarter" idx="11"/>
          </p:nvPr>
        </p:nvSpPr>
        <p:spPr/>
        <p:txBody>
          <a:bodyPr/>
          <a:lstStyle>
            <a:extLst/>
          </a:lstStyle>
          <a:p>
            <a:endParaRPr lang="zh-TW" altLang="en-US">
              <a:solidFill>
                <a:srgbClr val="E7DEC9">
                  <a:shade val="50000"/>
                  <a:satMod val="200000"/>
                </a:srgbClr>
              </a:solidFill>
            </a:endParaRPr>
          </a:p>
        </p:txBody>
      </p:sp>
      <p:sp>
        <p:nvSpPr>
          <p:cNvPr id="7" name="投影片編號版面配置區 6"/>
          <p:cNvSpPr>
            <a:spLocks noGrp="1"/>
          </p:cNvSpPr>
          <p:nvPr>
            <p:ph type="sldNum" sz="quarter" idx="12"/>
          </p:nvPr>
        </p:nvSpPr>
        <p:spPr/>
        <p:txBody>
          <a:bodyPr/>
          <a:lstStyle>
            <a:extLst/>
          </a:lstStyle>
          <a:p>
            <a:fld id="{73DA0BB7-265A-403C-9275-D587AB510EDC}" type="slidenum">
              <a:rPr lang="zh-TW" altLang="en-US" smtClean="0">
                <a:solidFill>
                  <a:srgbClr val="E7DEC9">
                    <a:shade val="50000"/>
                    <a:satMod val="200000"/>
                  </a:srgbClr>
                </a:solidFill>
              </a:rPr>
              <a:pPr/>
              <a:t>‹#›</a:t>
            </a:fld>
            <a:endParaRPr lang="zh-TW" altLang="en-US">
              <a:solidFill>
                <a:srgbClr val="E7DEC9">
                  <a:shade val="50000"/>
                  <a:satMod val="200000"/>
                </a:srgbClr>
              </a:solidFill>
            </a:endParaRPr>
          </a:p>
        </p:txBody>
      </p:sp>
      <p:sp>
        <p:nvSpPr>
          <p:cNvPr id="8" name="矩形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圖片版面配置區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zh-TW" altLang="en-US" smtClean="0"/>
              <a:t>按一下圖示以新增圖片</a:t>
            </a:r>
            <a:endParaRPr kumimoji="0" lang="en-US" dirty="0"/>
          </a:p>
        </p:txBody>
      </p:sp>
      <p:sp>
        <p:nvSpPr>
          <p:cNvPr id="9" name="流程圖: 程序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流程圖: 程序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文字版面配置區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zh-TW" altLang="en-US" smtClean="0"/>
              <a:t>按一下以編輯母片文字樣式</a:t>
            </a:r>
          </a:p>
        </p:txBody>
      </p:sp>
    </p:spTree>
    <p:extLst>
      <p:ext uri="{BB962C8B-B14F-4D97-AF65-F5344CB8AC3E}">
        <p14:creationId xmlns:p14="http://schemas.microsoft.com/office/powerpoint/2010/main" val="19433097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5BBEAD13-0566-4C6C-97E7-55F17F24B09F}" type="datetimeFigureOut">
              <a:rPr lang="zh-TW" altLang="en-US" smtClean="0">
                <a:solidFill>
                  <a:srgbClr val="E7DEC9">
                    <a:shade val="50000"/>
                    <a:satMod val="200000"/>
                  </a:srgbClr>
                </a:solidFill>
              </a:rPr>
              <a:pPr/>
              <a:t>2016/12/6</a:t>
            </a:fld>
            <a:endParaRPr lang="zh-TW" altLang="en-US">
              <a:solidFill>
                <a:srgbClr val="E7DEC9">
                  <a:shade val="50000"/>
                  <a:satMod val="200000"/>
                </a:srgbClr>
              </a:solidFill>
            </a:endParaRPr>
          </a:p>
        </p:txBody>
      </p:sp>
      <p:sp>
        <p:nvSpPr>
          <p:cNvPr id="5" name="頁尾版面配置區 4"/>
          <p:cNvSpPr>
            <a:spLocks noGrp="1"/>
          </p:cNvSpPr>
          <p:nvPr>
            <p:ph type="ftr" sz="quarter" idx="11"/>
          </p:nvPr>
        </p:nvSpPr>
        <p:spPr/>
        <p:txBody>
          <a:bodyPr/>
          <a:lstStyle>
            <a:extLst/>
          </a:lstStyle>
          <a:p>
            <a:endParaRPr lang="zh-TW" altLang="en-US">
              <a:solidFill>
                <a:srgbClr val="E7DEC9">
                  <a:shade val="50000"/>
                  <a:satMod val="200000"/>
                </a:srgbClr>
              </a:solidFill>
            </a:endParaRPr>
          </a:p>
        </p:txBody>
      </p:sp>
      <p:sp>
        <p:nvSpPr>
          <p:cNvPr id="6" name="投影片編號版面配置區 5"/>
          <p:cNvSpPr>
            <a:spLocks noGrp="1"/>
          </p:cNvSpPr>
          <p:nvPr>
            <p:ph type="sldNum" sz="quarter" idx="12"/>
          </p:nvPr>
        </p:nvSpPr>
        <p:spPr/>
        <p:txBody>
          <a:bodyPr/>
          <a:lstStyle>
            <a:extLst/>
          </a:lstStyle>
          <a:p>
            <a:fld id="{73DA0BB7-265A-403C-9275-D587AB510EDC}" type="slidenum">
              <a:rPr lang="zh-TW" altLang="en-US" smtClean="0">
                <a:solidFill>
                  <a:srgbClr val="E7DEC9">
                    <a:shade val="50000"/>
                    <a:satMod val="200000"/>
                  </a:srgbClr>
                </a:solidFill>
              </a:rPr>
              <a:pPr/>
              <a:t>‹#›</a:t>
            </a:fld>
            <a:endParaRPr lang="zh-TW" altLang="en-US">
              <a:solidFill>
                <a:srgbClr val="E7DEC9">
                  <a:shade val="50000"/>
                  <a:satMod val="200000"/>
                </a:srgbClr>
              </a:solidFill>
            </a:endParaRPr>
          </a:p>
        </p:txBody>
      </p:sp>
    </p:spTree>
    <p:extLst>
      <p:ext uri="{BB962C8B-B14F-4D97-AF65-F5344CB8AC3E}">
        <p14:creationId xmlns:p14="http://schemas.microsoft.com/office/powerpoint/2010/main" val="32971827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58000" y="274639"/>
            <a:ext cx="1828800" cy="5851525"/>
          </a:xfrm>
        </p:spPr>
        <p:txBody>
          <a:bodyPr vert="eaVert"/>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1143000" y="274640"/>
            <a:ext cx="5562600" cy="5851525"/>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5BBEAD13-0566-4C6C-97E7-55F17F24B09F}" type="datetimeFigureOut">
              <a:rPr lang="zh-TW" altLang="en-US" smtClean="0">
                <a:solidFill>
                  <a:srgbClr val="E7DEC9">
                    <a:shade val="50000"/>
                    <a:satMod val="200000"/>
                  </a:srgbClr>
                </a:solidFill>
              </a:rPr>
              <a:pPr/>
              <a:t>2016/12/6</a:t>
            </a:fld>
            <a:endParaRPr lang="zh-TW" altLang="en-US">
              <a:solidFill>
                <a:srgbClr val="E7DEC9">
                  <a:shade val="50000"/>
                  <a:satMod val="200000"/>
                </a:srgbClr>
              </a:solidFill>
            </a:endParaRPr>
          </a:p>
        </p:txBody>
      </p:sp>
      <p:sp>
        <p:nvSpPr>
          <p:cNvPr id="5" name="頁尾版面配置區 4"/>
          <p:cNvSpPr>
            <a:spLocks noGrp="1"/>
          </p:cNvSpPr>
          <p:nvPr>
            <p:ph type="ftr" sz="quarter" idx="11"/>
          </p:nvPr>
        </p:nvSpPr>
        <p:spPr/>
        <p:txBody>
          <a:bodyPr/>
          <a:lstStyle>
            <a:extLst/>
          </a:lstStyle>
          <a:p>
            <a:endParaRPr lang="zh-TW" altLang="en-US">
              <a:solidFill>
                <a:srgbClr val="E7DEC9">
                  <a:shade val="50000"/>
                  <a:satMod val="200000"/>
                </a:srgbClr>
              </a:solidFill>
            </a:endParaRPr>
          </a:p>
        </p:txBody>
      </p:sp>
      <p:sp>
        <p:nvSpPr>
          <p:cNvPr id="6" name="投影片編號版面配置區 5"/>
          <p:cNvSpPr>
            <a:spLocks noGrp="1"/>
          </p:cNvSpPr>
          <p:nvPr>
            <p:ph type="sldNum" sz="quarter" idx="12"/>
          </p:nvPr>
        </p:nvSpPr>
        <p:spPr/>
        <p:txBody>
          <a:bodyPr/>
          <a:lstStyle>
            <a:extLst/>
          </a:lstStyle>
          <a:p>
            <a:fld id="{73DA0BB7-265A-403C-9275-D587AB510EDC}" type="slidenum">
              <a:rPr lang="zh-TW" altLang="en-US" smtClean="0">
                <a:solidFill>
                  <a:srgbClr val="E7DEC9">
                    <a:shade val="50000"/>
                    <a:satMod val="200000"/>
                  </a:srgbClr>
                </a:solidFill>
              </a:rPr>
              <a:pPr/>
              <a:t>‹#›</a:t>
            </a:fld>
            <a:endParaRPr lang="zh-TW" altLang="en-US">
              <a:solidFill>
                <a:srgbClr val="E7DEC9">
                  <a:shade val="50000"/>
                  <a:satMod val="200000"/>
                </a:srgbClr>
              </a:solidFill>
            </a:endParaRPr>
          </a:p>
        </p:txBody>
      </p:sp>
    </p:spTree>
    <p:extLst>
      <p:ext uri="{BB962C8B-B14F-4D97-AF65-F5344CB8AC3E}">
        <p14:creationId xmlns:p14="http://schemas.microsoft.com/office/powerpoint/2010/main" val="1833302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4" name="標題 13"/>
          <p:cNvSpPr>
            <a:spLocks noGrp="1"/>
          </p:cNvSpPr>
          <p:nvPr>
            <p:ph type="ctrTitle"/>
          </p:nvPr>
        </p:nvSpPr>
        <p:spPr>
          <a:xfrm>
            <a:off x="1432560" y="359898"/>
            <a:ext cx="7406640" cy="1472184"/>
          </a:xfrm>
        </p:spPr>
        <p:txBody>
          <a:bodyPr anchor="b"/>
          <a:lstStyle>
            <a:lvl1pPr algn="l">
              <a:defRPr/>
            </a:lvl1pPr>
            <a:extLst/>
          </a:lstStyle>
          <a:p>
            <a:r>
              <a:rPr kumimoji="0" lang="zh-TW" altLang="en-US" smtClean="0"/>
              <a:t>按一下以編輯母片標題樣式</a:t>
            </a:r>
            <a:endParaRPr kumimoji="0" lang="en-US"/>
          </a:p>
        </p:txBody>
      </p:sp>
      <p:sp>
        <p:nvSpPr>
          <p:cNvPr id="22" name="副標題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sp>
        <p:nvSpPr>
          <p:cNvPr id="7" name="日期版面配置區 6"/>
          <p:cNvSpPr>
            <a:spLocks noGrp="1"/>
          </p:cNvSpPr>
          <p:nvPr>
            <p:ph type="dt" sz="half" idx="10"/>
          </p:nvPr>
        </p:nvSpPr>
        <p:spPr/>
        <p:txBody>
          <a:bodyPr/>
          <a:lstStyle>
            <a:extLst/>
          </a:lstStyle>
          <a:p>
            <a:fld id="{5BBEAD13-0566-4C6C-97E7-55F17F24B09F}" type="datetimeFigureOut">
              <a:rPr lang="zh-TW" altLang="en-US" smtClean="0">
                <a:solidFill>
                  <a:srgbClr val="D6ECFF">
                    <a:shade val="50000"/>
                    <a:satMod val="200000"/>
                  </a:srgbClr>
                </a:solidFill>
              </a:rPr>
              <a:pPr/>
              <a:t>2016/12/6</a:t>
            </a:fld>
            <a:endParaRPr lang="zh-TW" altLang="en-US">
              <a:solidFill>
                <a:srgbClr val="D6ECFF">
                  <a:shade val="50000"/>
                  <a:satMod val="200000"/>
                </a:srgbClr>
              </a:solidFill>
            </a:endParaRPr>
          </a:p>
        </p:txBody>
      </p:sp>
      <p:sp>
        <p:nvSpPr>
          <p:cNvPr id="20" name="頁尾版面配置區 19"/>
          <p:cNvSpPr>
            <a:spLocks noGrp="1"/>
          </p:cNvSpPr>
          <p:nvPr>
            <p:ph type="ftr" sz="quarter" idx="11"/>
          </p:nvPr>
        </p:nvSpPr>
        <p:spPr/>
        <p:txBody>
          <a:bodyPr/>
          <a:lstStyle>
            <a:extLst/>
          </a:lstStyle>
          <a:p>
            <a:endParaRPr lang="zh-TW" altLang="en-US">
              <a:solidFill>
                <a:srgbClr val="D6ECFF">
                  <a:shade val="50000"/>
                  <a:satMod val="200000"/>
                </a:srgbClr>
              </a:solidFill>
            </a:endParaRPr>
          </a:p>
        </p:txBody>
      </p:sp>
      <p:sp>
        <p:nvSpPr>
          <p:cNvPr id="10" name="投影片編號版面配置區 9"/>
          <p:cNvSpPr>
            <a:spLocks noGrp="1"/>
          </p:cNvSpPr>
          <p:nvPr>
            <p:ph type="sldNum" sz="quarter" idx="12"/>
          </p:nvPr>
        </p:nvSpPr>
        <p:spPr/>
        <p:txBody>
          <a:bodyPr/>
          <a:lstStyle>
            <a:extLst/>
          </a:lstStyle>
          <a:p>
            <a:fld id="{73DA0BB7-265A-403C-9275-D587AB510EDC}" type="slidenum">
              <a:rPr lang="zh-TW" altLang="en-US" smtClean="0">
                <a:solidFill>
                  <a:srgbClr val="D6ECFF">
                    <a:shade val="50000"/>
                    <a:satMod val="200000"/>
                  </a:srgbClr>
                </a:solidFill>
              </a:rPr>
              <a:pPr/>
              <a:t>‹#›</a:t>
            </a:fld>
            <a:endParaRPr lang="zh-TW" altLang="en-US">
              <a:solidFill>
                <a:srgbClr val="D6ECFF">
                  <a:shade val="50000"/>
                  <a:satMod val="200000"/>
                </a:srgbClr>
              </a:solidFill>
            </a:endParaRPr>
          </a:p>
        </p:txBody>
      </p:sp>
      <p:sp>
        <p:nvSpPr>
          <p:cNvPr id="8" name="橢圓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橢圓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5564445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5BBEAD13-0566-4C6C-97E7-55F17F24B09F}" type="datetimeFigureOut">
              <a:rPr lang="zh-TW" altLang="en-US" smtClean="0">
                <a:solidFill>
                  <a:srgbClr val="D6ECFF">
                    <a:shade val="50000"/>
                    <a:satMod val="200000"/>
                  </a:srgbClr>
                </a:solidFill>
              </a:rPr>
              <a:pPr/>
              <a:t>2016/12/6</a:t>
            </a:fld>
            <a:endParaRPr lang="zh-TW" altLang="en-US">
              <a:solidFill>
                <a:srgbClr val="D6ECFF">
                  <a:shade val="50000"/>
                  <a:satMod val="200000"/>
                </a:srgbClr>
              </a:solidFill>
            </a:endParaRPr>
          </a:p>
        </p:txBody>
      </p:sp>
      <p:sp>
        <p:nvSpPr>
          <p:cNvPr id="5" name="頁尾版面配置區 4"/>
          <p:cNvSpPr>
            <a:spLocks noGrp="1"/>
          </p:cNvSpPr>
          <p:nvPr>
            <p:ph type="ftr" sz="quarter" idx="11"/>
          </p:nvPr>
        </p:nvSpPr>
        <p:spPr/>
        <p:txBody>
          <a:bodyPr/>
          <a:lstStyle>
            <a:extLst/>
          </a:lstStyle>
          <a:p>
            <a:endParaRPr lang="zh-TW" altLang="en-US">
              <a:solidFill>
                <a:srgbClr val="D6ECFF">
                  <a:shade val="50000"/>
                  <a:satMod val="200000"/>
                </a:srgbClr>
              </a:solidFill>
            </a:endParaRPr>
          </a:p>
        </p:txBody>
      </p:sp>
      <p:sp>
        <p:nvSpPr>
          <p:cNvPr id="6" name="投影片編號版面配置區 5"/>
          <p:cNvSpPr>
            <a:spLocks noGrp="1"/>
          </p:cNvSpPr>
          <p:nvPr>
            <p:ph type="sldNum" sz="quarter" idx="12"/>
          </p:nvPr>
        </p:nvSpPr>
        <p:spPr/>
        <p:txBody>
          <a:bodyPr/>
          <a:lstStyle>
            <a:extLst/>
          </a:lstStyle>
          <a:p>
            <a:fld id="{73DA0BB7-265A-403C-9275-D587AB510EDC}" type="slidenum">
              <a:rPr lang="zh-TW" altLang="en-US" smtClean="0">
                <a:solidFill>
                  <a:srgbClr val="D6ECFF">
                    <a:shade val="50000"/>
                    <a:satMod val="200000"/>
                  </a:srgbClr>
                </a:solidFill>
              </a:rPr>
              <a:pPr/>
              <a:t>‹#›</a:t>
            </a:fld>
            <a:endParaRPr lang="zh-TW" altLang="en-US">
              <a:solidFill>
                <a:srgbClr val="D6ECFF">
                  <a:shade val="50000"/>
                  <a:satMod val="200000"/>
                </a:srgbClr>
              </a:solidFill>
            </a:endParaRPr>
          </a:p>
        </p:txBody>
      </p:sp>
    </p:spTree>
    <p:extLst>
      <p:ext uri="{BB962C8B-B14F-4D97-AF65-F5344CB8AC3E}">
        <p14:creationId xmlns:p14="http://schemas.microsoft.com/office/powerpoint/2010/main" val="25922821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矩形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標題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extLst/>
          </a:lstStyle>
          <a:p>
            <a:fld id="{5BBEAD13-0566-4C6C-97E7-55F17F24B09F}" type="datetimeFigureOut">
              <a:rPr lang="zh-TW" altLang="en-US" smtClean="0">
                <a:solidFill>
                  <a:srgbClr val="D6ECFF">
                    <a:shade val="50000"/>
                    <a:satMod val="200000"/>
                  </a:srgbClr>
                </a:solidFill>
              </a:rPr>
              <a:pPr/>
              <a:t>2016/12/6</a:t>
            </a:fld>
            <a:endParaRPr lang="zh-TW" altLang="en-US">
              <a:solidFill>
                <a:srgbClr val="D6ECFF">
                  <a:shade val="50000"/>
                  <a:satMod val="200000"/>
                </a:srgbClr>
              </a:solidFill>
            </a:endParaRPr>
          </a:p>
        </p:txBody>
      </p:sp>
      <p:sp>
        <p:nvSpPr>
          <p:cNvPr id="5" name="頁尾版面配置區 4"/>
          <p:cNvSpPr>
            <a:spLocks noGrp="1"/>
          </p:cNvSpPr>
          <p:nvPr>
            <p:ph type="ftr" sz="quarter" idx="11"/>
          </p:nvPr>
        </p:nvSpPr>
        <p:spPr/>
        <p:txBody>
          <a:bodyPr/>
          <a:lstStyle>
            <a:extLst/>
          </a:lstStyle>
          <a:p>
            <a:endParaRPr lang="zh-TW" altLang="en-US">
              <a:solidFill>
                <a:srgbClr val="D6ECFF">
                  <a:shade val="50000"/>
                  <a:satMod val="200000"/>
                </a:srgbClr>
              </a:solidFill>
            </a:endParaRPr>
          </a:p>
        </p:txBody>
      </p:sp>
      <p:sp>
        <p:nvSpPr>
          <p:cNvPr id="6" name="投影片編號版面配置區 5"/>
          <p:cNvSpPr>
            <a:spLocks noGrp="1"/>
          </p:cNvSpPr>
          <p:nvPr>
            <p:ph type="sldNum" sz="quarter" idx="12"/>
          </p:nvPr>
        </p:nvSpPr>
        <p:spPr/>
        <p:txBody>
          <a:bodyPr/>
          <a:lstStyle>
            <a:extLst/>
          </a:lstStyle>
          <a:p>
            <a:fld id="{73DA0BB7-265A-403C-9275-D587AB510EDC}" type="slidenum">
              <a:rPr lang="zh-TW" altLang="en-US" smtClean="0">
                <a:solidFill>
                  <a:srgbClr val="D6ECFF">
                    <a:shade val="50000"/>
                    <a:satMod val="200000"/>
                  </a:srgbClr>
                </a:solidFill>
              </a:rPr>
              <a:pPr/>
              <a:t>‹#›</a:t>
            </a:fld>
            <a:endParaRPr lang="zh-TW" altLang="en-US">
              <a:solidFill>
                <a:srgbClr val="D6ECFF">
                  <a:shade val="50000"/>
                  <a:satMod val="200000"/>
                </a:srgbClr>
              </a:solidFill>
            </a:endParaRPr>
          </a:p>
        </p:txBody>
      </p:sp>
      <p:sp>
        <p:nvSpPr>
          <p:cNvPr id="10" name="矩形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橢圓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橢圓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6184704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320"/>
            <a:ext cx="7498080" cy="1143000"/>
          </a:xfrm>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5BBEAD13-0566-4C6C-97E7-55F17F24B09F}" type="datetimeFigureOut">
              <a:rPr lang="zh-TW" altLang="en-US" smtClean="0">
                <a:solidFill>
                  <a:srgbClr val="D6ECFF">
                    <a:shade val="50000"/>
                    <a:satMod val="200000"/>
                  </a:srgbClr>
                </a:solidFill>
              </a:rPr>
              <a:pPr/>
              <a:t>2016/12/6</a:t>
            </a:fld>
            <a:endParaRPr lang="zh-TW" altLang="en-US">
              <a:solidFill>
                <a:srgbClr val="D6ECFF">
                  <a:shade val="50000"/>
                  <a:satMod val="200000"/>
                </a:srgbClr>
              </a:solidFill>
            </a:endParaRPr>
          </a:p>
        </p:txBody>
      </p:sp>
      <p:sp>
        <p:nvSpPr>
          <p:cNvPr id="6" name="頁尾版面配置區 5"/>
          <p:cNvSpPr>
            <a:spLocks noGrp="1"/>
          </p:cNvSpPr>
          <p:nvPr>
            <p:ph type="ftr" sz="quarter" idx="11"/>
          </p:nvPr>
        </p:nvSpPr>
        <p:spPr/>
        <p:txBody>
          <a:bodyPr/>
          <a:lstStyle>
            <a:extLst/>
          </a:lstStyle>
          <a:p>
            <a:endParaRPr lang="zh-TW" altLang="en-US">
              <a:solidFill>
                <a:srgbClr val="D6ECFF">
                  <a:shade val="50000"/>
                  <a:satMod val="200000"/>
                </a:srgbClr>
              </a:solidFill>
            </a:endParaRPr>
          </a:p>
        </p:txBody>
      </p:sp>
      <p:sp>
        <p:nvSpPr>
          <p:cNvPr id="7" name="投影片編號版面配置區 6"/>
          <p:cNvSpPr>
            <a:spLocks noGrp="1"/>
          </p:cNvSpPr>
          <p:nvPr>
            <p:ph type="sldNum" sz="quarter" idx="12"/>
          </p:nvPr>
        </p:nvSpPr>
        <p:spPr/>
        <p:txBody>
          <a:bodyPr/>
          <a:lstStyle>
            <a:extLst/>
          </a:lstStyle>
          <a:p>
            <a:fld id="{73DA0BB7-265A-403C-9275-D587AB510EDC}" type="slidenum">
              <a:rPr lang="zh-TW" altLang="en-US" smtClean="0">
                <a:solidFill>
                  <a:srgbClr val="D6ECFF">
                    <a:shade val="50000"/>
                    <a:satMod val="200000"/>
                  </a:srgbClr>
                </a:solidFill>
              </a:rPr>
              <a:pPr/>
              <a:t>‹#›</a:t>
            </a:fld>
            <a:endParaRPr lang="zh-TW" altLang="en-US">
              <a:solidFill>
                <a:srgbClr val="D6ECFF">
                  <a:shade val="50000"/>
                  <a:satMod val="200000"/>
                </a:srgbClr>
              </a:solidFill>
            </a:endParaRPr>
          </a:p>
        </p:txBody>
      </p:sp>
    </p:spTree>
    <p:extLst>
      <p:ext uri="{BB962C8B-B14F-4D97-AF65-F5344CB8AC3E}">
        <p14:creationId xmlns:p14="http://schemas.microsoft.com/office/powerpoint/2010/main" val="28851916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extLst/>
          </a:lstStyle>
          <a:p>
            <a:fld id="{5BBEAD13-0566-4C6C-97E7-55F17F24B09F}" type="datetimeFigureOut">
              <a:rPr lang="zh-TW" altLang="en-US" smtClean="0">
                <a:solidFill>
                  <a:srgbClr val="D6ECFF">
                    <a:shade val="50000"/>
                    <a:satMod val="200000"/>
                  </a:srgbClr>
                </a:solidFill>
              </a:rPr>
              <a:pPr/>
              <a:t>2016/12/6</a:t>
            </a:fld>
            <a:endParaRPr lang="zh-TW" altLang="en-US">
              <a:solidFill>
                <a:srgbClr val="D6ECFF">
                  <a:shade val="50000"/>
                  <a:satMod val="200000"/>
                </a:srgbClr>
              </a:solidFill>
            </a:endParaRPr>
          </a:p>
        </p:txBody>
      </p:sp>
      <p:sp>
        <p:nvSpPr>
          <p:cNvPr id="8" name="頁尾版面配置區 7"/>
          <p:cNvSpPr>
            <a:spLocks noGrp="1"/>
          </p:cNvSpPr>
          <p:nvPr>
            <p:ph type="ftr" sz="quarter" idx="11"/>
          </p:nvPr>
        </p:nvSpPr>
        <p:spPr/>
        <p:txBody>
          <a:bodyPr/>
          <a:lstStyle>
            <a:extLst/>
          </a:lstStyle>
          <a:p>
            <a:endParaRPr lang="zh-TW" altLang="en-US">
              <a:solidFill>
                <a:srgbClr val="D6ECFF">
                  <a:shade val="50000"/>
                  <a:satMod val="200000"/>
                </a:srgbClr>
              </a:solidFill>
            </a:endParaRPr>
          </a:p>
        </p:txBody>
      </p:sp>
      <p:sp>
        <p:nvSpPr>
          <p:cNvPr id="9" name="投影片編號版面配置區 8"/>
          <p:cNvSpPr>
            <a:spLocks noGrp="1"/>
          </p:cNvSpPr>
          <p:nvPr>
            <p:ph type="sldNum" sz="quarter" idx="12"/>
          </p:nvPr>
        </p:nvSpPr>
        <p:spPr/>
        <p:txBody>
          <a:bodyPr/>
          <a:lstStyle>
            <a:extLst/>
          </a:lstStyle>
          <a:p>
            <a:fld id="{73DA0BB7-265A-403C-9275-D587AB510EDC}" type="slidenum">
              <a:rPr lang="zh-TW" altLang="en-US" smtClean="0">
                <a:solidFill>
                  <a:srgbClr val="D6ECFF">
                    <a:shade val="50000"/>
                    <a:satMod val="200000"/>
                  </a:srgbClr>
                </a:solidFill>
              </a:rPr>
              <a:pPr/>
              <a:t>‹#›</a:t>
            </a:fld>
            <a:endParaRPr lang="zh-TW" altLang="en-US">
              <a:solidFill>
                <a:srgbClr val="D6ECFF">
                  <a:shade val="50000"/>
                  <a:satMod val="200000"/>
                </a:srgbClr>
              </a:solidFill>
            </a:endParaRPr>
          </a:p>
        </p:txBody>
      </p:sp>
    </p:spTree>
    <p:extLst>
      <p:ext uri="{BB962C8B-B14F-4D97-AF65-F5344CB8AC3E}">
        <p14:creationId xmlns:p14="http://schemas.microsoft.com/office/powerpoint/2010/main" val="2668859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16CF2E07-4756-46E2-AC9B-3EA4A7AADC7A}" type="datetimeFigureOut">
              <a:rPr lang="zh-TW" altLang="en-US" smtClean="0"/>
              <a:t>2016/12/6</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E46C9A03-1C2D-4993-9A6D-9F3A824C6AC6}" type="slidenum">
              <a:rPr lang="zh-TW" altLang="en-US" smtClean="0"/>
              <a:t>‹#›</a:t>
            </a:fld>
            <a:endParaRPr lang="zh-TW"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320"/>
            <a:ext cx="7498080" cy="1143000"/>
          </a:xfrm>
        </p:spPr>
        <p:txBody>
          <a:bodyPr anchor="ctr"/>
          <a:lstStyle>
            <a:extLst/>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extLst/>
          </a:lstStyle>
          <a:p>
            <a:fld id="{5BBEAD13-0566-4C6C-97E7-55F17F24B09F}" type="datetimeFigureOut">
              <a:rPr lang="zh-TW" altLang="en-US" smtClean="0">
                <a:solidFill>
                  <a:srgbClr val="D6ECFF">
                    <a:shade val="50000"/>
                    <a:satMod val="200000"/>
                  </a:srgbClr>
                </a:solidFill>
              </a:rPr>
              <a:pPr/>
              <a:t>2016/12/6</a:t>
            </a:fld>
            <a:endParaRPr lang="zh-TW" altLang="en-US">
              <a:solidFill>
                <a:srgbClr val="D6ECFF">
                  <a:shade val="50000"/>
                  <a:satMod val="200000"/>
                </a:srgbClr>
              </a:solidFill>
            </a:endParaRPr>
          </a:p>
        </p:txBody>
      </p:sp>
      <p:sp>
        <p:nvSpPr>
          <p:cNvPr id="4" name="頁尾版面配置區 3"/>
          <p:cNvSpPr>
            <a:spLocks noGrp="1"/>
          </p:cNvSpPr>
          <p:nvPr>
            <p:ph type="ftr" sz="quarter" idx="11"/>
          </p:nvPr>
        </p:nvSpPr>
        <p:spPr/>
        <p:txBody>
          <a:bodyPr/>
          <a:lstStyle>
            <a:extLst/>
          </a:lstStyle>
          <a:p>
            <a:endParaRPr lang="zh-TW" altLang="en-US">
              <a:solidFill>
                <a:srgbClr val="D6ECFF">
                  <a:shade val="50000"/>
                  <a:satMod val="200000"/>
                </a:srgbClr>
              </a:solidFill>
            </a:endParaRPr>
          </a:p>
        </p:txBody>
      </p:sp>
      <p:sp>
        <p:nvSpPr>
          <p:cNvPr id="5" name="投影片編號版面配置區 4"/>
          <p:cNvSpPr>
            <a:spLocks noGrp="1"/>
          </p:cNvSpPr>
          <p:nvPr>
            <p:ph type="sldNum" sz="quarter" idx="12"/>
          </p:nvPr>
        </p:nvSpPr>
        <p:spPr/>
        <p:txBody>
          <a:bodyPr/>
          <a:lstStyle>
            <a:extLst/>
          </a:lstStyle>
          <a:p>
            <a:fld id="{73DA0BB7-265A-403C-9275-D587AB510EDC}" type="slidenum">
              <a:rPr lang="zh-TW" altLang="en-US" smtClean="0">
                <a:solidFill>
                  <a:srgbClr val="D6ECFF">
                    <a:shade val="50000"/>
                    <a:satMod val="200000"/>
                  </a:srgbClr>
                </a:solidFill>
              </a:rPr>
              <a:pPr/>
              <a:t>‹#›</a:t>
            </a:fld>
            <a:endParaRPr lang="zh-TW" altLang="en-US">
              <a:solidFill>
                <a:srgbClr val="D6ECFF">
                  <a:shade val="50000"/>
                  <a:satMod val="200000"/>
                </a:srgbClr>
              </a:solidFill>
            </a:endParaRPr>
          </a:p>
        </p:txBody>
      </p:sp>
    </p:spTree>
    <p:extLst>
      <p:ext uri="{BB962C8B-B14F-4D97-AF65-F5344CB8AC3E}">
        <p14:creationId xmlns:p14="http://schemas.microsoft.com/office/powerpoint/2010/main" val="15215649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日期版面配置區 1"/>
          <p:cNvSpPr>
            <a:spLocks noGrp="1"/>
          </p:cNvSpPr>
          <p:nvPr>
            <p:ph type="dt" sz="half" idx="10"/>
          </p:nvPr>
        </p:nvSpPr>
        <p:spPr/>
        <p:txBody>
          <a:bodyPr/>
          <a:lstStyle>
            <a:extLst/>
          </a:lstStyle>
          <a:p>
            <a:fld id="{5BBEAD13-0566-4C6C-97E7-55F17F24B09F}" type="datetimeFigureOut">
              <a:rPr lang="zh-TW" altLang="en-US" smtClean="0">
                <a:solidFill>
                  <a:srgbClr val="D6ECFF">
                    <a:shade val="50000"/>
                    <a:satMod val="200000"/>
                  </a:srgbClr>
                </a:solidFill>
              </a:rPr>
              <a:pPr/>
              <a:t>2016/12/6</a:t>
            </a:fld>
            <a:endParaRPr lang="zh-TW" altLang="en-US">
              <a:solidFill>
                <a:srgbClr val="D6ECFF">
                  <a:shade val="50000"/>
                  <a:satMod val="200000"/>
                </a:srgbClr>
              </a:solidFill>
            </a:endParaRPr>
          </a:p>
        </p:txBody>
      </p:sp>
      <p:sp>
        <p:nvSpPr>
          <p:cNvPr id="3" name="頁尾版面配置區 2"/>
          <p:cNvSpPr>
            <a:spLocks noGrp="1"/>
          </p:cNvSpPr>
          <p:nvPr>
            <p:ph type="ftr" sz="quarter" idx="11"/>
          </p:nvPr>
        </p:nvSpPr>
        <p:spPr/>
        <p:txBody>
          <a:bodyPr/>
          <a:lstStyle>
            <a:extLst/>
          </a:lstStyle>
          <a:p>
            <a:endParaRPr lang="zh-TW" altLang="en-US">
              <a:solidFill>
                <a:srgbClr val="D6ECFF">
                  <a:shade val="50000"/>
                  <a:satMod val="200000"/>
                </a:srgbClr>
              </a:solidFill>
            </a:endParaRPr>
          </a:p>
        </p:txBody>
      </p:sp>
      <p:sp>
        <p:nvSpPr>
          <p:cNvPr id="4" name="投影片編號版面配置區 3"/>
          <p:cNvSpPr>
            <a:spLocks noGrp="1"/>
          </p:cNvSpPr>
          <p:nvPr>
            <p:ph type="sldNum" sz="quarter" idx="12"/>
          </p:nvPr>
        </p:nvSpPr>
        <p:spPr/>
        <p:txBody>
          <a:bodyPr/>
          <a:lstStyle>
            <a:extLst/>
          </a:lstStyle>
          <a:p>
            <a:fld id="{73DA0BB7-265A-403C-9275-D587AB510EDC}" type="slidenum">
              <a:rPr lang="zh-TW" altLang="en-US" smtClean="0">
                <a:solidFill>
                  <a:srgbClr val="D6ECFF">
                    <a:shade val="50000"/>
                    <a:satMod val="200000"/>
                  </a:srgbClr>
                </a:solidFill>
              </a:rPr>
              <a:pPr/>
              <a:t>‹#›</a:t>
            </a:fld>
            <a:endParaRPr lang="zh-TW" altLang="en-US">
              <a:solidFill>
                <a:srgbClr val="D6ECFF">
                  <a:shade val="50000"/>
                  <a:satMod val="200000"/>
                </a:srgbClr>
              </a:solidFill>
            </a:endParaRPr>
          </a:p>
        </p:txBody>
      </p:sp>
      <p:sp>
        <p:nvSpPr>
          <p:cNvPr id="6" name="矩形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2468491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5BBEAD13-0566-4C6C-97E7-55F17F24B09F}" type="datetimeFigureOut">
              <a:rPr lang="zh-TW" altLang="en-US" smtClean="0">
                <a:solidFill>
                  <a:srgbClr val="D6ECFF">
                    <a:shade val="50000"/>
                    <a:satMod val="200000"/>
                  </a:srgbClr>
                </a:solidFill>
              </a:rPr>
              <a:pPr/>
              <a:t>2016/12/6</a:t>
            </a:fld>
            <a:endParaRPr lang="zh-TW" altLang="en-US">
              <a:solidFill>
                <a:srgbClr val="D6ECFF">
                  <a:shade val="50000"/>
                  <a:satMod val="200000"/>
                </a:srgbClr>
              </a:solidFill>
            </a:endParaRPr>
          </a:p>
        </p:txBody>
      </p:sp>
      <p:sp>
        <p:nvSpPr>
          <p:cNvPr id="6" name="頁尾版面配置區 5"/>
          <p:cNvSpPr>
            <a:spLocks noGrp="1"/>
          </p:cNvSpPr>
          <p:nvPr>
            <p:ph type="ftr" sz="quarter" idx="11"/>
          </p:nvPr>
        </p:nvSpPr>
        <p:spPr/>
        <p:txBody>
          <a:bodyPr/>
          <a:lstStyle>
            <a:extLst/>
          </a:lstStyle>
          <a:p>
            <a:endParaRPr lang="zh-TW" altLang="en-US">
              <a:solidFill>
                <a:srgbClr val="D6ECFF">
                  <a:shade val="50000"/>
                  <a:satMod val="200000"/>
                </a:srgbClr>
              </a:solidFill>
            </a:endParaRPr>
          </a:p>
        </p:txBody>
      </p:sp>
      <p:sp>
        <p:nvSpPr>
          <p:cNvPr id="7" name="投影片編號版面配置區 6"/>
          <p:cNvSpPr>
            <a:spLocks noGrp="1"/>
          </p:cNvSpPr>
          <p:nvPr>
            <p:ph type="sldNum" sz="quarter" idx="12"/>
          </p:nvPr>
        </p:nvSpPr>
        <p:spPr/>
        <p:txBody>
          <a:bodyPr/>
          <a:lstStyle>
            <a:extLst/>
          </a:lstStyle>
          <a:p>
            <a:fld id="{73DA0BB7-265A-403C-9275-D587AB510EDC}" type="slidenum">
              <a:rPr lang="zh-TW" altLang="en-US" smtClean="0">
                <a:solidFill>
                  <a:srgbClr val="D6ECFF">
                    <a:shade val="50000"/>
                    <a:satMod val="200000"/>
                  </a:srgbClr>
                </a:solidFill>
              </a:rPr>
              <a:pPr/>
              <a:t>‹#›</a:t>
            </a:fld>
            <a:endParaRPr lang="zh-TW" altLang="en-US">
              <a:solidFill>
                <a:srgbClr val="D6ECFF">
                  <a:shade val="50000"/>
                  <a:satMod val="200000"/>
                </a:srgbClr>
              </a:solidFill>
            </a:endParaRPr>
          </a:p>
        </p:txBody>
      </p:sp>
    </p:spTree>
    <p:extLst>
      <p:ext uri="{BB962C8B-B14F-4D97-AF65-F5344CB8AC3E}">
        <p14:creationId xmlns:p14="http://schemas.microsoft.com/office/powerpoint/2010/main" val="778166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zh-TW" altLang="en-US" smtClean="0"/>
              <a:t>按一下以編輯母片標題樣式</a:t>
            </a:r>
            <a:endParaRPr kumimoji="0" lang="en-US"/>
          </a:p>
        </p:txBody>
      </p:sp>
      <p:sp>
        <p:nvSpPr>
          <p:cNvPr id="5" name="日期版面配置區 4"/>
          <p:cNvSpPr>
            <a:spLocks noGrp="1"/>
          </p:cNvSpPr>
          <p:nvPr>
            <p:ph type="dt" sz="half" idx="10"/>
          </p:nvPr>
        </p:nvSpPr>
        <p:spPr/>
        <p:txBody>
          <a:bodyPr/>
          <a:lstStyle>
            <a:extLst/>
          </a:lstStyle>
          <a:p>
            <a:fld id="{5BBEAD13-0566-4C6C-97E7-55F17F24B09F}" type="datetimeFigureOut">
              <a:rPr lang="zh-TW" altLang="en-US" smtClean="0">
                <a:solidFill>
                  <a:srgbClr val="D6ECFF">
                    <a:shade val="50000"/>
                    <a:satMod val="200000"/>
                  </a:srgbClr>
                </a:solidFill>
              </a:rPr>
              <a:pPr/>
              <a:t>2016/12/6</a:t>
            </a:fld>
            <a:endParaRPr lang="zh-TW" altLang="en-US">
              <a:solidFill>
                <a:srgbClr val="D6ECFF">
                  <a:shade val="50000"/>
                  <a:satMod val="200000"/>
                </a:srgbClr>
              </a:solidFill>
            </a:endParaRPr>
          </a:p>
        </p:txBody>
      </p:sp>
      <p:sp>
        <p:nvSpPr>
          <p:cNvPr id="6" name="頁尾版面配置區 5"/>
          <p:cNvSpPr>
            <a:spLocks noGrp="1"/>
          </p:cNvSpPr>
          <p:nvPr>
            <p:ph type="ftr" sz="quarter" idx="11"/>
          </p:nvPr>
        </p:nvSpPr>
        <p:spPr/>
        <p:txBody>
          <a:bodyPr/>
          <a:lstStyle>
            <a:extLst/>
          </a:lstStyle>
          <a:p>
            <a:endParaRPr lang="zh-TW" altLang="en-US">
              <a:solidFill>
                <a:srgbClr val="D6ECFF">
                  <a:shade val="50000"/>
                  <a:satMod val="200000"/>
                </a:srgbClr>
              </a:solidFill>
            </a:endParaRPr>
          </a:p>
        </p:txBody>
      </p:sp>
      <p:sp>
        <p:nvSpPr>
          <p:cNvPr id="7" name="投影片編號版面配置區 6"/>
          <p:cNvSpPr>
            <a:spLocks noGrp="1"/>
          </p:cNvSpPr>
          <p:nvPr>
            <p:ph type="sldNum" sz="quarter" idx="12"/>
          </p:nvPr>
        </p:nvSpPr>
        <p:spPr/>
        <p:txBody>
          <a:bodyPr/>
          <a:lstStyle>
            <a:extLst/>
          </a:lstStyle>
          <a:p>
            <a:fld id="{73DA0BB7-265A-403C-9275-D587AB510EDC}" type="slidenum">
              <a:rPr lang="zh-TW" altLang="en-US" smtClean="0">
                <a:solidFill>
                  <a:srgbClr val="D6ECFF">
                    <a:shade val="50000"/>
                    <a:satMod val="200000"/>
                  </a:srgbClr>
                </a:solidFill>
              </a:rPr>
              <a:pPr/>
              <a:t>‹#›</a:t>
            </a:fld>
            <a:endParaRPr lang="zh-TW" altLang="en-US">
              <a:solidFill>
                <a:srgbClr val="D6ECFF">
                  <a:shade val="50000"/>
                  <a:satMod val="200000"/>
                </a:srgbClr>
              </a:solidFill>
            </a:endParaRPr>
          </a:p>
        </p:txBody>
      </p:sp>
      <p:sp>
        <p:nvSpPr>
          <p:cNvPr id="8" name="矩形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7FD13B"/>
              </a:buClr>
              <a:buSzPct val="80000"/>
              <a:buFont typeface="Wingdings 2"/>
              <a:buNone/>
            </a:pPr>
            <a:endParaRPr lang="en-US" sz="3200">
              <a:solidFill>
                <a:prstClr val="black"/>
              </a:solidFill>
            </a:endParaRPr>
          </a:p>
        </p:txBody>
      </p:sp>
      <p:sp>
        <p:nvSpPr>
          <p:cNvPr id="3" name="圖片版面配置區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zh-TW" altLang="en-US" smtClean="0"/>
              <a:t>按一下圖示以新增圖片</a:t>
            </a:r>
            <a:endParaRPr kumimoji="0" lang="en-US" dirty="0"/>
          </a:p>
        </p:txBody>
      </p:sp>
      <p:sp>
        <p:nvSpPr>
          <p:cNvPr id="9" name="流程圖: 程序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流程圖: 程序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文字版面配置區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zh-TW" altLang="en-US" smtClean="0"/>
              <a:t>按一下以編輯母片文字樣式</a:t>
            </a:r>
          </a:p>
        </p:txBody>
      </p:sp>
    </p:spTree>
    <p:extLst>
      <p:ext uri="{BB962C8B-B14F-4D97-AF65-F5344CB8AC3E}">
        <p14:creationId xmlns:p14="http://schemas.microsoft.com/office/powerpoint/2010/main" val="29002152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5BBEAD13-0566-4C6C-97E7-55F17F24B09F}" type="datetimeFigureOut">
              <a:rPr lang="zh-TW" altLang="en-US" smtClean="0">
                <a:solidFill>
                  <a:srgbClr val="D6ECFF">
                    <a:shade val="50000"/>
                    <a:satMod val="200000"/>
                  </a:srgbClr>
                </a:solidFill>
              </a:rPr>
              <a:pPr/>
              <a:t>2016/12/6</a:t>
            </a:fld>
            <a:endParaRPr lang="zh-TW" altLang="en-US">
              <a:solidFill>
                <a:srgbClr val="D6ECFF">
                  <a:shade val="50000"/>
                  <a:satMod val="200000"/>
                </a:srgbClr>
              </a:solidFill>
            </a:endParaRPr>
          </a:p>
        </p:txBody>
      </p:sp>
      <p:sp>
        <p:nvSpPr>
          <p:cNvPr id="5" name="頁尾版面配置區 4"/>
          <p:cNvSpPr>
            <a:spLocks noGrp="1"/>
          </p:cNvSpPr>
          <p:nvPr>
            <p:ph type="ftr" sz="quarter" idx="11"/>
          </p:nvPr>
        </p:nvSpPr>
        <p:spPr/>
        <p:txBody>
          <a:bodyPr/>
          <a:lstStyle>
            <a:extLst/>
          </a:lstStyle>
          <a:p>
            <a:endParaRPr lang="zh-TW" altLang="en-US">
              <a:solidFill>
                <a:srgbClr val="D6ECFF">
                  <a:shade val="50000"/>
                  <a:satMod val="200000"/>
                </a:srgbClr>
              </a:solidFill>
            </a:endParaRPr>
          </a:p>
        </p:txBody>
      </p:sp>
      <p:sp>
        <p:nvSpPr>
          <p:cNvPr id="6" name="投影片編號版面配置區 5"/>
          <p:cNvSpPr>
            <a:spLocks noGrp="1"/>
          </p:cNvSpPr>
          <p:nvPr>
            <p:ph type="sldNum" sz="quarter" idx="12"/>
          </p:nvPr>
        </p:nvSpPr>
        <p:spPr/>
        <p:txBody>
          <a:bodyPr/>
          <a:lstStyle>
            <a:extLst/>
          </a:lstStyle>
          <a:p>
            <a:fld id="{73DA0BB7-265A-403C-9275-D587AB510EDC}" type="slidenum">
              <a:rPr lang="zh-TW" altLang="en-US" smtClean="0">
                <a:solidFill>
                  <a:srgbClr val="D6ECFF">
                    <a:shade val="50000"/>
                    <a:satMod val="200000"/>
                  </a:srgbClr>
                </a:solidFill>
              </a:rPr>
              <a:pPr/>
              <a:t>‹#›</a:t>
            </a:fld>
            <a:endParaRPr lang="zh-TW" altLang="en-US">
              <a:solidFill>
                <a:srgbClr val="D6ECFF">
                  <a:shade val="50000"/>
                  <a:satMod val="200000"/>
                </a:srgbClr>
              </a:solidFill>
            </a:endParaRPr>
          </a:p>
        </p:txBody>
      </p:sp>
    </p:spTree>
    <p:extLst>
      <p:ext uri="{BB962C8B-B14F-4D97-AF65-F5344CB8AC3E}">
        <p14:creationId xmlns:p14="http://schemas.microsoft.com/office/powerpoint/2010/main" val="40397966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58000" y="274639"/>
            <a:ext cx="1828800" cy="5851525"/>
          </a:xfrm>
        </p:spPr>
        <p:txBody>
          <a:bodyPr vert="eaVert"/>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1143000" y="274640"/>
            <a:ext cx="5562600" cy="5851525"/>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5BBEAD13-0566-4C6C-97E7-55F17F24B09F}" type="datetimeFigureOut">
              <a:rPr lang="zh-TW" altLang="en-US" smtClean="0">
                <a:solidFill>
                  <a:srgbClr val="D6ECFF">
                    <a:shade val="50000"/>
                    <a:satMod val="200000"/>
                  </a:srgbClr>
                </a:solidFill>
              </a:rPr>
              <a:pPr/>
              <a:t>2016/12/6</a:t>
            </a:fld>
            <a:endParaRPr lang="zh-TW" altLang="en-US">
              <a:solidFill>
                <a:srgbClr val="D6ECFF">
                  <a:shade val="50000"/>
                  <a:satMod val="200000"/>
                </a:srgbClr>
              </a:solidFill>
            </a:endParaRPr>
          </a:p>
        </p:txBody>
      </p:sp>
      <p:sp>
        <p:nvSpPr>
          <p:cNvPr id="5" name="頁尾版面配置區 4"/>
          <p:cNvSpPr>
            <a:spLocks noGrp="1"/>
          </p:cNvSpPr>
          <p:nvPr>
            <p:ph type="ftr" sz="quarter" idx="11"/>
          </p:nvPr>
        </p:nvSpPr>
        <p:spPr/>
        <p:txBody>
          <a:bodyPr/>
          <a:lstStyle>
            <a:extLst/>
          </a:lstStyle>
          <a:p>
            <a:endParaRPr lang="zh-TW" altLang="en-US">
              <a:solidFill>
                <a:srgbClr val="D6ECFF">
                  <a:shade val="50000"/>
                  <a:satMod val="200000"/>
                </a:srgbClr>
              </a:solidFill>
            </a:endParaRPr>
          </a:p>
        </p:txBody>
      </p:sp>
      <p:sp>
        <p:nvSpPr>
          <p:cNvPr id="6" name="投影片編號版面配置區 5"/>
          <p:cNvSpPr>
            <a:spLocks noGrp="1"/>
          </p:cNvSpPr>
          <p:nvPr>
            <p:ph type="sldNum" sz="quarter" idx="12"/>
          </p:nvPr>
        </p:nvSpPr>
        <p:spPr/>
        <p:txBody>
          <a:bodyPr/>
          <a:lstStyle>
            <a:extLst/>
          </a:lstStyle>
          <a:p>
            <a:fld id="{73DA0BB7-265A-403C-9275-D587AB510EDC}" type="slidenum">
              <a:rPr lang="zh-TW" altLang="en-US" smtClean="0">
                <a:solidFill>
                  <a:srgbClr val="D6ECFF">
                    <a:shade val="50000"/>
                    <a:satMod val="200000"/>
                  </a:srgbClr>
                </a:solidFill>
              </a:rPr>
              <a:pPr/>
              <a:t>‹#›</a:t>
            </a:fld>
            <a:endParaRPr lang="zh-TW" altLang="en-US">
              <a:solidFill>
                <a:srgbClr val="D6ECFF">
                  <a:shade val="50000"/>
                  <a:satMod val="200000"/>
                </a:srgbClr>
              </a:solidFill>
            </a:endParaRPr>
          </a:p>
        </p:txBody>
      </p:sp>
    </p:spTree>
    <p:extLst>
      <p:ext uri="{BB962C8B-B14F-4D97-AF65-F5344CB8AC3E}">
        <p14:creationId xmlns:p14="http://schemas.microsoft.com/office/powerpoint/2010/main" val="1113189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16CF2E07-4756-46E2-AC9B-3EA4A7AADC7A}" type="datetimeFigureOut">
              <a:rPr lang="zh-TW" altLang="en-US" smtClean="0"/>
              <a:t>2016/12/6</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E46C9A03-1C2D-4993-9A6D-9F3A824C6AC6}"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16CF2E07-4756-46E2-AC9B-3EA4A7AADC7A}" type="datetimeFigureOut">
              <a:rPr lang="zh-TW" altLang="en-US" smtClean="0"/>
              <a:t>2016/12/6</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E46C9A03-1C2D-4993-9A6D-9F3A824C6AC6}"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6CF2E07-4756-46E2-AC9B-3EA4A7AADC7A}" type="datetimeFigureOut">
              <a:rPr lang="zh-TW" altLang="en-US" smtClean="0"/>
              <a:t>2016/12/6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46C9A03-1C2D-4993-9A6D-9F3A824C6AC6}" type="slidenum">
              <a:rPr lang="zh-TW" altLang="en-US" smtClean="0"/>
              <a:t>‹#›</a:t>
            </a:fld>
            <a:endParaRPr lang="zh-TW" alt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16CF2E07-4756-46E2-AC9B-3EA4A7AADC7A}" type="datetimeFigureOut">
              <a:rPr lang="zh-TW" altLang="en-US" smtClean="0"/>
              <a:t>2016/12/6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46C9A03-1C2D-4993-9A6D-9F3A824C6AC6}" type="slidenum">
              <a:rPr lang="zh-TW" altLang="en-US" smtClean="0"/>
              <a:t>‹#›</a:t>
            </a:fld>
            <a:endParaRPr lang="zh-TW" alt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16CF2E07-4756-46E2-AC9B-3EA4A7AADC7A}" type="datetimeFigureOut">
              <a:rPr lang="zh-TW" altLang="en-US" smtClean="0"/>
              <a:t>2016/12/6</a:t>
            </a:fld>
            <a:endParaRPr lang="zh-TW" alt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zh-TW" alt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E46C9A03-1C2D-4993-9A6D-9F3A824C6AC6}" type="slidenum">
              <a:rPr lang="zh-TW" altLang="en-US" smtClean="0"/>
              <a:t>‹#›</a:t>
            </a:fld>
            <a:endParaRPr lang="zh-TW" alt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BE5D3-0EE8-449F-8E2F-C31222F5F8E7}" type="datetimeFigureOut">
              <a:rPr lang="en-US" smtClean="0">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0660B8-BAB8-4E8E-9686-E359FF4334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7567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fr-CA"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fr-CA"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45537B-E088-4692-90DE-92FB84083B4A}" type="datetimeFigureOut">
              <a:rPr lang="fr-CA" smtClean="0">
                <a:solidFill>
                  <a:srgbClr val="FFFFFF">
                    <a:tint val="75000"/>
                  </a:srgbClr>
                </a:solidFill>
              </a:rPr>
              <a:pPr/>
              <a:t>2016-12-06</a:t>
            </a:fld>
            <a:endParaRPr lang="fr-CA">
              <a:solidFill>
                <a:srgbClr val="FFFFFF">
                  <a:tint val="75000"/>
                </a:srgb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solidFill>
                <a:srgbClr val="FFFFFF">
                  <a:tint val="75000"/>
                </a:srgb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8C56C-707D-463A-8B0B-B5D627442E9B}" type="slidenum">
              <a:rPr lang="fr-CA" smtClean="0">
                <a:solidFill>
                  <a:srgbClr val="FFFFFF">
                    <a:tint val="75000"/>
                  </a:srgbClr>
                </a:solidFill>
              </a:rPr>
              <a:pPr/>
              <a:t>‹#›</a:t>
            </a:fld>
            <a:endParaRPr lang="fr-CA">
              <a:solidFill>
                <a:srgbClr val="FFFFFF">
                  <a:tint val="75000"/>
                </a:srgbClr>
              </a:solidFill>
            </a:endParaRPr>
          </a:p>
        </p:txBody>
      </p:sp>
    </p:spTree>
    <p:extLst>
      <p:ext uri="{BB962C8B-B14F-4D97-AF65-F5344CB8AC3E}">
        <p14:creationId xmlns:p14="http://schemas.microsoft.com/office/powerpoint/2010/main" val="29145004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zh-TW"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zh-TW" smtClean="0"/>
              <a:t>Cliquez pour modifier les styles du texte du masque</a:t>
            </a:r>
          </a:p>
          <a:p>
            <a:pPr lvl="1"/>
            <a:r>
              <a:rPr lang="fr-FR" altLang="zh-TW" smtClean="0"/>
              <a:t>Deuxième niveau</a:t>
            </a:r>
          </a:p>
          <a:p>
            <a:pPr lvl="2"/>
            <a:r>
              <a:rPr lang="fr-FR" altLang="zh-TW" smtClean="0"/>
              <a:t>Troisième niveau</a:t>
            </a:r>
          </a:p>
          <a:p>
            <a:pPr lvl="3"/>
            <a:r>
              <a:rPr lang="fr-FR" altLang="zh-TW" smtClean="0"/>
              <a:t>Quatrième niveau</a:t>
            </a:r>
          </a:p>
          <a:p>
            <a:pPr lvl="4"/>
            <a:r>
              <a:rPr lang="fr-FR" altLang="zh-TW"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pPr>
            <a:fld id="{39DEEC5B-BB4C-4FA8-94A2-3452DFBC4475}" type="datetimeFigureOut">
              <a:rPr lang="fr-FR" altLang="zh-TW" smtClean="0"/>
              <a:pPr fontAlgn="base">
                <a:spcBef>
                  <a:spcPct val="0"/>
                </a:spcBef>
                <a:spcAft>
                  <a:spcPct val="0"/>
                </a:spcAft>
              </a:pPr>
              <a:t>06/12/2016</a:t>
            </a:fld>
            <a:endParaRPr lang="fr-FR" altLang="zh-TW" smtClean="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lang="zh-TW" altLang="zh-TW" smtClean="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pPr>
            <a:fld id="{3486F061-0E0F-4AC1-98F0-04FF1D785926}" type="slidenum">
              <a:rPr lang="fr-FR" altLang="zh-TW" smtClean="0"/>
              <a:pPr fontAlgn="base">
                <a:spcBef>
                  <a:spcPct val="0"/>
                </a:spcBef>
                <a:spcAft>
                  <a:spcPct val="0"/>
                </a:spcAft>
              </a:pPr>
              <a:t>‹#›</a:t>
            </a:fld>
            <a:endParaRPr lang="fr-FR" altLang="zh-TW" smtClean="0"/>
          </a:p>
        </p:txBody>
      </p:sp>
    </p:spTree>
    <p:extLst>
      <p:ext uri="{BB962C8B-B14F-4D97-AF65-F5344CB8AC3E}">
        <p14:creationId xmlns:p14="http://schemas.microsoft.com/office/powerpoint/2010/main" val="382230525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圓形圖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橢圓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甜甜圈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矩形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標題版面配置區 4"/>
          <p:cNvSpPr>
            <a:spLocks noGrp="1"/>
          </p:cNvSpPr>
          <p:nvPr>
            <p:ph type="title"/>
          </p:nvPr>
        </p:nvSpPr>
        <p:spPr>
          <a:xfrm>
            <a:off x="1435608" y="274638"/>
            <a:ext cx="7498080" cy="1143000"/>
          </a:xfrm>
          <a:prstGeom prst="rect">
            <a:avLst/>
          </a:prstGeom>
        </p:spPr>
        <p:txBody>
          <a:bodyPr anchor="ctr">
            <a:normAutofit/>
          </a:bodyPr>
          <a:lstStyle>
            <a:extLst/>
          </a:lstStyle>
          <a:p>
            <a:r>
              <a:rPr kumimoji="0" lang="zh-TW" altLang="en-US" smtClean="0"/>
              <a:t>按一下以編輯母片標題樣式</a:t>
            </a:r>
            <a:endParaRPr kumimoji="0" lang="en-US"/>
          </a:p>
        </p:txBody>
      </p:sp>
      <p:sp>
        <p:nvSpPr>
          <p:cNvPr id="9" name="文字版面配置區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24" name="日期版面配置區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5BBEAD13-0566-4C6C-97E7-55F17F24B09F}" type="datetimeFigureOut">
              <a:rPr lang="zh-TW" altLang="en-US" smtClean="0">
                <a:solidFill>
                  <a:srgbClr val="E7DEC9">
                    <a:shade val="50000"/>
                    <a:satMod val="200000"/>
                  </a:srgbClr>
                </a:solidFill>
              </a:rPr>
              <a:pPr/>
              <a:t>2016/12/6</a:t>
            </a:fld>
            <a:endParaRPr lang="zh-TW" altLang="en-US">
              <a:solidFill>
                <a:srgbClr val="E7DEC9">
                  <a:shade val="50000"/>
                  <a:satMod val="200000"/>
                </a:srgbClr>
              </a:solidFill>
            </a:endParaRPr>
          </a:p>
        </p:txBody>
      </p:sp>
      <p:sp>
        <p:nvSpPr>
          <p:cNvPr id="10" name="頁尾版面配置區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zh-TW" altLang="en-US">
              <a:solidFill>
                <a:srgbClr val="E7DEC9">
                  <a:shade val="50000"/>
                  <a:satMod val="200000"/>
                </a:srgbClr>
              </a:solidFill>
            </a:endParaRPr>
          </a:p>
        </p:txBody>
      </p:sp>
      <p:sp>
        <p:nvSpPr>
          <p:cNvPr id="22" name="投影片編號版面配置區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3DA0BB7-265A-403C-9275-D587AB510EDC}" type="slidenum">
              <a:rPr lang="zh-TW" altLang="en-US" smtClean="0">
                <a:solidFill>
                  <a:srgbClr val="E7DEC9">
                    <a:shade val="50000"/>
                    <a:satMod val="200000"/>
                  </a:srgbClr>
                </a:solidFill>
              </a:rPr>
              <a:pPr/>
              <a:t>‹#›</a:t>
            </a:fld>
            <a:endParaRPr lang="zh-TW" altLang="en-US">
              <a:solidFill>
                <a:srgbClr val="E7DEC9">
                  <a:shade val="50000"/>
                  <a:satMod val="200000"/>
                </a:srgbClr>
              </a:solidFill>
            </a:endParaRPr>
          </a:p>
        </p:txBody>
      </p:sp>
      <p:sp>
        <p:nvSpPr>
          <p:cNvPr id="15" name="矩形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07928201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圓形圖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橢圓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甜甜圈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矩形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標題版面配置區 4"/>
          <p:cNvSpPr>
            <a:spLocks noGrp="1"/>
          </p:cNvSpPr>
          <p:nvPr>
            <p:ph type="title"/>
          </p:nvPr>
        </p:nvSpPr>
        <p:spPr>
          <a:xfrm>
            <a:off x="1435608" y="274638"/>
            <a:ext cx="7498080" cy="1143000"/>
          </a:xfrm>
          <a:prstGeom prst="rect">
            <a:avLst/>
          </a:prstGeom>
        </p:spPr>
        <p:txBody>
          <a:bodyPr anchor="ctr">
            <a:normAutofit/>
          </a:bodyPr>
          <a:lstStyle>
            <a:extLst/>
          </a:lstStyle>
          <a:p>
            <a:r>
              <a:rPr kumimoji="0" lang="zh-TW" altLang="en-US" smtClean="0"/>
              <a:t>按一下以編輯母片標題樣式</a:t>
            </a:r>
            <a:endParaRPr kumimoji="0" lang="en-US"/>
          </a:p>
        </p:txBody>
      </p:sp>
      <p:sp>
        <p:nvSpPr>
          <p:cNvPr id="9" name="文字版面配置區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24" name="日期版面配置區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5BBEAD13-0566-4C6C-97E7-55F17F24B09F}" type="datetimeFigureOut">
              <a:rPr lang="zh-TW" altLang="en-US" smtClean="0">
                <a:solidFill>
                  <a:srgbClr val="D6ECFF">
                    <a:shade val="50000"/>
                    <a:satMod val="200000"/>
                  </a:srgbClr>
                </a:solidFill>
              </a:rPr>
              <a:pPr/>
              <a:t>2016/12/6</a:t>
            </a:fld>
            <a:endParaRPr lang="zh-TW" altLang="en-US">
              <a:solidFill>
                <a:srgbClr val="D6ECFF">
                  <a:shade val="50000"/>
                  <a:satMod val="200000"/>
                </a:srgbClr>
              </a:solidFill>
            </a:endParaRPr>
          </a:p>
        </p:txBody>
      </p:sp>
      <p:sp>
        <p:nvSpPr>
          <p:cNvPr id="10" name="頁尾版面配置區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zh-TW" altLang="en-US">
              <a:solidFill>
                <a:srgbClr val="D6ECFF">
                  <a:shade val="50000"/>
                  <a:satMod val="200000"/>
                </a:srgbClr>
              </a:solidFill>
            </a:endParaRPr>
          </a:p>
        </p:txBody>
      </p:sp>
      <p:sp>
        <p:nvSpPr>
          <p:cNvPr id="22" name="投影片編號版面配置區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3DA0BB7-265A-403C-9275-D587AB510EDC}" type="slidenum">
              <a:rPr lang="zh-TW" altLang="en-US" smtClean="0">
                <a:solidFill>
                  <a:srgbClr val="D6ECFF">
                    <a:shade val="50000"/>
                    <a:satMod val="200000"/>
                  </a:srgbClr>
                </a:solidFill>
              </a:rPr>
              <a:pPr/>
              <a:t>‹#›</a:t>
            </a:fld>
            <a:endParaRPr lang="zh-TW" altLang="en-US">
              <a:solidFill>
                <a:srgbClr val="D6ECFF">
                  <a:shade val="50000"/>
                  <a:satMod val="200000"/>
                </a:srgbClr>
              </a:solidFill>
            </a:endParaRPr>
          </a:p>
        </p:txBody>
      </p:sp>
      <p:sp>
        <p:nvSpPr>
          <p:cNvPr id="15" name="矩形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3736457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6.emf"/><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oleObject" Target="../embeddings/Microsoft_PowerPoint_97-2003_Presentation1.ppt"/><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5.jpeg"/><Relationship Id="rId1" Type="http://schemas.openxmlformats.org/officeDocument/2006/relationships/slideLayout" Target="../slideLayouts/slideLayout23.xml"/><Relationship Id="rId5" Type="http://schemas.openxmlformats.org/officeDocument/2006/relationships/image" Target="../media/image27.pn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4365104"/>
            <a:ext cx="8712968" cy="1800200"/>
          </a:xfrm>
        </p:spPr>
        <p:txBody>
          <a:bodyPr>
            <a:normAutofit/>
          </a:bodyPr>
          <a:lstStyle/>
          <a:p>
            <a:r>
              <a:rPr lang="zh-TW" altLang="en-US" sz="8000" dirty="0">
                <a:latin typeface="標楷體" panose="03000509000000000000" pitchFamily="65" charset="-120"/>
                <a:ea typeface="標楷體" panose="03000509000000000000" pitchFamily="65" charset="-120"/>
              </a:rPr>
              <a:t>能源工程概論</a:t>
            </a:r>
            <a:endParaRPr lang="en-US" sz="8000" dirty="0"/>
          </a:p>
        </p:txBody>
      </p:sp>
      <p:pic>
        <p:nvPicPr>
          <p:cNvPr id="1026" name="Picture 2" descr="C:\Users\cyu\Downloads\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6164" y="109653"/>
            <a:ext cx="3740534" cy="715263"/>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6084168" y="927540"/>
            <a:ext cx="2800767" cy="830997"/>
          </a:xfrm>
          <a:prstGeom prst="rect">
            <a:avLst/>
          </a:prstGeom>
          <a:noFill/>
        </p:spPr>
        <p:txBody>
          <a:bodyPr wrap="none" rtlCol="0">
            <a:spAutoFit/>
          </a:bodyPr>
          <a:lstStyle/>
          <a:p>
            <a:r>
              <a:rPr lang="zh-TW" altLang="en-US" sz="2400" dirty="0" smtClean="0">
                <a:latin typeface="標楷體" panose="03000509000000000000" pitchFamily="65" charset="-120"/>
                <a:ea typeface="標楷體" panose="03000509000000000000" pitchFamily="65" charset="-120"/>
              </a:rPr>
              <a:t>課目</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能源工程概論</a:t>
            </a:r>
            <a:endParaRPr lang="en-US" altLang="zh-TW" sz="2400" dirty="0" smtClean="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任課</a:t>
            </a:r>
            <a:r>
              <a:rPr lang="zh-TW" altLang="en-US" sz="2400" dirty="0" smtClean="0">
                <a:latin typeface="標楷體" panose="03000509000000000000" pitchFamily="65" charset="-120"/>
                <a:ea typeface="標楷體" panose="03000509000000000000" pitchFamily="65" charset="-120"/>
              </a:rPr>
              <a:t>老師</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鍾金明</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150112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899592" y="1916833"/>
            <a:ext cx="7408333" cy="4941167"/>
          </a:xfrm>
        </p:spPr>
        <p:txBody>
          <a:bodyPr>
            <a:normAutofit fontScale="92500" lnSpcReduction="20000"/>
          </a:bodyPr>
          <a:lstStyle/>
          <a:p>
            <a:r>
              <a:rPr lang="zh-TW" altLang="en-US" dirty="0" smtClean="0"/>
              <a:t>能源</a:t>
            </a:r>
            <a:r>
              <a:rPr lang="zh-TW" altLang="en-US" dirty="0"/>
              <a:t>之</a:t>
            </a:r>
            <a:r>
              <a:rPr lang="zh-TW" altLang="en-US" dirty="0" smtClean="0"/>
              <a:t>形式</a:t>
            </a:r>
            <a:endParaRPr lang="en-US" altLang="zh-TW" dirty="0" smtClean="0"/>
          </a:p>
          <a:p>
            <a:r>
              <a:rPr lang="en-US" altLang="zh-TW" dirty="0"/>
              <a:t>1. </a:t>
            </a:r>
            <a:r>
              <a:rPr lang="zh-TW" altLang="en-US" dirty="0">
                <a:solidFill>
                  <a:srgbClr val="FF0000"/>
                </a:solidFill>
              </a:rPr>
              <a:t>化學能</a:t>
            </a:r>
            <a:r>
              <a:rPr lang="en-US" altLang="zh-TW" dirty="0">
                <a:solidFill>
                  <a:srgbClr val="FF0000"/>
                </a:solidFill>
              </a:rPr>
              <a:t>(chemical energy)</a:t>
            </a:r>
            <a:r>
              <a:rPr lang="zh-TW" altLang="en-US" dirty="0">
                <a:solidFill>
                  <a:srgbClr val="FF0000"/>
                </a:solidFill>
              </a:rPr>
              <a:t>：</a:t>
            </a:r>
            <a:r>
              <a:rPr lang="zh-TW" altLang="en-US" dirty="0"/>
              <a:t>藉由物質經歷化學反應時即會釋放出能 量。 </a:t>
            </a:r>
            <a:endParaRPr lang="en-US" altLang="zh-TW" dirty="0" smtClean="0"/>
          </a:p>
          <a:p>
            <a:r>
              <a:rPr lang="en-US" altLang="zh-TW" dirty="0" smtClean="0"/>
              <a:t>2</a:t>
            </a:r>
            <a:r>
              <a:rPr lang="en-US" altLang="zh-TW" dirty="0"/>
              <a:t>. </a:t>
            </a:r>
            <a:r>
              <a:rPr lang="zh-TW" altLang="en-US" dirty="0">
                <a:solidFill>
                  <a:srgbClr val="FF0000"/>
                </a:solidFill>
              </a:rPr>
              <a:t>熱能</a:t>
            </a:r>
            <a:r>
              <a:rPr lang="en-US" altLang="zh-TW" dirty="0">
                <a:solidFill>
                  <a:srgbClr val="FF0000"/>
                </a:solidFill>
              </a:rPr>
              <a:t>(heat energy)</a:t>
            </a:r>
            <a:r>
              <a:rPr lang="zh-TW" altLang="en-US" dirty="0">
                <a:solidFill>
                  <a:srgbClr val="FF0000"/>
                </a:solidFill>
              </a:rPr>
              <a:t>：</a:t>
            </a:r>
            <a:r>
              <a:rPr lang="zh-TW" altLang="en-US" dirty="0"/>
              <a:t>乃由於物質中分子的自由運動，而產生溫度上升 或下降的狀態。 </a:t>
            </a:r>
            <a:endParaRPr lang="en-US" altLang="zh-TW" dirty="0" smtClean="0"/>
          </a:p>
          <a:p>
            <a:r>
              <a:rPr lang="en-US" altLang="zh-TW" dirty="0" smtClean="0"/>
              <a:t>3</a:t>
            </a:r>
            <a:r>
              <a:rPr lang="en-US" altLang="zh-TW" dirty="0"/>
              <a:t>. </a:t>
            </a:r>
            <a:r>
              <a:rPr lang="zh-TW" altLang="en-US" dirty="0">
                <a:solidFill>
                  <a:srgbClr val="FF0000"/>
                </a:solidFill>
              </a:rPr>
              <a:t>質能</a:t>
            </a:r>
            <a:r>
              <a:rPr lang="en-US" altLang="zh-TW" dirty="0">
                <a:solidFill>
                  <a:srgbClr val="FF0000"/>
                </a:solidFill>
              </a:rPr>
              <a:t>(mass energy)</a:t>
            </a:r>
            <a:r>
              <a:rPr lang="zh-TW" altLang="en-US" dirty="0">
                <a:solidFill>
                  <a:srgbClr val="FF0000"/>
                </a:solidFill>
              </a:rPr>
              <a:t>：</a:t>
            </a:r>
            <a:r>
              <a:rPr lang="zh-TW" altLang="en-US" dirty="0"/>
              <a:t>物質本身的質量可轉換成能量</a:t>
            </a:r>
            <a:r>
              <a:rPr lang="zh-TW" altLang="en-US" dirty="0" smtClean="0"/>
              <a:t>。</a:t>
            </a:r>
            <a:endParaRPr lang="en-US" altLang="zh-TW" dirty="0" smtClean="0"/>
          </a:p>
          <a:p>
            <a:r>
              <a:rPr lang="zh-TW" altLang="en-US" dirty="0" smtClean="0"/>
              <a:t> </a:t>
            </a:r>
            <a:r>
              <a:rPr lang="en-US" altLang="zh-TW" dirty="0"/>
              <a:t>4. </a:t>
            </a:r>
            <a:r>
              <a:rPr lang="zh-TW" altLang="en-US" dirty="0">
                <a:solidFill>
                  <a:srgbClr val="FF0000"/>
                </a:solidFill>
              </a:rPr>
              <a:t>位能</a:t>
            </a:r>
            <a:r>
              <a:rPr lang="en-US" altLang="zh-TW" dirty="0">
                <a:solidFill>
                  <a:srgbClr val="FF0000"/>
                </a:solidFill>
              </a:rPr>
              <a:t>(potential energy)</a:t>
            </a:r>
            <a:r>
              <a:rPr lang="zh-TW" altLang="en-US" dirty="0">
                <a:solidFill>
                  <a:srgbClr val="FF0000"/>
                </a:solidFill>
              </a:rPr>
              <a:t>：</a:t>
            </a:r>
            <a:r>
              <a:rPr lang="zh-TW" altLang="en-US" dirty="0"/>
              <a:t>由於物質於力場中位置高低不同，而造成之 能量。 </a:t>
            </a:r>
            <a:endParaRPr lang="en-US" altLang="zh-TW" dirty="0" smtClean="0"/>
          </a:p>
          <a:p>
            <a:r>
              <a:rPr lang="en-US" altLang="zh-TW" dirty="0" smtClean="0"/>
              <a:t>5</a:t>
            </a:r>
            <a:r>
              <a:rPr lang="en-US" altLang="zh-TW" dirty="0"/>
              <a:t>. </a:t>
            </a:r>
            <a:r>
              <a:rPr lang="zh-TW" altLang="en-US" dirty="0">
                <a:solidFill>
                  <a:srgbClr val="FF0000"/>
                </a:solidFill>
              </a:rPr>
              <a:t>動能</a:t>
            </a:r>
            <a:r>
              <a:rPr lang="en-US" altLang="zh-TW" dirty="0">
                <a:solidFill>
                  <a:srgbClr val="FF0000"/>
                </a:solidFill>
              </a:rPr>
              <a:t>(kinetic energy)</a:t>
            </a:r>
            <a:r>
              <a:rPr lang="zh-TW" altLang="en-US" dirty="0">
                <a:solidFill>
                  <a:srgbClr val="FF0000"/>
                </a:solidFill>
              </a:rPr>
              <a:t>：</a:t>
            </a:r>
            <a:r>
              <a:rPr lang="zh-TW" altLang="en-US" dirty="0"/>
              <a:t>當一個物質有一個質量，並以若干速度作直線 運動時，其所產生之能量</a:t>
            </a:r>
            <a:r>
              <a:rPr lang="zh-TW" altLang="en-US" dirty="0" smtClean="0"/>
              <a:t>。</a:t>
            </a:r>
            <a:endParaRPr lang="en-US" altLang="zh-TW" dirty="0" smtClean="0"/>
          </a:p>
          <a:p>
            <a:r>
              <a:rPr lang="en-US" altLang="zh-TW" dirty="0" smtClean="0"/>
              <a:t>6</a:t>
            </a:r>
            <a:r>
              <a:rPr lang="en-US" altLang="zh-TW" dirty="0"/>
              <a:t>. </a:t>
            </a:r>
            <a:r>
              <a:rPr lang="zh-TW" altLang="en-US" dirty="0">
                <a:solidFill>
                  <a:srgbClr val="FF0000"/>
                </a:solidFill>
              </a:rPr>
              <a:t>電磁輻射</a:t>
            </a:r>
            <a:r>
              <a:rPr lang="en-US" altLang="zh-TW" dirty="0">
                <a:solidFill>
                  <a:srgbClr val="FF0000"/>
                </a:solidFill>
              </a:rPr>
              <a:t>(electromagnetic radiation)</a:t>
            </a:r>
            <a:r>
              <a:rPr lang="zh-TW" altLang="en-US" dirty="0">
                <a:solidFill>
                  <a:srgbClr val="FF0000"/>
                </a:solidFill>
              </a:rPr>
              <a:t>：</a:t>
            </a:r>
            <a:r>
              <a:rPr lang="zh-TW" altLang="en-US" dirty="0"/>
              <a:t>利用光源之傳遞而產生之能 量。 </a:t>
            </a:r>
            <a:endParaRPr lang="en-US" altLang="zh-TW" dirty="0" smtClean="0"/>
          </a:p>
          <a:p>
            <a:r>
              <a:rPr lang="en-US" altLang="zh-TW" dirty="0" smtClean="0"/>
              <a:t>7</a:t>
            </a:r>
            <a:r>
              <a:rPr lang="en-US" altLang="zh-TW" dirty="0"/>
              <a:t>. </a:t>
            </a:r>
            <a:r>
              <a:rPr lang="zh-TW" altLang="en-US" dirty="0">
                <a:solidFill>
                  <a:srgbClr val="FF0000"/>
                </a:solidFill>
              </a:rPr>
              <a:t>電能</a:t>
            </a:r>
            <a:r>
              <a:rPr lang="en-US" altLang="zh-TW" dirty="0">
                <a:solidFill>
                  <a:srgbClr val="FF0000"/>
                </a:solidFill>
              </a:rPr>
              <a:t>(electric energy)</a:t>
            </a:r>
            <a:r>
              <a:rPr lang="zh-TW" altLang="en-US" dirty="0">
                <a:solidFill>
                  <a:srgbClr val="FF0000"/>
                </a:solidFill>
              </a:rPr>
              <a:t>：</a:t>
            </a:r>
            <a:r>
              <a:rPr lang="zh-TW" altLang="en-US" dirty="0"/>
              <a:t>藉由各項發電種類（水力、火力、核能、太陽 能、風力以及燃料電池等）將能量轉換而產生電力。</a:t>
            </a:r>
          </a:p>
        </p:txBody>
      </p:sp>
      <p:sp>
        <p:nvSpPr>
          <p:cNvPr id="3" name="標題 2"/>
          <p:cNvSpPr>
            <a:spLocks noGrp="1"/>
          </p:cNvSpPr>
          <p:nvPr>
            <p:ph type="title"/>
          </p:nvPr>
        </p:nvSpPr>
        <p:spPr/>
        <p:txBody>
          <a:bodyPr/>
          <a:lstStyle/>
          <a:p>
            <a:r>
              <a:rPr lang="zh-TW" altLang="en-US" dirty="0"/>
              <a:t>（三）能源之形式</a:t>
            </a:r>
          </a:p>
        </p:txBody>
      </p:sp>
    </p:spTree>
    <p:extLst>
      <p:ext uri="{BB962C8B-B14F-4D97-AF65-F5344CB8AC3E}">
        <p14:creationId xmlns:p14="http://schemas.microsoft.com/office/powerpoint/2010/main" val="131365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Titre 1"/>
          <p:cNvSpPr>
            <a:spLocks noGrp="1"/>
          </p:cNvSpPr>
          <p:nvPr>
            <p:ph type="ctrTitle"/>
          </p:nvPr>
        </p:nvSpPr>
        <p:spPr>
          <a:xfrm>
            <a:off x="755576" y="692696"/>
            <a:ext cx="7772400" cy="2561952"/>
          </a:xfrm>
        </p:spPr>
        <p:txBody>
          <a:bodyPr/>
          <a:lstStyle/>
          <a:p>
            <a:r>
              <a:rPr lang="zh-TW" altLang="en-US" sz="13800" dirty="0" smtClean="0">
                <a:solidFill>
                  <a:schemeClr val="bg1"/>
                </a:solidFill>
              </a:rPr>
              <a:t>汽電共生</a:t>
            </a:r>
            <a:endParaRPr lang="fr-FR" altLang="zh-TW" sz="13800" dirty="0" smtClean="0">
              <a:solidFill>
                <a:schemeClr val="bg1"/>
              </a:solidFill>
            </a:endParaRPr>
          </a:p>
        </p:txBody>
      </p:sp>
      <p:pic>
        <p:nvPicPr>
          <p:cNvPr id="3" name="Picture 2" descr="G:\數位教材\燃料電池技術成果\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933056"/>
            <a:ext cx="2992437" cy="27365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數位教材\燃料電池技術成果\IMAG006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264" y="3926065"/>
            <a:ext cx="1544067" cy="273056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物件 1"/>
          <p:cNvGraphicFramePr>
            <a:graphicFrameLocks noChangeAspect="1"/>
          </p:cNvGraphicFramePr>
          <p:nvPr>
            <p:extLst>
              <p:ext uri="{D42A27DB-BD31-4B8C-83A1-F6EECF244321}">
                <p14:modId xmlns:p14="http://schemas.microsoft.com/office/powerpoint/2010/main" val="2596180047"/>
              </p:ext>
            </p:extLst>
          </p:nvPr>
        </p:nvGraphicFramePr>
        <p:xfrm>
          <a:off x="3459981" y="3933056"/>
          <a:ext cx="3417887" cy="2562225"/>
        </p:xfrm>
        <a:graphic>
          <a:graphicData uri="http://schemas.openxmlformats.org/presentationml/2006/ole">
            <mc:AlternateContent xmlns:mc="http://schemas.openxmlformats.org/markup-compatibility/2006">
              <mc:Choice xmlns:v="urn:schemas-microsoft-com:vml" Requires="v">
                <p:oleObj spid="_x0000_s2059" name="簡報" r:id="rId6" imgW="4313071" imgH="3235428" progId="PowerPoint.Show.8">
                  <p:embed/>
                </p:oleObj>
              </mc:Choice>
              <mc:Fallback>
                <p:oleObj name="簡報" r:id="rId6" imgW="4313071" imgH="3235428" progId="PowerPoint.Show.8">
                  <p:embed/>
                  <p:pic>
                    <p:nvPicPr>
                      <p:cNvPr id="0" name="物件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9981" y="3933056"/>
                        <a:ext cx="3417887"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757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前言</a:t>
            </a:r>
          </a:p>
        </p:txBody>
      </p:sp>
      <p:sp>
        <p:nvSpPr>
          <p:cNvPr id="3" name="內容版面配置區 2"/>
          <p:cNvSpPr>
            <a:spLocks noGrp="1"/>
          </p:cNvSpPr>
          <p:nvPr>
            <p:ph idx="1"/>
          </p:nvPr>
        </p:nvSpPr>
        <p:spPr/>
        <p:txBody>
          <a:bodyPr>
            <a:normAutofit fontScale="77500" lnSpcReduction="20000"/>
          </a:bodyPr>
          <a:lstStyle/>
          <a:p>
            <a:r>
              <a:rPr lang="zh-TW" altLang="en-US" dirty="0">
                <a:latin typeface="標楷體" panose="03000509000000000000" pitchFamily="65" charset="-120"/>
                <a:ea typeface="標楷體" panose="03000509000000000000" pitchFamily="65" charset="-120"/>
              </a:rPr>
              <a:t>電力已屬日常生活人民不可缺少的能量，同時也是國家經濟實力的表徵，但是我們的產生的電力能源的利用效率非常低，目前我國能源利用率只有 </a:t>
            </a:r>
            <a:r>
              <a:rPr lang="en-US" altLang="zh-TW" dirty="0">
                <a:latin typeface="標楷體" panose="03000509000000000000" pitchFamily="65" charset="-120"/>
                <a:ea typeface="標楷體" panose="03000509000000000000" pitchFamily="65" charset="-120"/>
              </a:rPr>
              <a:t>33 </a:t>
            </a:r>
            <a:r>
              <a:rPr lang="zh-TW" altLang="en-US" dirty="0">
                <a:latin typeface="標楷體" panose="03000509000000000000" pitchFamily="65" charset="-120"/>
                <a:ea typeface="標楷體" panose="03000509000000000000" pitchFamily="65" charset="-120"/>
              </a:rPr>
              <a:t>％，電力大都由地球不能再生的資源而來，例如：</a:t>
            </a:r>
          </a:p>
          <a:p>
            <a:r>
              <a:rPr lang="zh-TW" altLang="en-US" dirty="0" smtClean="0">
                <a:solidFill>
                  <a:srgbClr val="002060"/>
                </a:solidFill>
                <a:latin typeface="標楷體" panose="03000509000000000000" pitchFamily="65" charset="-120"/>
                <a:ea typeface="標楷體" panose="03000509000000000000" pitchFamily="65" charset="-120"/>
              </a:rPr>
              <a:t>煤</a:t>
            </a:r>
            <a:r>
              <a:rPr lang="zh-TW" altLang="en-US" dirty="0">
                <a:latin typeface="標楷體" panose="03000509000000000000" pitchFamily="65" charset="-120"/>
                <a:ea typeface="標楷體" panose="03000509000000000000" pitchFamily="65" charset="-120"/>
              </a:rPr>
              <a:t>：硬的，黑色的，像石頭的物質</a:t>
            </a:r>
          </a:p>
          <a:p>
            <a:r>
              <a:rPr lang="zh-TW" altLang="en-US" dirty="0" smtClean="0">
                <a:solidFill>
                  <a:srgbClr val="C00000"/>
                </a:solidFill>
                <a:latin typeface="標楷體" panose="03000509000000000000" pitchFamily="65" charset="-120"/>
                <a:ea typeface="標楷體" panose="03000509000000000000" pitchFamily="65" charset="-120"/>
              </a:rPr>
              <a:t>石油</a:t>
            </a:r>
            <a:r>
              <a:rPr lang="zh-TW" altLang="en-US" dirty="0">
                <a:latin typeface="標楷體" panose="03000509000000000000" pitchFamily="65" charset="-120"/>
                <a:ea typeface="標楷體" panose="03000509000000000000" pitchFamily="65" charset="-120"/>
              </a:rPr>
              <a:t>：厚厚的液體</a:t>
            </a:r>
          </a:p>
          <a:p>
            <a:r>
              <a:rPr lang="zh-TW" altLang="en-US" dirty="0" smtClean="0">
                <a:solidFill>
                  <a:schemeClr val="accent3">
                    <a:lumMod val="75000"/>
                  </a:schemeClr>
                </a:solidFill>
                <a:latin typeface="標楷體" panose="03000509000000000000" pitchFamily="65" charset="-120"/>
                <a:ea typeface="標楷體" panose="03000509000000000000" pitchFamily="65" charset="-120"/>
              </a:rPr>
              <a:t>天然氣</a:t>
            </a:r>
            <a:r>
              <a:rPr lang="zh-TW" altLang="en-US" dirty="0">
                <a:latin typeface="標楷體" panose="03000509000000000000" pitchFamily="65" charset="-120"/>
                <a:ea typeface="標楷體" panose="03000509000000000000" pitchFamily="65" charset="-120"/>
              </a:rPr>
              <a:t>：在地下的石油附近發現，混合了多種易燃氣體，主要成份是甲烷 </a:t>
            </a:r>
            <a:r>
              <a:rPr lang="en-US" altLang="zh-TW" dirty="0">
                <a:latin typeface="標楷體" panose="03000509000000000000" pitchFamily="65" charset="-120"/>
                <a:ea typeface="標楷體" panose="03000509000000000000" pitchFamily="65" charset="-120"/>
              </a:rPr>
              <a:t>(CH 4 )</a:t>
            </a:r>
          </a:p>
          <a:p>
            <a:r>
              <a:rPr lang="zh-TW" altLang="en-US" dirty="0">
                <a:latin typeface="標楷體" panose="03000509000000000000" pitchFamily="65" charset="-120"/>
                <a:ea typeface="標楷體" panose="03000509000000000000" pitchFamily="65" charset="-120"/>
              </a:rPr>
              <a:t>這些皆是在很多百萬年前，由已分解的動植物演變而成</a:t>
            </a:r>
          </a:p>
          <a:p>
            <a:r>
              <a:rPr lang="zh-TW" altLang="en-US" dirty="0" smtClean="0">
                <a:latin typeface="標楷體" panose="03000509000000000000" pitchFamily="65" charset="-120"/>
                <a:ea typeface="標楷體" panose="03000509000000000000" pitchFamily="65" charset="-120"/>
              </a:rPr>
              <a:t>一</a:t>
            </a:r>
            <a:r>
              <a:rPr lang="zh-TW" altLang="en-US" dirty="0">
                <a:latin typeface="標楷體" panose="03000509000000000000" pitchFamily="65" charset="-120"/>
                <a:ea typeface="標楷體" panose="03000509000000000000" pitchFamily="65" charset="-120"/>
              </a:rPr>
              <a:t>層層分解和被埋沒的</a:t>
            </a:r>
            <a:r>
              <a:rPr lang="zh-TW" altLang="en-US" dirty="0" smtClean="0">
                <a:latin typeface="標楷體" panose="03000509000000000000" pitchFamily="65" charset="-120"/>
                <a:ea typeface="標楷體" panose="03000509000000000000" pitchFamily="65" charset="-120"/>
              </a:rPr>
              <a:t>物質，在</a:t>
            </a:r>
            <a:r>
              <a:rPr lang="zh-TW" altLang="en-US" dirty="0">
                <a:latin typeface="標楷體" panose="03000509000000000000" pitchFamily="65" charset="-120"/>
                <a:ea typeface="標楷體" panose="03000509000000000000" pitchFamily="65" charset="-120"/>
              </a:rPr>
              <a:t>高溫和高壓下</a:t>
            </a:r>
            <a:r>
              <a:rPr lang="zh-TW" altLang="en-US" dirty="0" smtClean="0">
                <a:latin typeface="標楷體" panose="03000509000000000000" pitchFamily="65" charset="-120"/>
                <a:ea typeface="標楷體" panose="03000509000000000000" pitchFamily="65" charset="-120"/>
              </a:rPr>
              <a:t>形成，一旦</a:t>
            </a:r>
            <a:r>
              <a:rPr lang="zh-TW" altLang="en-US" dirty="0">
                <a:latin typeface="標楷體" panose="03000509000000000000" pitchFamily="65" charset="-120"/>
                <a:ea typeface="標楷體" panose="03000509000000000000" pitchFamily="65" charset="-120"/>
              </a:rPr>
              <a:t>用完，便不能再生！所以需要珍惜資源節約能源</a:t>
            </a:r>
          </a:p>
          <a:p>
            <a:endParaRPr lang="zh-TW" altLang="en-US" dirty="0"/>
          </a:p>
        </p:txBody>
      </p:sp>
    </p:spTree>
    <p:extLst>
      <p:ext uri="{BB962C8B-B14F-4D97-AF65-F5344CB8AC3E}">
        <p14:creationId xmlns:p14="http://schemas.microsoft.com/office/powerpoint/2010/main" val="221161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75656" y="16808"/>
            <a:ext cx="7498080" cy="1143000"/>
          </a:xfrm>
        </p:spPr>
        <p:txBody>
          <a:bodyPr/>
          <a:lstStyle/>
          <a:p>
            <a:r>
              <a:rPr lang="zh-TW" altLang="en-US" dirty="0" smtClean="0">
                <a:latin typeface="標楷體" panose="03000509000000000000" pitchFamily="65" charset="-120"/>
                <a:ea typeface="標楷體" panose="03000509000000000000" pitchFamily="65" charset="-120"/>
              </a:rPr>
              <a:t>何謂汽電共生</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971600" y="1124744"/>
            <a:ext cx="8064896" cy="4800600"/>
          </a:xfrm>
        </p:spPr>
        <p:txBody>
          <a:bodyPr/>
          <a:lstStyle/>
          <a:p>
            <a:r>
              <a:rPr lang="zh-TW" altLang="en-US" sz="2800" dirty="0">
                <a:latin typeface="標楷體" panose="03000509000000000000" pitchFamily="65" charset="-120"/>
                <a:ea typeface="標楷體" panose="03000509000000000000" pitchFamily="65" charset="-120"/>
              </a:rPr>
              <a:t>所謂「</a:t>
            </a:r>
            <a:r>
              <a:rPr lang="zh-TW" altLang="en-US" sz="2800" dirty="0">
                <a:solidFill>
                  <a:srgbClr val="FF0000"/>
                </a:solidFill>
                <a:latin typeface="標楷體" panose="03000509000000000000" pitchFamily="65" charset="-120"/>
                <a:ea typeface="標楷體" panose="03000509000000000000" pitchFamily="65" charset="-120"/>
              </a:rPr>
              <a:t>汽電共生</a:t>
            </a:r>
            <a:r>
              <a:rPr lang="zh-TW" altLang="en-US" sz="2800" dirty="0">
                <a:latin typeface="標楷體" panose="03000509000000000000" pitchFamily="65" charset="-120"/>
                <a:ea typeface="標楷體" panose="03000509000000000000" pitchFamily="65" charset="-120"/>
              </a:rPr>
              <a:t>」是指能同時</a:t>
            </a:r>
            <a:r>
              <a:rPr lang="zh-TW" altLang="en-US" sz="2800" dirty="0" smtClean="0">
                <a:latin typeface="標楷體" panose="03000509000000000000" pitchFamily="65" charset="-120"/>
                <a:ea typeface="標楷體" panose="03000509000000000000" pitchFamily="65" charset="-120"/>
              </a:rPr>
              <a:t>提供「</a:t>
            </a:r>
            <a:r>
              <a:rPr lang="zh-TW" altLang="en-US" sz="2800" b="1" dirty="0">
                <a:solidFill>
                  <a:srgbClr val="FF0000"/>
                </a:solidFill>
                <a:latin typeface="標楷體" panose="03000509000000000000" pitchFamily="65" charset="-120"/>
                <a:ea typeface="標楷體" panose="03000509000000000000" pitchFamily="65" charset="-120"/>
              </a:rPr>
              <a:t>汽</a:t>
            </a:r>
            <a:r>
              <a:rPr lang="zh-TW" altLang="en-US" sz="2800" dirty="0">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蒸汽或其他熱能</a:t>
            </a:r>
            <a:r>
              <a:rPr lang="zh-TW" altLang="en-US" sz="2800" dirty="0" smtClean="0">
                <a:latin typeface="標楷體" panose="03000509000000000000" pitchFamily="65" charset="-120"/>
                <a:ea typeface="標楷體" panose="03000509000000000000" pitchFamily="65" charset="-120"/>
              </a:rPr>
              <a:t>）與「</a:t>
            </a:r>
            <a:r>
              <a:rPr lang="zh-TW" altLang="en-US" sz="2800" b="1" dirty="0">
                <a:solidFill>
                  <a:srgbClr val="FF0000"/>
                </a:solidFill>
                <a:latin typeface="標楷體" panose="03000509000000000000" pitchFamily="65" charset="-120"/>
                <a:ea typeface="標楷體" panose="03000509000000000000" pitchFamily="65" charset="-120"/>
              </a:rPr>
              <a:t>電</a:t>
            </a:r>
            <a:r>
              <a:rPr lang="zh-TW" altLang="en-US" sz="2800" dirty="0">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電力或機械能</a:t>
            </a:r>
            <a:r>
              <a:rPr lang="zh-TW" altLang="en-US" sz="2800" dirty="0" smtClean="0">
                <a:latin typeface="標楷體" panose="03000509000000000000" pitchFamily="65" charset="-120"/>
                <a:ea typeface="標楷體" panose="03000509000000000000" pitchFamily="65" charset="-120"/>
              </a:rPr>
              <a:t>）之</a:t>
            </a:r>
            <a:r>
              <a:rPr lang="zh-TW" altLang="en-US" sz="2800" dirty="0">
                <a:latin typeface="標楷體" panose="03000509000000000000" pitchFamily="65" charset="-120"/>
                <a:ea typeface="標楷體" panose="03000509000000000000" pitchFamily="65" charset="-120"/>
              </a:rPr>
              <a:t>功能的一種</a:t>
            </a:r>
            <a:r>
              <a:rPr lang="zh-TW" altLang="en-US" sz="2800" dirty="0" smtClean="0">
                <a:latin typeface="標楷體" panose="03000509000000000000" pitchFamily="65" charset="-120"/>
                <a:ea typeface="標楷體" panose="03000509000000000000" pitchFamily="65" charset="-120"/>
              </a:rPr>
              <a:t>技術。</a:t>
            </a:r>
            <a:endParaRPr lang="en-US" altLang="zh-TW" sz="2800" dirty="0" smtClean="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汽電共生就是蒸汽與電力相互依存在系統中</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換言之，即是一套系統化設備，能夠同時產生蒸汽與電力，如圖所示，說明汽電共生之基本模式。</a:t>
            </a:r>
          </a:p>
          <a:p>
            <a:endParaRPr lang="zh-TW" altLang="en-US" dirty="0">
              <a:latin typeface="標楷體" panose="03000509000000000000" pitchFamily="65" charset="-120"/>
              <a:ea typeface="標楷體" panose="03000509000000000000" pitchFamily="65" charset="-120"/>
            </a:endParaRPr>
          </a:p>
        </p:txBody>
      </p:sp>
      <p:sp>
        <p:nvSpPr>
          <p:cNvPr id="23" name="矩形 22"/>
          <p:cNvSpPr/>
          <p:nvPr/>
        </p:nvSpPr>
        <p:spPr>
          <a:xfrm>
            <a:off x="2339750" y="5279503"/>
            <a:ext cx="1224136"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white"/>
                </a:solidFill>
                <a:latin typeface="標楷體" panose="03000509000000000000" pitchFamily="65" charset="-120"/>
                <a:ea typeface="標楷體" panose="03000509000000000000" pitchFamily="65" charset="-120"/>
              </a:rPr>
              <a:t>鍋爐</a:t>
            </a:r>
            <a:endParaRPr lang="zh-TW" altLang="en-US" dirty="0">
              <a:solidFill>
                <a:prstClr val="white"/>
              </a:solidFill>
              <a:latin typeface="標楷體" panose="03000509000000000000" pitchFamily="65" charset="-120"/>
              <a:ea typeface="標楷體" panose="03000509000000000000" pitchFamily="65" charset="-120"/>
            </a:endParaRPr>
          </a:p>
        </p:txBody>
      </p:sp>
      <p:sp>
        <p:nvSpPr>
          <p:cNvPr id="24" name="矩形 23"/>
          <p:cNvSpPr/>
          <p:nvPr/>
        </p:nvSpPr>
        <p:spPr>
          <a:xfrm>
            <a:off x="5868142" y="4437111"/>
            <a:ext cx="914400" cy="914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dirty="0">
                <a:solidFill>
                  <a:prstClr val="white"/>
                </a:solidFill>
                <a:latin typeface="標楷體" panose="03000509000000000000" pitchFamily="65" charset="-120"/>
                <a:ea typeface="標楷體" panose="03000509000000000000" pitchFamily="65" charset="-120"/>
              </a:rPr>
              <a:t>汽</a:t>
            </a:r>
            <a:r>
              <a:rPr lang="zh-TW" altLang="en-US" dirty="0" smtClean="0">
                <a:solidFill>
                  <a:prstClr val="white"/>
                </a:solidFill>
                <a:latin typeface="標楷體" panose="03000509000000000000" pitchFamily="65" charset="-120"/>
                <a:ea typeface="標楷體" panose="03000509000000000000" pitchFamily="65" charset="-120"/>
              </a:rPr>
              <a:t>輪機</a:t>
            </a:r>
            <a:endParaRPr lang="zh-TW" altLang="en-US" dirty="0">
              <a:solidFill>
                <a:prstClr val="white"/>
              </a:solidFill>
              <a:latin typeface="標楷體" panose="03000509000000000000" pitchFamily="65" charset="-120"/>
              <a:ea typeface="標楷體" panose="03000509000000000000" pitchFamily="65" charset="-120"/>
            </a:endParaRPr>
          </a:p>
        </p:txBody>
      </p:sp>
      <p:sp>
        <p:nvSpPr>
          <p:cNvPr id="25" name="橢圓 24"/>
          <p:cNvSpPr/>
          <p:nvPr/>
        </p:nvSpPr>
        <p:spPr>
          <a:xfrm>
            <a:off x="7380310" y="4437111"/>
            <a:ext cx="1440160"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dirty="0" smtClean="0">
                <a:solidFill>
                  <a:prstClr val="white"/>
                </a:solidFill>
                <a:latin typeface="標楷體" panose="03000509000000000000" pitchFamily="65" charset="-120"/>
                <a:ea typeface="標楷體" panose="03000509000000000000" pitchFamily="65" charset="-120"/>
              </a:rPr>
              <a:t>發電機</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26" name="直線接點 25"/>
          <p:cNvCxnSpPr/>
          <p:nvPr/>
        </p:nvCxnSpPr>
        <p:spPr>
          <a:xfrm>
            <a:off x="6782542" y="4815379"/>
            <a:ext cx="5977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6782542" y="4967779"/>
            <a:ext cx="5977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肘形接點 27"/>
          <p:cNvCxnSpPr>
            <a:stCxn id="23" idx="0"/>
          </p:cNvCxnSpPr>
          <p:nvPr/>
        </p:nvCxnSpPr>
        <p:spPr>
          <a:xfrm rot="5400000" flipH="1" flipV="1">
            <a:off x="4001361" y="2955520"/>
            <a:ext cx="1274441" cy="3373526"/>
          </a:xfrm>
          <a:prstGeom prst="bentConnector2">
            <a:avLst/>
          </a:prstGeom>
          <a:ln w="666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肘形接點 28"/>
          <p:cNvCxnSpPr>
            <a:endCxn id="24" idx="0"/>
          </p:cNvCxnSpPr>
          <p:nvPr/>
        </p:nvCxnSpPr>
        <p:spPr>
          <a:xfrm rot="5400000">
            <a:off x="6109320" y="4221085"/>
            <a:ext cx="432049" cy="3"/>
          </a:xfrm>
          <a:prstGeom prst="bentConnector3">
            <a:avLst/>
          </a:prstGeom>
          <a:ln w="66675" cap="rnd">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肘形接點 29"/>
          <p:cNvCxnSpPr>
            <a:stCxn id="24" idx="2"/>
          </p:cNvCxnSpPr>
          <p:nvPr/>
        </p:nvCxnSpPr>
        <p:spPr>
          <a:xfrm rot="16200000" flipH="1">
            <a:off x="6822249" y="4854604"/>
            <a:ext cx="565211" cy="1559024"/>
          </a:xfrm>
          <a:prstGeom prst="bentConnector2">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1" name="文字方塊 30"/>
          <p:cNvSpPr txBox="1"/>
          <p:nvPr/>
        </p:nvSpPr>
        <p:spPr>
          <a:xfrm>
            <a:off x="7884367" y="5725101"/>
            <a:ext cx="648072" cy="369332"/>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製程</a:t>
            </a:r>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32" name="文字方塊 31"/>
          <p:cNvSpPr txBox="1"/>
          <p:nvPr/>
        </p:nvSpPr>
        <p:spPr>
          <a:xfrm>
            <a:off x="6325342" y="6009237"/>
            <a:ext cx="648072" cy="369332"/>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蒸汽</a:t>
            </a:r>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33" name="文字方塊 32"/>
          <p:cNvSpPr txBox="1"/>
          <p:nvPr/>
        </p:nvSpPr>
        <p:spPr>
          <a:xfrm>
            <a:off x="6432112" y="5485910"/>
            <a:ext cx="648072" cy="369332"/>
          </a:xfrm>
          <a:prstGeom prst="rect">
            <a:avLst/>
          </a:prstGeom>
          <a:noFill/>
        </p:spPr>
        <p:txBody>
          <a:bodyPr wrap="square" rtlCol="0">
            <a:spAutoFit/>
          </a:bodyPr>
          <a:lstStyle/>
          <a:p>
            <a:r>
              <a:rPr lang="en-US" altLang="zh-TW" dirty="0" smtClean="0">
                <a:solidFill>
                  <a:prstClr val="black"/>
                </a:solidFill>
                <a:latin typeface="標楷體" panose="03000509000000000000" pitchFamily="65" charset="-120"/>
                <a:ea typeface="標楷體" panose="03000509000000000000" pitchFamily="65" charset="-120"/>
              </a:rPr>
              <a:t>H</a:t>
            </a:r>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34" name="文字方塊 33"/>
          <p:cNvSpPr txBox="1"/>
          <p:nvPr/>
        </p:nvSpPr>
        <p:spPr>
          <a:xfrm>
            <a:off x="7956374" y="4982179"/>
            <a:ext cx="648072" cy="369332"/>
          </a:xfrm>
          <a:prstGeom prst="rect">
            <a:avLst/>
          </a:prstGeom>
          <a:noFill/>
        </p:spPr>
        <p:txBody>
          <a:bodyPr wrap="square" rtlCol="0">
            <a:spAutoFit/>
          </a:bodyPr>
          <a:lstStyle/>
          <a:p>
            <a:r>
              <a:rPr lang="en-US" altLang="zh-TW" dirty="0" smtClean="0">
                <a:solidFill>
                  <a:prstClr val="black"/>
                </a:solidFill>
                <a:latin typeface="標楷體" panose="03000509000000000000" pitchFamily="65" charset="-120"/>
                <a:ea typeface="標楷體" panose="03000509000000000000" pitchFamily="65" charset="-120"/>
              </a:rPr>
              <a:t>G</a:t>
            </a:r>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35" name="文字方塊 34"/>
          <p:cNvSpPr txBox="1"/>
          <p:nvPr/>
        </p:nvSpPr>
        <p:spPr>
          <a:xfrm>
            <a:off x="4211958" y="4067779"/>
            <a:ext cx="1224136" cy="369332"/>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高壓蒸汽</a:t>
            </a:r>
            <a:endParaRPr lang="zh-TW" altLang="en-US" dirty="0">
              <a:solidFill>
                <a:prstClr val="black"/>
              </a:solidFill>
              <a:latin typeface="標楷體" panose="03000509000000000000" pitchFamily="65" charset="-120"/>
              <a:ea typeface="標楷體" panose="03000509000000000000" pitchFamily="65" charset="-120"/>
            </a:endParaRPr>
          </a:p>
        </p:txBody>
      </p:sp>
      <p:cxnSp>
        <p:nvCxnSpPr>
          <p:cNvPr id="36" name="直線單箭頭接點 35"/>
          <p:cNvCxnSpPr/>
          <p:nvPr/>
        </p:nvCxnSpPr>
        <p:spPr>
          <a:xfrm flipV="1">
            <a:off x="2951818" y="5916722"/>
            <a:ext cx="0" cy="5366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文字方塊 36"/>
          <p:cNvSpPr txBox="1"/>
          <p:nvPr/>
        </p:nvSpPr>
        <p:spPr>
          <a:xfrm>
            <a:off x="2699790" y="6429184"/>
            <a:ext cx="648072" cy="369332"/>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飼水</a:t>
            </a:r>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38" name="文字方塊 37"/>
          <p:cNvSpPr txBox="1"/>
          <p:nvPr/>
        </p:nvSpPr>
        <p:spPr>
          <a:xfrm>
            <a:off x="1079610" y="5449450"/>
            <a:ext cx="648072" cy="369332"/>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燃料</a:t>
            </a:r>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39" name="文字方塊 38"/>
          <p:cNvSpPr txBox="1"/>
          <p:nvPr/>
        </p:nvSpPr>
        <p:spPr>
          <a:xfrm>
            <a:off x="1259630" y="5116578"/>
            <a:ext cx="324036" cy="369332"/>
          </a:xfrm>
          <a:prstGeom prst="rect">
            <a:avLst/>
          </a:prstGeom>
          <a:noFill/>
        </p:spPr>
        <p:txBody>
          <a:bodyPr wrap="square" rtlCol="0">
            <a:spAutoFit/>
          </a:bodyPr>
          <a:lstStyle/>
          <a:p>
            <a:r>
              <a:rPr lang="en-US" altLang="zh-TW" dirty="0" smtClean="0">
                <a:solidFill>
                  <a:prstClr val="black"/>
                </a:solidFill>
                <a:latin typeface="標楷體" panose="03000509000000000000" pitchFamily="65" charset="-120"/>
                <a:ea typeface="標楷體" panose="03000509000000000000" pitchFamily="65" charset="-120"/>
              </a:rPr>
              <a:t>F</a:t>
            </a:r>
            <a:endParaRPr lang="zh-TW" altLang="en-US" dirty="0">
              <a:solidFill>
                <a:prstClr val="black"/>
              </a:solidFill>
              <a:latin typeface="標楷體" panose="03000509000000000000" pitchFamily="65" charset="-120"/>
              <a:ea typeface="標楷體" panose="03000509000000000000" pitchFamily="65" charset="-120"/>
            </a:endParaRPr>
          </a:p>
        </p:txBody>
      </p:sp>
      <p:cxnSp>
        <p:nvCxnSpPr>
          <p:cNvPr id="40" name="直線單箭頭接點 39"/>
          <p:cNvCxnSpPr/>
          <p:nvPr/>
        </p:nvCxnSpPr>
        <p:spPr>
          <a:xfrm>
            <a:off x="1727682" y="5315050"/>
            <a:ext cx="5400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p:nvPr/>
        </p:nvCxnSpPr>
        <p:spPr>
          <a:xfrm>
            <a:off x="1727682" y="5634116"/>
            <a:ext cx="5400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074"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66688" y="3882430"/>
            <a:ext cx="677312" cy="6773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104854" y="3882430"/>
            <a:ext cx="677312" cy="6773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447958" y="5331920"/>
            <a:ext cx="677312" cy="6773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flipV="1">
            <a:off x="7110711" y="5386445"/>
            <a:ext cx="677312" cy="67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46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repeatCount="20000" fill="remove" nodeType="clickEffect">
                                  <p:stCondLst>
                                    <p:cond delay="0"/>
                                  </p:stCondLst>
                                  <p:childTnLst>
                                    <p:animEffect transition="out" filter="fade">
                                      <p:cBhvr>
                                        <p:cTn id="16" dur="500"/>
                                        <p:tgtEl>
                                          <p:spTgt spid="42"/>
                                        </p:tgtEl>
                                      </p:cBhvr>
                                    </p:animEffect>
                                    <p:set>
                                      <p:cBhvr>
                                        <p:cTn id="17" dur="1" fill="hold">
                                          <p:stCondLst>
                                            <p:cond delay="499"/>
                                          </p:stCondLst>
                                        </p:cTn>
                                        <p:tgtEl>
                                          <p:spTgt spid="42"/>
                                        </p:tgtEl>
                                        <p:attrNameLst>
                                          <p:attrName>style.visibility</p:attrName>
                                        </p:attrNameLst>
                                      </p:cBhvr>
                                      <p:to>
                                        <p:strVal val="hidden"/>
                                      </p:to>
                                    </p:set>
                                  </p:childTnLst>
                                </p:cTn>
                              </p:par>
                              <p:par>
                                <p:cTn id="18" presetID="10" presetClass="exit" presetSubtype="0" repeatCount="20000" fill="remove" nodeType="withEffect">
                                  <p:stCondLst>
                                    <p:cond delay="0"/>
                                  </p:stCondLst>
                                  <p:childTnLst>
                                    <p:animEffect transition="out" filter="fade">
                                      <p:cBhvr>
                                        <p:cTn id="19" dur="500"/>
                                        <p:tgtEl>
                                          <p:spTgt spid="3074"/>
                                        </p:tgtEl>
                                      </p:cBhvr>
                                    </p:animEffect>
                                    <p:set>
                                      <p:cBhvr>
                                        <p:cTn id="20" dur="1" fill="hold">
                                          <p:stCondLst>
                                            <p:cond delay="499"/>
                                          </p:stCondLst>
                                        </p:cTn>
                                        <p:tgtEl>
                                          <p:spTgt spid="3074"/>
                                        </p:tgtEl>
                                        <p:attrNameLst>
                                          <p:attrName>style.visibility</p:attrName>
                                        </p:attrNameLst>
                                      </p:cBhvr>
                                      <p:to>
                                        <p:strVal val="hidden"/>
                                      </p:to>
                                    </p:set>
                                  </p:childTnLst>
                                </p:cTn>
                              </p:par>
                              <p:par>
                                <p:cTn id="21" presetID="10" presetClass="exit" presetSubtype="0" repeatCount="20000" fill="remove" nodeType="withEffect">
                                  <p:stCondLst>
                                    <p:cond delay="0"/>
                                  </p:stCondLst>
                                  <p:childTnLst>
                                    <p:animEffect transition="out" filter="fade">
                                      <p:cBhvr>
                                        <p:cTn id="22" dur="500"/>
                                        <p:tgtEl>
                                          <p:spTgt spid="44"/>
                                        </p:tgtEl>
                                      </p:cBhvr>
                                    </p:animEffect>
                                    <p:set>
                                      <p:cBhvr>
                                        <p:cTn id="23" dur="1" fill="hold">
                                          <p:stCondLst>
                                            <p:cond delay="499"/>
                                          </p:stCondLst>
                                        </p:cTn>
                                        <p:tgtEl>
                                          <p:spTgt spid="44"/>
                                        </p:tgtEl>
                                        <p:attrNameLst>
                                          <p:attrName>style.visibility</p:attrName>
                                        </p:attrNameLst>
                                      </p:cBhvr>
                                      <p:to>
                                        <p:strVal val="hidden"/>
                                      </p:to>
                                    </p:set>
                                  </p:childTnLst>
                                </p:cTn>
                              </p:par>
                              <p:par>
                                <p:cTn id="24" presetID="10" presetClass="exit" presetSubtype="0" repeatCount="20000" fill="remove" nodeType="withEffect">
                                  <p:stCondLst>
                                    <p:cond delay="0"/>
                                  </p:stCondLst>
                                  <p:childTnLst>
                                    <p:animEffect transition="out" filter="fade">
                                      <p:cBhvr>
                                        <p:cTn id="25" dur="500"/>
                                        <p:tgtEl>
                                          <p:spTgt spid="43"/>
                                        </p:tgtEl>
                                      </p:cBhvr>
                                    </p:animEffect>
                                    <p:set>
                                      <p:cBhvr>
                                        <p:cTn id="26" dur="1" fill="hold">
                                          <p:stCondLst>
                                            <p:cond delay="499"/>
                                          </p:stCondLst>
                                        </p:cTn>
                                        <p:tgtEl>
                                          <p:spTgt spid="43"/>
                                        </p:tgtEl>
                                        <p:attrNameLst>
                                          <p:attrName>style.visibility</p:attrName>
                                        </p:attrNameLst>
                                      </p:cBhvr>
                                      <p:to>
                                        <p:strVal val="hidden"/>
                                      </p:to>
                                    </p:set>
                                  </p:childTnLst>
                                </p:cTn>
                              </p:par>
                              <p:par>
                                <p:cTn id="27" presetID="21" presetClass="entr" presetSubtype="1" repeatCount="300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heel(1)">
                                      <p:cBhvr>
                                        <p:cTn id="2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latin typeface="標楷體" panose="03000509000000000000" pitchFamily="65" charset="-120"/>
                <a:ea typeface="標楷體" panose="03000509000000000000" pitchFamily="65" charset="-120"/>
              </a:rPr>
              <a:t>汽電共生系統推廣辦法</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fontScale="85000" lnSpcReduction="20000"/>
          </a:bodyPr>
          <a:lstStyle/>
          <a:p>
            <a:r>
              <a:rPr lang="zh-TW" altLang="en-US" b="1" dirty="0">
                <a:latin typeface="標楷體" panose="03000509000000000000" pitchFamily="65" charset="-120"/>
                <a:ea typeface="標楷體" panose="03000509000000000000" pitchFamily="65" charset="-120"/>
              </a:rPr>
              <a:t>民國 </a:t>
            </a:r>
            <a:r>
              <a:rPr lang="en-US" altLang="zh-TW" b="1" dirty="0">
                <a:latin typeface="標楷體" panose="03000509000000000000" pitchFamily="65" charset="-120"/>
                <a:ea typeface="標楷體" panose="03000509000000000000" pitchFamily="65" charset="-120"/>
              </a:rPr>
              <a:t>77 </a:t>
            </a:r>
            <a:r>
              <a:rPr lang="zh-TW" altLang="en-US" b="1" dirty="0">
                <a:latin typeface="標楷體" panose="03000509000000000000" pitchFamily="65" charset="-120"/>
                <a:ea typeface="標楷體" panose="03000509000000000000" pitchFamily="65" charset="-120"/>
              </a:rPr>
              <a:t>年 </a:t>
            </a:r>
            <a:r>
              <a:rPr lang="en-US" altLang="zh-TW" b="1" dirty="0">
                <a:latin typeface="標楷體" panose="03000509000000000000" pitchFamily="65" charset="-120"/>
                <a:ea typeface="標楷體" panose="03000509000000000000" pitchFamily="65" charset="-120"/>
              </a:rPr>
              <a:t>7 </a:t>
            </a:r>
            <a:r>
              <a:rPr lang="zh-TW" altLang="en-US" b="1" dirty="0">
                <a:latin typeface="標楷體" panose="03000509000000000000" pitchFamily="65" charset="-120"/>
                <a:ea typeface="標楷體" panose="03000509000000000000" pitchFamily="65" charset="-120"/>
              </a:rPr>
              <a:t>月經濟部發布並於 </a:t>
            </a:r>
            <a:r>
              <a:rPr lang="en-US" altLang="zh-TW" b="1" dirty="0">
                <a:latin typeface="標楷體" panose="03000509000000000000" pitchFamily="65" charset="-120"/>
                <a:ea typeface="標楷體" panose="03000509000000000000" pitchFamily="65" charset="-120"/>
              </a:rPr>
              <a:t>80 </a:t>
            </a:r>
            <a:r>
              <a:rPr lang="zh-TW" altLang="en-US" b="1" dirty="0">
                <a:latin typeface="標楷體" panose="03000509000000000000" pitchFamily="65" charset="-120"/>
                <a:ea typeface="標楷體" panose="03000509000000000000" pitchFamily="65" charset="-120"/>
              </a:rPr>
              <a:t>年 </a:t>
            </a:r>
            <a:r>
              <a:rPr lang="en-US" altLang="zh-TW" b="1" dirty="0">
                <a:latin typeface="標楷體" panose="03000509000000000000" pitchFamily="65" charset="-120"/>
                <a:ea typeface="標楷體" panose="03000509000000000000" pitchFamily="65" charset="-120"/>
              </a:rPr>
              <a:t>10 </a:t>
            </a:r>
            <a:r>
              <a:rPr lang="zh-TW" altLang="en-US" b="1" dirty="0">
                <a:latin typeface="標楷體" panose="03000509000000000000" pitchFamily="65" charset="-120"/>
                <a:ea typeface="標楷體" panose="03000509000000000000" pitchFamily="65" charset="-120"/>
              </a:rPr>
              <a:t>月修正， </a:t>
            </a:r>
            <a:r>
              <a:rPr lang="en-US" altLang="zh-TW" b="1" dirty="0">
                <a:latin typeface="標楷體" panose="03000509000000000000" pitchFamily="65" charset="-120"/>
                <a:ea typeface="標楷體" panose="03000509000000000000" pitchFamily="65" charset="-120"/>
              </a:rPr>
              <a:t>87 </a:t>
            </a:r>
            <a:r>
              <a:rPr lang="zh-TW" altLang="en-US" b="1" dirty="0">
                <a:latin typeface="標楷體" panose="03000509000000000000" pitchFamily="65" charset="-120"/>
                <a:ea typeface="標楷體" panose="03000509000000000000" pitchFamily="65" charset="-120"/>
              </a:rPr>
              <a:t>年再修定之「汽電共生系統推廣辦法」中規定： </a:t>
            </a:r>
            <a:r>
              <a:rPr lang="zh-TW" altLang="en-US" dirty="0">
                <a:latin typeface="標楷體" panose="03000509000000000000" pitchFamily="65" charset="-120"/>
                <a:ea typeface="標楷體" panose="03000509000000000000" pitchFamily="65" charset="-120"/>
              </a:rPr>
              <a:t>汽電共生系統合於下列各款規定經登記者，稱為合格汽電共生系統。</a:t>
            </a:r>
          </a:p>
          <a:p>
            <a:pPr marL="0" indent="0">
              <a:buNone/>
            </a:pPr>
            <a:r>
              <a:rPr lang="en-US" altLang="zh-TW" dirty="0">
                <a:latin typeface="標楷體" panose="03000509000000000000" pitchFamily="65" charset="-120"/>
                <a:ea typeface="標楷體" panose="03000509000000000000" pitchFamily="65" charset="-120"/>
              </a:rPr>
              <a:t>a. </a:t>
            </a:r>
            <a:r>
              <a:rPr lang="zh-TW" altLang="en-US" dirty="0">
                <a:solidFill>
                  <a:srgbClr val="FF0000"/>
                </a:solidFill>
                <a:latin typeface="標楷體" panose="03000509000000000000" pitchFamily="65" charset="-120"/>
                <a:ea typeface="標楷體" panose="03000509000000000000" pitchFamily="65" charset="-120"/>
              </a:rPr>
              <a:t>有效熱能產出比率不低於百分之二十。</a:t>
            </a:r>
          </a:p>
          <a:p>
            <a:pPr marL="0" indent="0">
              <a:buNone/>
            </a:pPr>
            <a:r>
              <a:rPr lang="zh-TW" altLang="en-US" dirty="0">
                <a:latin typeface="標楷體" panose="03000509000000000000" pitchFamily="65" charset="-120"/>
                <a:ea typeface="標楷體" panose="03000509000000000000" pitchFamily="65" charset="-120"/>
              </a:rPr>
              <a:t>有效熱能產出比率 </a:t>
            </a:r>
            <a:r>
              <a:rPr lang="en-US" altLang="zh-TW"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有效熱能產出 </a:t>
            </a:r>
            <a:r>
              <a:rPr lang="en-US" altLang="zh-TW"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有效熱能產出 </a:t>
            </a:r>
            <a:r>
              <a:rPr lang="en-US" altLang="zh-TW"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有效電能產出 </a:t>
            </a:r>
            <a:r>
              <a:rPr lang="en-US" altLang="zh-TW" dirty="0">
                <a:latin typeface="標楷體" panose="03000509000000000000" pitchFamily="65" charset="-120"/>
                <a:ea typeface="標楷體" panose="03000509000000000000" pitchFamily="65" charset="-120"/>
              </a:rPr>
              <a:t>)</a:t>
            </a:r>
          </a:p>
          <a:p>
            <a:pPr marL="0" indent="0">
              <a:buNone/>
            </a:pPr>
            <a:r>
              <a:rPr lang="en-US" altLang="zh-TW" dirty="0">
                <a:latin typeface="標楷體" panose="03000509000000000000" pitchFamily="65" charset="-120"/>
                <a:ea typeface="標楷體" panose="03000509000000000000" pitchFamily="65" charset="-120"/>
              </a:rPr>
              <a:t>b. </a:t>
            </a:r>
            <a:r>
              <a:rPr lang="zh-TW" altLang="en-US" dirty="0">
                <a:solidFill>
                  <a:srgbClr val="FF0000"/>
                </a:solidFill>
                <a:latin typeface="標楷體" panose="03000509000000000000" pitchFamily="65" charset="-120"/>
                <a:ea typeface="標楷體" panose="03000509000000000000" pitchFamily="65" charset="-120"/>
              </a:rPr>
              <a:t>總熱效率不低於百分之五十二。</a:t>
            </a:r>
          </a:p>
          <a:p>
            <a:pPr marL="0" indent="0">
              <a:buNone/>
            </a:pPr>
            <a:r>
              <a:rPr lang="zh-TW" altLang="en-US" dirty="0">
                <a:latin typeface="標楷體" panose="03000509000000000000" pitchFamily="65" charset="-120"/>
                <a:ea typeface="標楷體" panose="03000509000000000000" pitchFamily="65" charset="-120"/>
              </a:rPr>
              <a:t>總熱效率 </a:t>
            </a:r>
            <a:r>
              <a:rPr lang="en-US" altLang="zh-TW"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有效熱能產出 </a:t>
            </a:r>
            <a:r>
              <a:rPr lang="en-US" altLang="zh-TW"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有效電能產出 </a:t>
            </a:r>
            <a:r>
              <a:rPr lang="en-US" altLang="zh-TW"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燃料熱值</a:t>
            </a:r>
          </a:p>
          <a:p>
            <a:pPr marL="0" indent="0">
              <a:buNone/>
            </a:pPr>
            <a:r>
              <a:rPr lang="en-US" altLang="zh-TW" dirty="0">
                <a:latin typeface="標楷體" panose="03000509000000000000" pitchFamily="65" charset="-120"/>
                <a:ea typeface="標楷體" panose="03000509000000000000" pitchFamily="65" charset="-120"/>
              </a:rPr>
              <a:t>c. </a:t>
            </a:r>
            <a:r>
              <a:rPr lang="zh-TW" altLang="en-US" dirty="0">
                <a:solidFill>
                  <a:srgbClr val="FF0000"/>
                </a:solidFill>
                <a:latin typeface="標楷體" panose="03000509000000000000" pitchFamily="65" charset="-120"/>
                <a:ea typeface="標楷體" panose="03000509000000000000" pitchFamily="65" charset="-120"/>
              </a:rPr>
              <a:t>專業處理廢棄物之汽電共生系統，得不受前項之限制。</a:t>
            </a:r>
          </a:p>
          <a:p>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2134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lstStyle/>
          <a:p>
            <a:r>
              <a:rPr lang="zh-TW" altLang="en-US" dirty="0">
                <a:latin typeface="標楷體" panose="03000509000000000000" pitchFamily="65" charset="-120"/>
                <a:ea typeface="標楷體" panose="03000509000000000000" pitchFamily="65" charset="-120"/>
              </a:rPr>
              <a:t>除該管理辦法外，與汽電共生系統相關的法規有如下各種：</a:t>
            </a:r>
          </a:p>
          <a:p>
            <a:r>
              <a:rPr lang="en-US" altLang="zh-TW" dirty="0">
                <a:latin typeface="標楷體" panose="03000509000000000000" pitchFamily="65" charset="-120"/>
                <a:ea typeface="標楷體" panose="03000509000000000000" pitchFamily="65" charset="-120"/>
              </a:rPr>
              <a:t>a. </a:t>
            </a:r>
            <a:r>
              <a:rPr lang="zh-TW" altLang="en-US" dirty="0">
                <a:latin typeface="標楷體" panose="03000509000000000000" pitchFamily="65" charset="-120"/>
                <a:ea typeface="標楷體" panose="03000509000000000000" pitchFamily="65" charset="-120"/>
              </a:rPr>
              <a:t>台灣電力公司與合格汽電共生系統經營者互購電辦法</a:t>
            </a:r>
          </a:p>
          <a:p>
            <a:r>
              <a:rPr lang="en-US" altLang="zh-TW" dirty="0">
                <a:latin typeface="標楷體" panose="03000509000000000000" pitchFamily="65" charset="-120"/>
                <a:ea typeface="標楷體" panose="03000509000000000000" pitchFamily="65" charset="-120"/>
              </a:rPr>
              <a:t>b. </a:t>
            </a:r>
            <a:r>
              <a:rPr lang="zh-TW" altLang="en-US" dirty="0">
                <a:latin typeface="標楷體" panose="03000509000000000000" pitchFamily="65" charset="-120"/>
                <a:ea typeface="標楷體" panose="03000509000000000000" pitchFamily="65" charset="-120"/>
              </a:rPr>
              <a:t>合格汽電共生備用電力</a:t>
            </a:r>
          </a:p>
          <a:p>
            <a:r>
              <a:rPr lang="en-US" altLang="zh-TW" dirty="0">
                <a:latin typeface="標楷體" panose="03000509000000000000" pitchFamily="65" charset="-120"/>
                <a:ea typeface="標楷體" panose="03000509000000000000" pitchFamily="65" charset="-120"/>
              </a:rPr>
              <a:t>c. </a:t>
            </a:r>
            <a:r>
              <a:rPr lang="zh-TW" altLang="en-US" dirty="0">
                <a:latin typeface="標楷體" panose="03000509000000000000" pitchFamily="65" charset="-120"/>
                <a:ea typeface="標楷體" panose="03000509000000000000" pitchFamily="65" charset="-120"/>
              </a:rPr>
              <a:t>汽電共生併聯技術要點</a:t>
            </a:r>
          </a:p>
          <a:p>
            <a:r>
              <a:rPr lang="en-US" altLang="zh-TW" dirty="0">
                <a:latin typeface="標楷體" panose="03000509000000000000" pitchFamily="65" charset="-120"/>
                <a:ea typeface="標楷體" panose="03000509000000000000" pitchFamily="65" charset="-120"/>
              </a:rPr>
              <a:t>d. </a:t>
            </a:r>
            <a:r>
              <a:rPr lang="zh-TW" altLang="en-US" dirty="0">
                <a:latin typeface="標楷體" panose="03000509000000000000" pitchFamily="65" charset="-120"/>
                <a:ea typeface="標楷體" panose="03000509000000000000" pitchFamily="65" charset="-120"/>
              </a:rPr>
              <a:t>國家環保法規</a:t>
            </a:r>
          </a:p>
          <a:p>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4930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汽電共生系統之類型</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fontScale="85000" lnSpcReduction="10000"/>
          </a:bodyPr>
          <a:lstStyle/>
          <a:p>
            <a:r>
              <a:rPr lang="zh-TW" altLang="en-US" dirty="0">
                <a:latin typeface="標楷體" panose="03000509000000000000" pitchFamily="65" charset="-120"/>
                <a:ea typeface="標楷體" panose="03000509000000000000" pitchFamily="65" charset="-120"/>
              </a:rPr>
              <a:t>汽電共生系統機組有「</a:t>
            </a:r>
            <a:r>
              <a:rPr lang="zh-TW" altLang="en-US" dirty="0">
                <a:solidFill>
                  <a:srgbClr val="FF0000"/>
                </a:solidFill>
                <a:latin typeface="標楷體" panose="03000509000000000000" pitchFamily="65" charset="-120"/>
                <a:ea typeface="標楷體" panose="03000509000000000000" pitchFamily="65" charset="-120"/>
              </a:rPr>
              <a:t>先發電循環</a:t>
            </a:r>
            <a:r>
              <a:rPr lang="zh-TW" altLang="en-US"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後發電循環</a:t>
            </a:r>
            <a:r>
              <a:rPr lang="zh-TW" altLang="en-US" dirty="0">
                <a:latin typeface="標楷體" panose="03000509000000000000" pitchFamily="65" charset="-120"/>
                <a:ea typeface="標楷體" panose="03000509000000000000" pitchFamily="65" charset="-120"/>
              </a:rPr>
              <a:t>」和「</a:t>
            </a:r>
            <a:r>
              <a:rPr lang="zh-TW" altLang="en-US" dirty="0">
                <a:solidFill>
                  <a:srgbClr val="FF0000"/>
                </a:solidFill>
                <a:latin typeface="標楷體" panose="03000509000000000000" pitchFamily="65" charset="-120"/>
                <a:ea typeface="標楷體" panose="03000509000000000000" pitchFamily="65" charset="-120"/>
              </a:rPr>
              <a:t>複循環系統</a:t>
            </a:r>
            <a:r>
              <a:rPr lang="zh-TW" altLang="en-US" dirty="0">
                <a:latin typeface="標楷體" panose="03000509000000000000" pitchFamily="65" charset="-120"/>
                <a:ea typeface="標楷體" panose="03000509000000000000" pitchFamily="65" charset="-120"/>
              </a:rPr>
              <a:t>」三種主要方式</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b="1" dirty="0" smtClean="0">
                <a:solidFill>
                  <a:srgbClr val="00B0F0"/>
                </a:solidFill>
                <a:latin typeface="標楷體" panose="03000509000000000000" pitchFamily="65" charset="-120"/>
                <a:ea typeface="標楷體" panose="03000509000000000000" pitchFamily="65" charset="-120"/>
              </a:rPr>
              <a:t>先</a:t>
            </a:r>
            <a:r>
              <a:rPr lang="zh-TW" altLang="en-US" b="1" dirty="0">
                <a:solidFill>
                  <a:srgbClr val="00B0F0"/>
                </a:solidFill>
                <a:latin typeface="標楷體" panose="03000509000000000000" pitchFamily="65" charset="-120"/>
                <a:ea typeface="標楷體" panose="03000509000000000000" pitchFamily="65" charset="-120"/>
              </a:rPr>
              <a:t>發電循環</a:t>
            </a:r>
            <a:r>
              <a:rPr lang="zh-TW" altLang="en-US" dirty="0">
                <a:latin typeface="標楷體" panose="03000509000000000000" pitchFamily="65" charset="-120"/>
                <a:ea typeface="標楷體" panose="03000509000000000000" pitchFamily="65" charset="-120"/>
              </a:rPr>
              <a:t>，有人稱之為頂部循環，主要設備為鍋爐，它是先利用燃燒燃料加熱純水，產生高壓高溫蒸汽去推動蒸汽渦輪發電機產生電力，再將此蒸汽引到工廠供製程使用</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b="1" dirty="0">
                <a:solidFill>
                  <a:srgbClr val="00B0F0"/>
                </a:solidFill>
                <a:latin typeface="標楷體" panose="03000509000000000000" pitchFamily="65" charset="-120"/>
                <a:ea typeface="標楷體" panose="03000509000000000000" pitchFamily="65" charset="-120"/>
              </a:rPr>
              <a:t>後發電循環</a:t>
            </a:r>
            <a:r>
              <a:rPr lang="zh-TW" altLang="en-US" dirty="0">
                <a:latin typeface="標楷體" panose="03000509000000000000" pitchFamily="65" charset="-120"/>
                <a:ea typeface="標楷體" panose="03000509000000000000" pitchFamily="65" charset="-120"/>
              </a:rPr>
              <a:t>，有人稱之為底部循環，它是利用工廠製程中產生的廢熱，轉換為蒸汽發電</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b="1" dirty="0">
                <a:solidFill>
                  <a:srgbClr val="00B0F0"/>
                </a:solidFill>
                <a:latin typeface="標楷體" panose="03000509000000000000" pitchFamily="65" charset="-120"/>
                <a:ea typeface="標楷體" panose="03000509000000000000" pitchFamily="65" charset="-120"/>
              </a:rPr>
              <a:t>複循環系統</a:t>
            </a:r>
            <a:r>
              <a:rPr lang="zh-TW" altLang="en-US" dirty="0">
                <a:latin typeface="標楷體" panose="03000509000000000000" pitchFamily="65" charset="-120"/>
                <a:ea typeface="標楷體" panose="03000509000000000000" pitchFamily="65" charset="-120"/>
              </a:rPr>
              <a:t>，本系統融合上二項特點之設計，但需考慮是否有利工廠生產流程。</a:t>
            </a:r>
            <a:br>
              <a:rPr lang="zh-TW" altLang="en-US" dirty="0">
                <a:latin typeface="標楷體" panose="03000509000000000000" pitchFamily="65" charset="-120"/>
                <a:ea typeface="標楷體" panose="03000509000000000000" pitchFamily="65" charset="-120"/>
              </a:rPr>
            </a:b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70545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背</a:t>
            </a:r>
            <a:r>
              <a:rPr lang="zh-TW" altLang="en-US" dirty="0" smtClean="0"/>
              <a:t>壓式汽電共生系統</a:t>
            </a:r>
            <a:endParaRPr lang="zh-TW" altLang="en-US" dirty="0"/>
          </a:p>
        </p:txBody>
      </p:sp>
      <p:sp>
        <p:nvSpPr>
          <p:cNvPr id="3" name="內容版面配置區 2"/>
          <p:cNvSpPr>
            <a:spLocks noGrp="1"/>
          </p:cNvSpPr>
          <p:nvPr>
            <p:ph idx="1"/>
          </p:nvPr>
        </p:nvSpPr>
        <p:spPr>
          <a:xfrm>
            <a:off x="539552" y="1701432"/>
            <a:ext cx="8229600" cy="2015599"/>
          </a:xfrm>
        </p:spPr>
        <p:txBody>
          <a:bodyPr>
            <a:normAutofit lnSpcReduction="10000"/>
          </a:bodyPr>
          <a:lstStyle/>
          <a:p>
            <a:pPr marL="0" indent="0">
              <a:buNone/>
            </a:pPr>
            <a:r>
              <a:rPr lang="zh-TW" altLang="en-US" dirty="0" smtClean="0">
                <a:latin typeface="標楷體" panose="03000509000000000000" pitchFamily="65" charset="-120"/>
                <a:ea typeface="標楷體" panose="03000509000000000000" pitchFamily="65" charset="-120"/>
              </a:rPr>
              <a:t>高壓蒸汽驅動汽渦輪產生機械能，而機械能可直接帶動發動機轉動而產生電力，然而多餘之高溫蒸汽則由渦輪排出，減壓後用於生產過程中</a:t>
            </a:r>
            <a:r>
              <a:rPr lang="zh-TW" altLang="en-US" dirty="0">
                <a:latin typeface="標楷體" panose="03000509000000000000" pitchFamily="65" charset="-120"/>
                <a:ea typeface="標楷體" panose="03000509000000000000" pitchFamily="65" charset="-120"/>
              </a:rPr>
              <a:t>。</a:t>
            </a:r>
          </a:p>
        </p:txBody>
      </p:sp>
      <p:sp>
        <p:nvSpPr>
          <p:cNvPr id="4" name="矩形 3"/>
          <p:cNvSpPr/>
          <p:nvPr/>
        </p:nvSpPr>
        <p:spPr>
          <a:xfrm>
            <a:off x="1691680" y="4991472"/>
            <a:ext cx="1224136"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white"/>
                </a:solidFill>
              </a:rPr>
              <a:t>鍋爐</a:t>
            </a:r>
            <a:endParaRPr lang="zh-TW" altLang="en-US" dirty="0">
              <a:solidFill>
                <a:prstClr val="white"/>
              </a:solidFill>
            </a:endParaRPr>
          </a:p>
        </p:txBody>
      </p:sp>
      <p:sp>
        <p:nvSpPr>
          <p:cNvPr id="6" name="橢圓 5"/>
          <p:cNvSpPr/>
          <p:nvPr/>
        </p:nvSpPr>
        <p:spPr>
          <a:xfrm>
            <a:off x="6732240" y="4149080"/>
            <a:ext cx="1440160"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dirty="0" smtClean="0">
                <a:solidFill>
                  <a:prstClr val="white"/>
                </a:solidFill>
              </a:rPr>
              <a:t>發電機</a:t>
            </a:r>
            <a:endParaRPr lang="zh-TW" altLang="en-US" dirty="0">
              <a:solidFill>
                <a:prstClr val="white"/>
              </a:solidFill>
            </a:endParaRPr>
          </a:p>
        </p:txBody>
      </p:sp>
      <p:cxnSp>
        <p:nvCxnSpPr>
          <p:cNvPr id="7" name="直線接點 6"/>
          <p:cNvCxnSpPr/>
          <p:nvPr/>
        </p:nvCxnSpPr>
        <p:spPr>
          <a:xfrm>
            <a:off x="6134472" y="4527348"/>
            <a:ext cx="5977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6134472" y="4679748"/>
            <a:ext cx="5977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肘形接點 8"/>
          <p:cNvCxnSpPr>
            <a:stCxn id="4" idx="0"/>
          </p:cNvCxnSpPr>
          <p:nvPr/>
        </p:nvCxnSpPr>
        <p:spPr>
          <a:xfrm rot="5400000" flipH="1" flipV="1">
            <a:off x="3353291" y="2667489"/>
            <a:ext cx="1274441" cy="3373526"/>
          </a:xfrm>
          <a:prstGeom prst="bentConnector2">
            <a:avLst/>
          </a:prstGeom>
          <a:ln w="666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肘形接點 9"/>
          <p:cNvCxnSpPr/>
          <p:nvPr/>
        </p:nvCxnSpPr>
        <p:spPr>
          <a:xfrm rot="5400000">
            <a:off x="5461250" y="3933054"/>
            <a:ext cx="432049" cy="3"/>
          </a:xfrm>
          <a:prstGeom prst="bentConnector3">
            <a:avLst/>
          </a:prstGeom>
          <a:ln w="66675" cap="rnd">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肘形接點 10"/>
          <p:cNvCxnSpPr/>
          <p:nvPr/>
        </p:nvCxnSpPr>
        <p:spPr>
          <a:xfrm rot="16200000" flipH="1">
            <a:off x="6174179" y="4566573"/>
            <a:ext cx="565211" cy="1559024"/>
          </a:xfrm>
          <a:prstGeom prst="bentConnector2">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7236297" y="5437070"/>
            <a:ext cx="648072" cy="369332"/>
          </a:xfrm>
          <a:prstGeom prst="rect">
            <a:avLst/>
          </a:prstGeom>
          <a:noFill/>
        </p:spPr>
        <p:txBody>
          <a:bodyPr wrap="square" rtlCol="0">
            <a:spAutoFit/>
          </a:bodyPr>
          <a:lstStyle/>
          <a:p>
            <a:r>
              <a:rPr lang="zh-TW" altLang="en-US" dirty="0" smtClean="0">
                <a:solidFill>
                  <a:prstClr val="black"/>
                </a:solidFill>
              </a:rPr>
              <a:t>製程</a:t>
            </a:r>
            <a:endParaRPr lang="zh-TW" altLang="en-US" dirty="0">
              <a:solidFill>
                <a:prstClr val="black"/>
              </a:solidFill>
            </a:endParaRPr>
          </a:p>
        </p:txBody>
      </p:sp>
      <p:sp>
        <p:nvSpPr>
          <p:cNvPr id="13" name="文字方塊 12"/>
          <p:cNvSpPr txBox="1"/>
          <p:nvPr/>
        </p:nvSpPr>
        <p:spPr>
          <a:xfrm>
            <a:off x="5677272" y="5721206"/>
            <a:ext cx="648072" cy="369332"/>
          </a:xfrm>
          <a:prstGeom prst="rect">
            <a:avLst/>
          </a:prstGeom>
          <a:noFill/>
        </p:spPr>
        <p:txBody>
          <a:bodyPr wrap="square" rtlCol="0">
            <a:spAutoFit/>
          </a:bodyPr>
          <a:lstStyle/>
          <a:p>
            <a:r>
              <a:rPr lang="zh-TW" altLang="en-US" dirty="0" smtClean="0">
                <a:solidFill>
                  <a:prstClr val="black"/>
                </a:solidFill>
              </a:rPr>
              <a:t>蒸汽</a:t>
            </a:r>
            <a:endParaRPr lang="zh-TW" altLang="en-US" dirty="0">
              <a:solidFill>
                <a:prstClr val="black"/>
              </a:solidFill>
            </a:endParaRPr>
          </a:p>
        </p:txBody>
      </p:sp>
      <p:sp>
        <p:nvSpPr>
          <p:cNvPr id="14" name="文字方塊 13"/>
          <p:cNvSpPr txBox="1"/>
          <p:nvPr/>
        </p:nvSpPr>
        <p:spPr>
          <a:xfrm>
            <a:off x="5784042" y="5197879"/>
            <a:ext cx="648072" cy="369332"/>
          </a:xfrm>
          <a:prstGeom prst="rect">
            <a:avLst/>
          </a:prstGeom>
          <a:noFill/>
        </p:spPr>
        <p:txBody>
          <a:bodyPr wrap="square" rtlCol="0">
            <a:spAutoFit/>
          </a:bodyPr>
          <a:lstStyle/>
          <a:p>
            <a:r>
              <a:rPr lang="en-US" altLang="zh-TW" dirty="0" smtClean="0">
                <a:solidFill>
                  <a:prstClr val="black"/>
                </a:solidFill>
              </a:rPr>
              <a:t>H</a:t>
            </a:r>
            <a:endParaRPr lang="zh-TW" altLang="en-US" dirty="0">
              <a:solidFill>
                <a:prstClr val="black"/>
              </a:solidFill>
            </a:endParaRPr>
          </a:p>
        </p:txBody>
      </p:sp>
      <p:sp>
        <p:nvSpPr>
          <p:cNvPr id="15" name="文字方塊 14"/>
          <p:cNvSpPr txBox="1"/>
          <p:nvPr/>
        </p:nvSpPr>
        <p:spPr>
          <a:xfrm>
            <a:off x="7308304" y="4694148"/>
            <a:ext cx="648072" cy="369332"/>
          </a:xfrm>
          <a:prstGeom prst="rect">
            <a:avLst/>
          </a:prstGeom>
          <a:noFill/>
        </p:spPr>
        <p:txBody>
          <a:bodyPr wrap="square" rtlCol="0">
            <a:spAutoFit/>
          </a:bodyPr>
          <a:lstStyle/>
          <a:p>
            <a:r>
              <a:rPr lang="en-US" altLang="zh-TW" dirty="0" smtClean="0">
                <a:solidFill>
                  <a:prstClr val="black"/>
                </a:solidFill>
              </a:rPr>
              <a:t>G</a:t>
            </a:r>
            <a:endParaRPr lang="zh-TW" altLang="en-US" dirty="0">
              <a:solidFill>
                <a:prstClr val="black"/>
              </a:solidFill>
            </a:endParaRPr>
          </a:p>
        </p:txBody>
      </p:sp>
      <p:sp>
        <p:nvSpPr>
          <p:cNvPr id="16" name="文字方塊 15"/>
          <p:cNvSpPr txBox="1"/>
          <p:nvPr/>
        </p:nvSpPr>
        <p:spPr>
          <a:xfrm>
            <a:off x="3563888" y="3779748"/>
            <a:ext cx="1224136" cy="369332"/>
          </a:xfrm>
          <a:prstGeom prst="rect">
            <a:avLst/>
          </a:prstGeom>
          <a:noFill/>
        </p:spPr>
        <p:txBody>
          <a:bodyPr wrap="square" rtlCol="0">
            <a:spAutoFit/>
          </a:bodyPr>
          <a:lstStyle/>
          <a:p>
            <a:r>
              <a:rPr lang="zh-TW" altLang="en-US" dirty="0" smtClean="0">
                <a:solidFill>
                  <a:prstClr val="black"/>
                </a:solidFill>
              </a:rPr>
              <a:t>高壓蒸汽</a:t>
            </a:r>
            <a:endParaRPr lang="zh-TW" altLang="en-US" dirty="0">
              <a:solidFill>
                <a:prstClr val="black"/>
              </a:solidFill>
            </a:endParaRPr>
          </a:p>
        </p:txBody>
      </p:sp>
      <p:cxnSp>
        <p:nvCxnSpPr>
          <p:cNvPr id="17" name="直線單箭頭接點 16"/>
          <p:cNvCxnSpPr/>
          <p:nvPr/>
        </p:nvCxnSpPr>
        <p:spPr>
          <a:xfrm flipV="1">
            <a:off x="2303748" y="5628691"/>
            <a:ext cx="0" cy="5366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3023828" y="5197879"/>
            <a:ext cx="5400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a:off x="1079612" y="5346085"/>
            <a:ext cx="5400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文字方塊 20"/>
          <p:cNvSpPr txBox="1"/>
          <p:nvPr/>
        </p:nvSpPr>
        <p:spPr>
          <a:xfrm>
            <a:off x="431540" y="5161419"/>
            <a:ext cx="648072" cy="369332"/>
          </a:xfrm>
          <a:prstGeom prst="rect">
            <a:avLst/>
          </a:prstGeom>
          <a:noFill/>
        </p:spPr>
        <p:txBody>
          <a:bodyPr wrap="square" rtlCol="0">
            <a:spAutoFit/>
          </a:bodyPr>
          <a:lstStyle/>
          <a:p>
            <a:r>
              <a:rPr lang="zh-TW" altLang="en-US" dirty="0" smtClean="0">
                <a:solidFill>
                  <a:prstClr val="black"/>
                </a:solidFill>
              </a:rPr>
              <a:t>燃料</a:t>
            </a:r>
            <a:endParaRPr lang="zh-TW" altLang="en-US" dirty="0">
              <a:solidFill>
                <a:prstClr val="black"/>
              </a:solidFill>
            </a:endParaRPr>
          </a:p>
        </p:txBody>
      </p:sp>
      <p:sp>
        <p:nvSpPr>
          <p:cNvPr id="22" name="文字方塊 21"/>
          <p:cNvSpPr txBox="1"/>
          <p:nvPr/>
        </p:nvSpPr>
        <p:spPr>
          <a:xfrm>
            <a:off x="2051720" y="6141153"/>
            <a:ext cx="648072" cy="369332"/>
          </a:xfrm>
          <a:prstGeom prst="rect">
            <a:avLst/>
          </a:prstGeom>
          <a:noFill/>
        </p:spPr>
        <p:txBody>
          <a:bodyPr wrap="square" rtlCol="0">
            <a:spAutoFit/>
          </a:bodyPr>
          <a:lstStyle/>
          <a:p>
            <a:r>
              <a:rPr lang="zh-TW" altLang="en-US" dirty="0" smtClean="0">
                <a:solidFill>
                  <a:prstClr val="black"/>
                </a:solidFill>
              </a:rPr>
              <a:t>飼水</a:t>
            </a:r>
            <a:endParaRPr lang="zh-TW" altLang="en-US" dirty="0">
              <a:solidFill>
                <a:prstClr val="black"/>
              </a:solidFill>
            </a:endParaRPr>
          </a:p>
        </p:txBody>
      </p:sp>
      <p:sp>
        <p:nvSpPr>
          <p:cNvPr id="23" name="文字方塊 22"/>
          <p:cNvSpPr txBox="1"/>
          <p:nvPr/>
        </p:nvSpPr>
        <p:spPr>
          <a:xfrm>
            <a:off x="3563888" y="5063479"/>
            <a:ext cx="648072" cy="369332"/>
          </a:xfrm>
          <a:prstGeom prst="rect">
            <a:avLst/>
          </a:prstGeom>
          <a:noFill/>
        </p:spPr>
        <p:txBody>
          <a:bodyPr wrap="square" rtlCol="0">
            <a:spAutoFit/>
          </a:bodyPr>
          <a:lstStyle/>
          <a:p>
            <a:r>
              <a:rPr lang="zh-TW" altLang="en-US" dirty="0" smtClean="0">
                <a:solidFill>
                  <a:prstClr val="black"/>
                </a:solidFill>
              </a:rPr>
              <a:t>排氣</a:t>
            </a:r>
            <a:endParaRPr lang="zh-TW" altLang="en-US" dirty="0">
              <a:solidFill>
                <a:prstClr val="black"/>
              </a:solidFill>
            </a:endParaRPr>
          </a:p>
        </p:txBody>
      </p:sp>
      <p:pic>
        <p:nvPicPr>
          <p:cNvPr id="24"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4475" y="3532377"/>
            <a:ext cx="677312" cy="67731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462641" y="3532377"/>
            <a:ext cx="677312" cy="6773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7805745" y="4981867"/>
            <a:ext cx="677312" cy="67731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flipV="1">
            <a:off x="6468498" y="5036392"/>
            <a:ext cx="677312" cy="677312"/>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p:cNvSpPr/>
          <p:nvPr/>
        </p:nvSpPr>
        <p:spPr>
          <a:xfrm>
            <a:off x="5220072" y="4149080"/>
            <a:ext cx="914400" cy="914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dirty="0">
                <a:solidFill>
                  <a:prstClr val="white"/>
                </a:solidFill>
                <a:latin typeface="標楷體" panose="03000509000000000000" pitchFamily="65" charset="-120"/>
                <a:ea typeface="標楷體" panose="03000509000000000000" pitchFamily="65" charset="-120"/>
              </a:rPr>
              <a:t>汽</a:t>
            </a:r>
            <a:r>
              <a:rPr lang="zh-TW" altLang="en-US" dirty="0" smtClean="0">
                <a:solidFill>
                  <a:prstClr val="white"/>
                </a:solidFill>
                <a:latin typeface="標楷體" panose="03000509000000000000" pitchFamily="65" charset="-120"/>
                <a:ea typeface="標楷體" panose="03000509000000000000" pitchFamily="65" charset="-120"/>
              </a:rPr>
              <a:t>輪機</a:t>
            </a:r>
            <a:endParaRPr lang="zh-TW" altLang="en-US" dirty="0">
              <a:solidFill>
                <a:prstClr val="white"/>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74240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500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2000"/>
                                        <p:tgtEl>
                                          <p:spTgt spid="28"/>
                                        </p:tgtEl>
                                      </p:cBhvr>
                                    </p:animEffect>
                                  </p:childTnLst>
                                </p:cTn>
                              </p:par>
                              <p:par>
                                <p:cTn id="8" presetID="10" presetClass="exit" presetSubtype="0" repeatCount="20000" fill="remove" nodeType="withEffect">
                                  <p:stCondLst>
                                    <p:cond delay="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par>
                                <p:cTn id="11" presetID="10" presetClass="exit" presetSubtype="0" repeatCount="20000" fill="remove" nodeType="with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10" presetClass="exit" presetSubtype="0" repeatCount="20000" fill="remove" nodeType="withEffect">
                                  <p:stCondLst>
                                    <p:cond delay="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repeatCount="20000" fill="remove" nodeType="with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線接點 14"/>
          <p:cNvCxnSpPr/>
          <p:nvPr/>
        </p:nvCxnSpPr>
        <p:spPr>
          <a:xfrm>
            <a:off x="6585756" y="3573016"/>
            <a:ext cx="5977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6591676" y="3789040"/>
            <a:ext cx="597768"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抽汽</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冷凝式汽輪發電機組</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539552" y="1433154"/>
            <a:ext cx="8229600" cy="4525963"/>
          </a:xfrm>
        </p:spPr>
        <p:txBody>
          <a:bodyPr>
            <a:normAutofit/>
          </a:bodyPr>
          <a:lstStyle/>
          <a:p>
            <a:r>
              <a:rPr lang="zh-TW" altLang="en-US" sz="2400" dirty="0" smtClean="0">
                <a:latin typeface="標楷體" panose="03000509000000000000" pitchFamily="65" charset="-120"/>
                <a:ea typeface="標楷體" panose="03000509000000000000" pitchFamily="65" charset="-120"/>
              </a:rPr>
              <a:t>操作原理，是將鍋爐產生高壓高溫蒸汽，先送至汽輪發電機發電，在由汽輪機抽取適當蒸汽提供製程使用，剩餘蒸汽則經汽輪機低壓段作工後，排汽至冷凝器，排汽經冷凝結成水後，送回鍋爐在循環使用</a:t>
            </a:r>
            <a:r>
              <a:rPr lang="zh-TW" altLang="en-US" sz="2400" dirty="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p:txBody>
      </p:sp>
      <p:sp>
        <p:nvSpPr>
          <p:cNvPr id="4" name="矩形 3"/>
          <p:cNvSpPr/>
          <p:nvPr/>
        </p:nvSpPr>
        <p:spPr>
          <a:xfrm>
            <a:off x="1691681" y="4631432"/>
            <a:ext cx="1224136"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white"/>
                </a:solidFill>
              </a:rPr>
              <a:t>鍋爐</a:t>
            </a:r>
            <a:endParaRPr lang="zh-TW" altLang="en-US" dirty="0">
              <a:solidFill>
                <a:prstClr val="white"/>
              </a:solidFill>
            </a:endParaRPr>
          </a:p>
        </p:txBody>
      </p:sp>
      <p:cxnSp>
        <p:nvCxnSpPr>
          <p:cNvPr id="5" name="直線單箭頭接點 4"/>
          <p:cNvCxnSpPr/>
          <p:nvPr/>
        </p:nvCxnSpPr>
        <p:spPr>
          <a:xfrm flipV="1">
            <a:off x="2303749" y="5268652"/>
            <a:ext cx="0" cy="11365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直線單箭頭接點 5"/>
          <p:cNvCxnSpPr/>
          <p:nvPr/>
        </p:nvCxnSpPr>
        <p:spPr>
          <a:xfrm>
            <a:off x="3023829" y="4837839"/>
            <a:ext cx="5400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直線單箭頭接點 6"/>
          <p:cNvCxnSpPr/>
          <p:nvPr/>
        </p:nvCxnSpPr>
        <p:spPr>
          <a:xfrm>
            <a:off x="1079613" y="4986045"/>
            <a:ext cx="5400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文字方塊 7"/>
          <p:cNvSpPr txBox="1"/>
          <p:nvPr/>
        </p:nvSpPr>
        <p:spPr>
          <a:xfrm>
            <a:off x="431541" y="4801379"/>
            <a:ext cx="648072" cy="369332"/>
          </a:xfrm>
          <a:prstGeom prst="rect">
            <a:avLst/>
          </a:prstGeom>
          <a:noFill/>
        </p:spPr>
        <p:txBody>
          <a:bodyPr wrap="square" rtlCol="0">
            <a:spAutoFit/>
          </a:bodyPr>
          <a:lstStyle/>
          <a:p>
            <a:r>
              <a:rPr lang="zh-TW" altLang="en-US" dirty="0" smtClean="0">
                <a:solidFill>
                  <a:prstClr val="black"/>
                </a:solidFill>
              </a:rPr>
              <a:t>燃料</a:t>
            </a:r>
            <a:endParaRPr lang="zh-TW" altLang="en-US" dirty="0">
              <a:solidFill>
                <a:prstClr val="black"/>
              </a:solidFill>
            </a:endParaRPr>
          </a:p>
        </p:txBody>
      </p:sp>
      <p:sp>
        <p:nvSpPr>
          <p:cNvPr id="9" name="文字方塊 8"/>
          <p:cNvSpPr txBox="1"/>
          <p:nvPr/>
        </p:nvSpPr>
        <p:spPr>
          <a:xfrm>
            <a:off x="2375757" y="6011681"/>
            <a:ext cx="648072" cy="369332"/>
          </a:xfrm>
          <a:prstGeom prst="rect">
            <a:avLst/>
          </a:prstGeom>
          <a:noFill/>
        </p:spPr>
        <p:txBody>
          <a:bodyPr wrap="square" rtlCol="0">
            <a:spAutoFit/>
          </a:bodyPr>
          <a:lstStyle/>
          <a:p>
            <a:r>
              <a:rPr lang="zh-TW" altLang="en-US" dirty="0" smtClean="0">
                <a:solidFill>
                  <a:prstClr val="black"/>
                </a:solidFill>
              </a:rPr>
              <a:t>飼水</a:t>
            </a:r>
            <a:endParaRPr lang="zh-TW" altLang="en-US" dirty="0">
              <a:solidFill>
                <a:prstClr val="black"/>
              </a:solidFill>
            </a:endParaRPr>
          </a:p>
        </p:txBody>
      </p:sp>
      <p:sp>
        <p:nvSpPr>
          <p:cNvPr id="10" name="文字方塊 9"/>
          <p:cNvSpPr txBox="1"/>
          <p:nvPr/>
        </p:nvSpPr>
        <p:spPr>
          <a:xfrm>
            <a:off x="3563889" y="4703439"/>
            <a:ext cx="648072" cy="369332"/>
          </a:xfrm>
          <a:prstGeom prst="rect">
            <a:avLst/>
          </a:prstGeom>
          <a:noFill/>
        </p:spPr>
        <p:txBody>
          <a:bodyPr wrap="square" rtlCol="0">
            <a:spAutoFit/>
          </a:bodyPr>
          <a:lstStyle/>
          <a:p>
            <a:r>
              <a:rPr lang="zh-TW" altLang="en-US" dirty="0" smtClean="0">
                <a:solidFill>
                  <a:prstClr val="black"/>
                </a:solidFill>
              </a:rPr>
              <a:t>排氣</a:t>
            </a:r>
            <a:endParaRPr lang="zh-TW" altLang="en-US" dirty="0">
              <a:solidFill>
                <a:prstClr val="black"/>
              </a:solidFill>
            </a:endParaRPr>
          </a:p>
        </p:txBody>
      </p:sp>
      <p:cxnSp>
        <p:nvCxnSpPr>
          <p:cNvPr id="11" name="肘形接點 10"/>
          <p:cNvCxnSpPr/>
          <p:nvPr/>
        </p:nvCxnSpPr>
        <p:spPr>
          <a:xfrm rot="5400000" flipH="1" flipV="1">
            <a:off x="3353292" y="2307448"/>
            <a:ext cx="1274441" cy="3373526"/>
          </a:xfrm>
          <a:prstGeom prst="bentConnector2">
            <a:avLst/>
          </a:prstGeom>
          <a:ln w="666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橢圓 13"/>
          <p:cNvSpPr/>
          <p:nvPr/>
        </p:nvSpPr>
        <p:spPr>
          <a:xfrm>
            <a:off x="6948264" y="3234680"/>
            <a:ext cx="1440160"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dirty="0" smtClean="0">
                <a:solidFill>
                  <a:prstClr val="white"/>
                </a:solidFill>
              </a:rPr>
              <a:t>發電機</a:t>
            </a:r>
            <a:endParaRPr lang="zh-TW" altLang="en-US" dirty="0">
              <a:solidFill>
                <a:prstClr val="white"/>
              </a:solidFill>
            </a:endParaRPr>
          </a:p>
        </p:txBody>
      </p:sp>
      <p:sp>
        <p:nvSpPr>
          <p:cNvPr id="18" name="文字方塊 17"/>
          <p:cNvSpPr txBox="1"/>
          <p:nvPr/>
        </p:nvSpPr>
        <p:spPr>
          <a:xfrm>
            <a:off x="3491880" y="3420519"/>
            <a:ext cx="1224136" cy="369332"/>
          </a:xfrm>
          <a:prstGeom prst="rect">
            <a:avLst/>
          </a:prstGeom>
          <a:noFill/>
        </p:spPr>
        <p:txBody>
          <a:bodyPr wrap="square" rtlCol="0">
            <a:spAutoFit/>
          </a:bodyPr>
          <a:lstStyle/>
          <a:p>
            <a:r>
              <a:rPr lang="zh-TW" altLang="en-US" dirty="0" smtClean="0">
                <a:solidFill>
                  <a:prstClr val="black"/>
                </a:solidFill>
              </a:rPr>
              <a:t>高壓蒸汽</a:t>
            </a:r>
            <a:endParaRPr lang="zh-TW" altLang="en-US" dirty="0">
              <a:solidFill>
                <a:prstClr val="black"/>
              </a:solidFill>
            </a:endParaRPr>
          </a:p>
        </p:txBody>
      </p:sp>
      <p:cxnSp>
        <p:nvCxnSpPr>
          <p:cNvPr id="25" name="直線接點 24"/>
          <p:cNvCxnSpPr/>
          <p:nvPr/>
        </p:nvCxnSpPr>
        <p:spPr>
          <a:xfrm>
            <a:off x="5921951" y="4153271"/>
            <a:ext cx="0" cy="144016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3023829" y="6117155"/>
            <a:ext cx="1224136" cy="5760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dirty="0" smtClean="0">
                <a:solidFill>
                  <a:prstClr val="white"/>
                </a:solidFill>
              </a:rPr>
              <a:t>飼水器</a:t>
            </a:r>
            <a:endParaRPr lang="zh-TW" altLang="en-US" dirty="0">
              <a:solidFill>
                <a:prstClr val="white"/>
              </a:solidFill>
            </a:endParaRPr>
          </a:p>
        </p:txBody>
      </p:sp>
      <p:sp>
        <p:nvSpPr>
          <p:cNvPr id="29" name="矩形 28"/>
          <p:cNvSpPr/>
          <p:nvPr/>
        </p:nvSpPr>
        <p:spPr>
          <a:xfrm>
            <a:off x="4572000" y="6117155"/>
            <a:ext cx="122413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dirty="0" smtClean="0">
                <a:solidFill>
                  <a:prstClr val="white"/>
                </a:solidFill>
              </a:rPr>
              <a:t>除氧氣</a:t>
            </a:r>
            <a:endParaRPr lang="zh-TW" altLang="en-US" dirty="0">
              <a:solidFill>
                <a:prstClr val="white"/>
              </a:solidFill>
            </a:endParaRPr>
          </a:p>
        </p:txBody>
      </p:sp>
      <p:sp>
        <p:nvSpPr>
          <p:cNvPr id="30" name="矩形 29"/>
          <p:cNvSpPr/>
          <p:nvPr/>
        </p:nvSpPr>
        <p:spPr>
          <a:xfrm>
            <a:off x="5985642" y="6117155"/>
            <a:ext cx="1224136" cy="57606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dirty="0" smtClean="0">
                <a:solidFill>
                  <a:prstClr val="white"/>
                </a:solidFill>
              </a:rPr>
              <a:t>冷凝水器</a:t>
            </a:r>
            <a:endParaRPr lang="zh-TW" altLang="en-US" dirty="0">
              <a:solidFill>
                <a:prstClr val="white"/>
              </a:solidFill>
            </a:endParaRPr>
          </a:p>
        </p:txBody>
      </p:sp>
      <p:sp>
        <p:nvSpPr>
          <p:cNvPr id="31" name="矩形 30"/>
          <p:cNvSpPr/>
          <p:nvPr/>
        </p:nvSpPr>
        <p:spPr>
          <a:xfrm>
            <a:off x="6278492" y="4843099"/>
            <a:ext cx="1224136"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prstClr val="white"/>
                </a:solidFill>
              </a:rPr>
              <a:t>冷凝器</a:t>
            </a:r>
            <a:endParaRPr lang="zh-TW" altLang="en-US" b="1" dirty="0">
              <a:solidFill>
                <a:prstClr val="white"/>
              </a:solidFill>
            </a:endParaRPr>
          </a:p>
        </p:txBody>
      </p:sp>
      <p:cxnSp>
        <p:nvCxnSpPr>
          <p:cNvPr id="33" name="直線接點 32"/>
          <p:cNvCxnSpPr>
            <a:stCxn id="28" idx="3"/>
            <a:endCxn id="29" idx="1"/>
          </p:cNvCxnSpPr>
          <p:nvPr/>
        </p:nvCxnSpPr>
        <p:spPr>
          <a:xfrm>
            <a:off x="4247965" y="6405187"/>
            <a:ext cx="3240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接點 34"/>
          <p:cNvCxnSpPr>
            <a:stCxn id="29" idx="3"/>
            <a:endCxn id="30" idx="1"/>
          </p:cNvCxnSpPr>
          <p:nvPr/>
        </p:nvCxnSpPr>
        <p:spPr>
          <a:xfrm>
            <a:off x="5796136" y="6405187"/>
            <a:ext cx="1895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線接點 43"/>
          <p:cNvCxnSpPr>
            <a:stCxn id="28" idx="1"/>
          </p:cNvCxnSpPr>
          <p:nvPr/>
        </p:nvCxnSpPr>
        <p:spPr>
          <a:xfrm flipH="1">
            <a:off x="2303749" y="6405187"/>
            <a:ext cx="7200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a:xfrm flipH="1">
            <a:off x="1838232" y="5593431"/>
            <a:ext cx="4083719" cy="0"/>
          </a:xfrm>
          <a:prstGeom prst="line">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接點 47"/>
          <p:cNvCxnSpPr/>
          <p:nvPr/>
        </p:nvCxnSpPr>
        <p:spPr>
          <a:xfrm>
            <a:off x="6133910" y="4144932"/>
            <a:ext cx="0" cy="1855678"/>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線接點 48"/>
          <p:cNvCxnSpPr/>
          <p:nvPr/>
        </p:nvCxnSpPr>
        <p:spPr>
          <a:xfrm flipH="1">
            <a:off x="1839373" y="6011681"/>
            <a:ext cx="4302278" cy="0"/>
          </a:xfrm>
          <a:prstGeom prst="line">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文字方塊 52"/>
          <p:cNvSpPr txBox="1"/>
          <p:nvPr/>
        </p:nvSpPr>
        <p:spPr>
          <a:xfrm>
            <a:off x="3668066" y="5131131"/>
            <a:ext cx="1224136" cy="369332"/>
          </a:xfrm>
          <a:prstGeom prst="rect">
            <a:avLst/>
          </a:prstGeom>
          <a:noFill/>
        </p:spPr>
        <p:txBody>
          <a:bodyPr wrap="square" rtlCol="0">
            <a:spAutoFit/>
          </a:bodyPr>
          <a:lstStyle/>
          <a:p>
            <a:r>
              <a:rPr lang="zh-TW" altLang="en-US" dirty="0">
                <a:solidFill>
                  <a:prstClr val="black"/>
                </a:solidFill>
              </a:rPr>
              <a:t>中</a:t>
            </a:r>
            <a:r>
              <a:rPr lang="zh-TW" altLang="en-US" dirty="0" smtClean="0">
                <a:solidFill>
                  <a:prstClr val="black"/>
                </a:solidFill>
              </a:rPr>
              <a:t>壓蒸汽</a:t>
            </a:r>
            <a:endParaRPr lang="zh-TW" altLang="en-US" dirty="0">
              <a:solidFill>
                <a:prstClr val="black"/>
              </a:solidFill>
            </a:endParaRPr>
          </a:p>
        </p:txBody>
      </p:sp>
      <p:sp>
        <p:nvSpPr>
          <p:cNvPr id="54" name="文字方塊 53"/>
          <p:cNvSpPr txBox="1"/>
          <p:nvPr/>
        </p:nvSpPr>
        <p:spPr>
          <a:xfrm>
            <a:off x="3668066" y="5639617"/>
            <a:ext cx="1224136" cy="369332"/>
          </a:xfrm>
          <a:prstGeom prst="rect">
            <a:avLst/>
          </a:prstGeom>
          <a:noFill/>
        </p:spPr>
        <p:txBody>
          <a:bodyPr wrap="square" rtlCol="0">
            <a:spAutoFit/>
          </a:bodyPr>
          <a:lstStyle/>
          <a:p>
            <a:r>
              <a:rPr lang="zh-TW" altLang="en-US" dirty="0" smtClean="0">
                <a:solidFill>
                  <a:prstClr val="black"/>
                </a:solidFill>
              </a:rPr>
              <a:t>低壓蒸汽</a:t>
            </a:r>
            <a:endParaRPr lang="zh-TW" altLang="en-US" dirty="0">
              <a:solidFill>
                <a:prstClr val="black"/>
              </a:solidFill>
            </a:endParaRPr>
          </a:p>
        </p:txBody>
      </p:sp>
      <p:cxnSp>
        <p:nvCxnSpPr>
          <p:cNvPr id="60" name="直線單箭頭接點 59"/>
          <p:cNvCxnSpPr/>
          <p:nvPr/>
        </p:nvCxnSpPr>
        <p:spPr>
          <a:xfrm>
            <a:off x="6372200" y="4153271"/>
            <a:ext cx="0" cy="6481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直線單箭頭接點 61"/>
          <p:cNvCxnSpPr/>
          <p:nvPr/>
        </p:nvCxnSpPr>
        <p:spPr>
          <a:xfrm>
            <a:off x="6444208" y="5500463"/>
            <a:ext cx="0" cy="6166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直線單箭頭接點 63"/>
          <p:cNvCxnSpPr/>
          <p:nvPr/>
        </p:nvCxnSpPr>
        <p:spPr>
          <a:xfrm flipH="1">
            <a:off x="7596336" y="5072771"/>
            <a:ext cx="648072" cy="83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 name="文字方塊 64"/>
          <p:cNvSpPr txBox="1"/>
          <p:nvPr/>
        </p:nvSpPr>
        <p:spPr>
          <a:xfrm>
            <a:off x="7588007" y="5261543"/>
            <a:ext cx="1368152" cy="369332"/>
          </a:xfrm>
          <a:prstGeom prst="rect">
            <a:avLst/>
          </a:prstGeom>
          <a:noFill/>
        </p:spPr>
        <p:txBody>
          <a:bodyPr wrap="square" rtlCol="0">
            <a:spAutoFit/>
          </a:bodyPr>
          <a:lstStyle/>
          <a:p>
            <a:r>
              <a:rPr lang="zh-TW" altLang="en-US" dirty="0" smtClean="0">
                <a:solidFill>
                  <a:prstClr val="black"/>
                </a:solidFill>
              </a:rPr>
              <a:t>冷卻循環水</a:t>
            </a:r>
            <a:endParaRPr lang="zh-TW" altLang="en-US" dirty="0">
              <a:solidFill>
                <a:prstClr val="black"/>
              </a:solidFill>
            </a:endParaRPr>
          </a:p>
        </p:txBody>
      </p:sp>
      <p:pic>
        <p:nvPicPr>
          <p:cNvPr id="34"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0471" y="2661642"/>
            <a:ext cx="677312" cy="67731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628637" y="2661642"/>
            <a:ext cx="677312" cy="67731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7971741" y="4111132"/>
            <a:ext cx="677312" cy="67731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flipV="1">
            <a:off x="6634494" y="4165657"/>
            <a:ext cx="677312" cy="677312"/>
          </a:xfrm>
          <a:prstGeom prst="rect">
            <a:avLst/>
          </a:prstGeom>
          <a:noFill/>
          <a:extLst>
            <a:ext uri="{909E8E84-426E-40DD-AFC4-6F175D3DCCD1}">
              <a14:hiddenFill xmlns:a14="http://schemas.microsoft.com/office/drawing/2010/main">
                <a:solidFill>
                  <a:srgbClr val="FFFFFF"/>
                </a:solidFill>
              </a14:hiddenFill>
            </a:ext>
          </a:extLst>
        </p:spPr>
      </p:pic>
      <p:sp>
        <p:nvSpPr>
          <p:cNvPr id="39" name="矩形 38"/>
          <p:cNvSpPr/>
          <p:nvPr/>
        </p:nvSpPr>
        <p:spPr>
          <a:xfrm>
            <a:off x="5695094" y="3196732"/>
            <a:ext cx="914400" cy="914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dirty="0">
                <a:solidFill>
                  <a:prstClr val="white"/>
                </a:solidFill>
                <a:latin typeface="標楷體" panose="03000509000000000000" pitchFamily="65" charset="-120"/>
                <a:ea typeface="標楷體" panose="03000509000000000000" pitchFamily="65" charset="-120"/>
              </a:rPr>
              <a:t>汽</a:t>
            </a:r>
            <a:r>
              <a:rPr lang="zh-TW" altLang="en-US" dirty="0" smtClean="0">
                <a:solidFill>
                  <a:prstClr val="white"/>
                </a:solidFill>
                <a:latin typeface="標楷體" panose="03000509000000000000" pitchFamily="65" charset="-120"/>
                <a:ea typeface="標楷體" panose="03000509000000000000" pitchFamily="65" charset="-120"/>
              </a:rPr>
              <a:t>輪機</a:t>
            </a:r>
            <a:endParaRPr lang="zh-TW" altLang="en-US" dirty="0">
              <a:solidFill>
                <a:prstClr val="white"/>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8579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500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1)">
                                      <p:cBhvr>
                                        <p:cTn id="7" dur="2000"/>
                                        <p:tgtEl>
                                          <p:spTgt spid="39"/>
                                        </p:tgtEl>
                                      </p:cBhvr>
                                    </p:animEffect>
                                  </p:childTnLst>
                                </p:cTn>
                              </p:par>
                              <p:par>
                                <p:cTn id="8" presetID="10" presetClass="exit" presetSubtype="0" repeatCount="20000" fill="remove" nodeType="withEffect">
                                  <p:stCondLst>
                                    <p:cond delay="0"/>
                                  </p:stCondLst>
                                  <p:childTnLst>
                                    <p:animEffect transition="out" filter="fade">
                                      <p:cBhvr>
                                        <p:cTn id="9" dur="500"/>
                                        <p:tgtEl>
                                          <p:spTgt spid="36"/>
                                        </p:tgtEl>
                                      </p:cBhvr>
                                    </p:animEffect>
                                    <p:set>
                                      <p:cBhvr>
                                        <p:cTn id="10" dur="1" fill="hold">
                                          <p:stCondLst>
                                            <p:cond delay="499"/>
                                          </p:stCondLst>
                                        </p:cTn>
                                        <p:tgtEl>
                                          <p:spTgt spid="36"/>
                                        </p:tgtEl>
                                        <p:attrNameLst>
                                          <p:attrName>style.visibility</p:attrName>
                                        </p:attrNameLst>
                                      </p:cBhvr>
                                      <p:to>
                                        <p:strVal val="hidden"/>
                                      </p:to>
                                    </p:set>
                                  </p:childTnLst>
                                </p:cTn>
                              </p:par>
                              <p:par>
                                <p:cTn id="11" presetID="10" presetClass="exit" presetSubtype="0" repeatCount="20000" fill="remove" nodeType="with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cTn>
                              </p:par>
                              <p:par>
                                <p:cTn id="14" presetID="10" presetClass="exit" presetSubtype="0" repeatCount="20000" fill="remove" nodeType="withEffect">
                                  <p:stCondLst>
                                    <p:cond delay="0"/>
                                  </p:stCondLst>
                                  <p:childTnLst>
                                    <p:animEffect transition="out" filter="fade">
                                      <p:cBhvr>
                                        <p:cTn id="15" dur="500"/>
                                        <p:tgtEl>
                                          <p:spTgt spid="38"/>
                                        </p:tgtEl>
                                      </p:cBhvr>
                                    </p:animEffect>
                                    <p:set>
                                      <p:cBhvr>
                                        <p:cTn id="16" dur="1" fill="hold">
                                          <p:stCondLst>
                                            <p:cond delay="499"/>
                                          </p:stCondLst>
                                        </p:cTn>
                                        <p:tgtEl>
                                          <p:spTgt spid="38"/>
                                        </p:tgtEl>
                                        <p:attrNameLst>
                                          <p:attrName>style.visibility</p:attrName>
                                        </p:attrNameLst>
                                      </p:cBhvr>
                                      <p:to>
                                        <p:strVal val="hidden"/>
                                      </p:to>
                                    </p:set>
                                  </p:childTnLst>
                                </p:cTn>
                              </p:par>
                              <p:par>
                                <p:cTn id="17" presetID="10" presetClass="exit" presetSubtype="0" repeatCount="20000" fill="remove" nodeType="withEffect">
                                  <p:stCondLst>
                                    <p:cond delay="0"/>
                                  </p:stCondLst>
                                  <p:childTnLst>
                                    <p:animEffect transition="out" filter="fade">
                                      <p:cBhvr>
                                        <p:cTn id="18" dur="500"/>
                                        <p:tgtEl>
                                          <p:spTgt spid="37"/>
                                        </p:tgtEl>
                                      </p:cBhvr>
                                    </p:animEffect>
                                    <p:set>
                                      <p:cBhvr>
                                        <p:cTn id="19"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線單箭頭接點 26"/>
          <p:cNvCxnSpPr/>
          <p:nvPr/>
        </p:nvCxnSpPr>
        <p:spPr>
          <a:xfrm>
            <a:off x="6834004" y="6373908"/>
            <a:ext cx="1008112"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p:nvPr/>
        </p:nvCxnSpPr>
        <p:spPr>
          <a:xfrm>
            <a:off x="6834004" y="6204522"/>
            <a:ext cx="1008112"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汽渦輪廢熱鍋爐發電機組</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76443" y="1487506"/>
            <a:ext cx="8229600" cy="4525963"/>
          </a:xfrm>
        </p:spPr>
        <p:txBody>
          <a:bodyPr>
            <a:normAutofit/>
          </a:bodyPr>
          <a:lstStyle/>
          <a:p>
            <a:r>
              <a:rPr lang="zh-TW" altLang="en-US" sz="2800" dirty="0" smtClean="0">
                <a:latin typeface="標楷體" panose="03000509000000000000" pitchFamily="65" charset="-120"/>
                <a:ea typeface="標楷體" panose="03000509000000000000" pitchFamily="65" charset="-120"/>
              </a:rPr>
              <a:t>系統操作原理為自大氣中引竟空氣，經氣渦輪機組的空氣壓縮機後，成為高壓空氣再與燃料混合燃燒，以產生高壓高溫燃汽，驅動氣渦輪發電機組，然而氣渦輪機的排氣在經由廢熱鍋爐，可以產生蒸汽，直接提供製程使用</a:t>
            </a:r>
            <a:r>
              <a:rPr lang="zh-TW" altLang="en-US" sz="2800" dirty="0">
                <a:latin typeface="標楷體" panose="03000509000000000000" pitchFamily="65" charset="-120"/>
                <a:ea typeface="標楷體" panose="03000509000000000000" pitchFamily="65" charset="-120"/>
              </a:rPr>
              <a:t>。</a:t>
            </a:r>
          </a:p>
        </p:txBody>
      </p:sp>
      <p:sp>
        <p:nvSpPr>
          <p:cNvPr id="4" name="矩形 3"/>
          <p:cNvSpPr/>
          <p:nvPr/>
        </p:nvSpPr>
        <p:spPr>
          <a:xfrm>
            <a:off x="1725602" y="5946523"/>
            <a:ext cx="1224136"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white"/>
                </a:solidFill>
                <a:latin typeface="標楷體" panose="03000509000000000000" pitchFamily="65" charset="-120"/>
                <a:ea typeface="標楷體" panose="03000509000000000000" pitchFamily="65" charset="-120"/>
              </a:rPr>
              <a:t>壓縮機</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5" name="直線單箭頭接點 4"/>
          <p:cNvCxnSpPr/>
          <p:nvPr/>
        </p:nvCxnSpPr>
        <p:spPr>
          <a:xfrm flipH="1">
            <a:off x="3563497" y="4321334"/>
            <a:ext cx="4167" cy="2683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直線單箭頭接點 5"/>
          <p:cNvCxnSpPr/>
          <p:nvPr/>
        </p:nvCxnSpPr>
        <p:spPr>
          <a:xfrm>
            <a:off x="2949738" y="6152929"/>
            <a:ext cx="2444106"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7" name="直線單箭頭接點 6"/>
          <p:cNvCxnSpPr/>
          <p:nvPr/>
        </p:nvCxnSpPr>
        <p:spPr>
          <a:xfrm>
            <a:off x="1109369" y="6301135"/>
            <a:ext cx="5400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文字方塊 7"/>
          <p:cNvSpPr txBox="1"/>
          <p:nvPr/>
        </p:nvSpPr>
        <p:spPr>
          <a:xfrm>
            <a:off x="3269609" y="3952002"/>
            <a:ext cx="648072" cy="369332"/>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燃料</a:t>
            </a:r>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9" name="文字方塊 8"/>
          <p:cNvSpPr txBox="1"/>
          <p:nvPr/>
        </p:nvSpPr>
        <p:spPr>
          <a:xfrm>
            <a:off x="461297" y="6149576"/>
            <a:ext cx="648072" cy="369332"/>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空氣</a:t>
            </a:r>
            <a:endParaRPr lang="zh-TW" altLang="en-US" dirty="0">
              <a:solidFill>
                <a:prstClr val="black"/>
              </a:solidFill>
              <a:latin typeface="標楷體" panose="03000509000000000000" pitchFamily="65" charset="-120"/>
              <a:ea typeface="標楷體" panose="03000509000000000000" pitchFamily="65" charset="-120"/>
            </a:endParaRPr>
          </a:p>
        </p:txBody>
      </p:sp>
      <p:cxnSp>
        <p:nvCxnSpPr>
          <p:cNvPr id="11" name="肘形接點 10"/>
          <p:cNvCxnSpPr/>
          <p:nvPr/>
        </p:nvCxnSpPr>
        <p:spPr>
          <a:xfrm rot="5400000" flipH="1" flipV="1">
            <a:off x="1821862" y="5430715"/>
            <a:ext cx="1027452" cy="4167"/>
          </a:xfrm>
          <a:prstGeom prst="bentConnector3">
            <a:avLst>
              <a:gd name="adj1" fmla="val 50000"/>
            </a:avLst>
          </a:prstGeom>
          <a:ln w="6667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5393844" y="5946523"/>
            <a:ext cx="1440160" cy="66360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dirty="0" smtClean="0">
                <a:solidFill>
                  <a:prstClr val="white"/>
                </a:solidFill>
                <a:latin typeface="標楷體" panose="03000509000000000000" pitchFamily="65" charset="-120"/>
                <a:ea typeface="標楷體" panose="03000509000000000000" pitchFamily="65" charset="-120"/>
              </a:rPr>
              <a:t>燃氣渦輪機</a:t>
            </a:r>
            <a:endParaRPr lang="zh-TW" altLang="en-US" dirty="0">
              <a:solidFill>
                <a:prstClr val="white"/>
              </a:solidFill>
              <a:latin typeface="標楷體" panose="03000509000000000000" pitchFamily="65" charset="-120"/>
              <a:ea typeface="標楷體" panose="03000509000000000000" pitchFamily="65" charset="-120"/>
            </a:endParaRPr>
          </a:p>
        </p:txBody>
      </p:sp>
      <p:sp>
        <p:nvSpPr>
          <p:cNvPr id="14" name="橢圓 13"/>
          <p:cNvSpPr/>
          <p:nvPr/>
        </p:nvSpPr>
        <p:spPr>
          <a:xfrm>
            <a:off x="7122036" y="5821125"/>
            <a:ext cx="1440160"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dirty="0" smtClean="0">
                <a:solidFill>
                  <a:prstClr val="white"/>
                </a:solidFill>
                <a:latin typeface="標楷體" panose="03000509000000000000" pitchFamily="65" charset="-120"/>
                <a:ea typeface="標楷體" panose="03000509000000000000" pitchFamily="65" charset="-120"/>
              </a:rPr>
              <a:t>發電機</a:t>
            </a:r>
            <a:endParaRPr lang="zh-TW" altLang="en-US" dirty="0">
              <a:solidFill>
                <a:prstClr val="white"/>
              </a:solidFill>
              <a:latin typeface="標楷體" panose="03000509000000000000" pitchFamily="65" charset="-120"/>
              <a:ea typeface="標楷體" panose="03000509000000000000" pitchFamily="65" charset="-120"/>
            </a:endParaRPr>
          </a:p>
        </p:txBody>
      </p:sp>
      <p:sp>
        <p:nvSpPr>
          <p:cNvPr id="16" name="矩形 15"/>
          <p:cNvSpPr/>
          <p:nvPr/>
        </p:nvSpPr>
        <p:spPr>
          <a:xfrm>
            <a:off x="2981577" y="4631040"/>
            <a:ext cx="1224136" cy="57606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dirty="0" smtClean="0">
                <a:solidFill>
                  <a:prstClr val="white"/>
                </a:solidFill>
                <a:latin typeface="標楷體" panose="03000509000000000000" pitchFamily="65" charset="-120"/>
                <a:ea typeface="標楷體" panose="03000509000000000000" pitchFamily="65" charset="-120"/>
              </a:rPr>
              <a:t>燃燒室</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19" name="直線接點 18"/>
          <p:cNvCxnSpPr/>
          <p:nvPr/>
        </p:nvCxnSpPr>
        <p:spPr>
          <a:xfrm>
            <a:off x="2337670" y="4919072"/>
            <a:ext cx="612068" cy="0"/>
          </a:xfrm>
          <a:prstGeom prst="line">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p:nvPr/>
        </p:nvCxnSpPr>
        <p:spPr>
          <a:xfrm>
            <a:off x="2983660" y="6311131"/>
            <a:ext cx="2444106"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8" name="肘形接點 27"/>
          <p:cNvCxnSpPr/>
          <p:nvPr/>
        </p:nvCxnSpPr>
        <p:spPr>
          <a:xfrm rot="5400000" flipH="1" flipV="1">
            <a:off x="5035128" y="5390838"/>
            <a:ext cx="1136780" cy="12700"/>
          </a:xfrm>
          <a:prstGeom prst="bentConnector3">
            <a:avLst>
              <a:gd name="adj1" fmla="val 50000"/>
            </a:avLst>
          </a:prstGeom>
          <a:ln w="539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a:off x="4205713" y="4816098"/>
            <a:ext cx="1404155" cy="0"/>
          </a:xfrm>
          <a:prstGeom prst="line">
            <a:avLst/>
          </a:prstGeom>
          <a:ln w="66675">
            <a:solidFill>
              <a:srgbClr val="C00000"/>
            </a:solidFill>
            <a:tailEnd type="none"/>
          </a:ln>
        </p:spPr>
        <p:style>
          <a:lnRef idx="1">
            <a:schemeClr val="accent1"/>
          </a:lnRef>
          <a:fillRef idx="0">
            <a:schemeClr val="accent1"/>
          </a:fillRef>
          <a:effectRef idx="0">
            <a:schemeClr val="accent1"/>
          </a:effectRef>
          <a:fontRef idx="minor">
            <a:schemeClr val="tx1"/>
          </a:fontRef>
        </p:style>
      </p:cxnSp>
      <p:sp>
        <p:nvSpPr>
          <p:cNvPr id="35" name="文字方塊 34"/>
          <p:cNvSpPr txBox="1"/>
          <p:nvPr/>
        </p:nvSpPr>
        <p:spPr>
          <a:xfrm>
            <a:off x="5681876" y="5022438"/>
            <a:ext cx="648072" cy="646331"/>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高溫燃氣</a:t>
            </a:r>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37" name="矩形 36"/>
          <p:cNvSpPr/>
          <p:nvPr/>
        </p:nvSpPr>
        <p:spPr>
          <a:xfrm>
            <a:off x="6134195" y="4240034"/>
            <a:ext cx="1224136" cy="5760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dirty="0" smtClean="0">
                <a:solidFill>
                  <a:prstClr val="white"/>
                </a:solidFill>
                <a:latin typeface="標楷體" panose="03000509000000000000" pitchFamily="65" charset="-120"/>
                <a:ea typeface="標楷體" panose="03000509000000000000" pitchFamily="65" charset="-120"/>
              </a:rPr>
              <a:t>廢熱鍋爐</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39" name="直線單箭頭接點 38"/>
          <p:cNvCxnSpPr/>
          <p:nvPr/>
        </p:nvCxnSpPr>
        <p:spPr>
          <a:xfrm flipV="1">
            <a:off x="6617980" y="4816099"/>
            <a:ext cx="0" cy="11304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文字方塊 39"/>
          <p:cNvSpPr txBox="1"/>
          <p:nvPr/>
        </p:nvSpPr>
        <p:spPr>
          <a:xfrm>
            <a:off x="6689988" y="5074022"/>
            <a:ext cx="648072" cy="646331"/>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高溫排氣</a:t>
            </a:r>
            <a:endParaRPr lang="zh-TW" altLang="en-US" dirty="0">
              <a:solidFill>
                <a:prstClr val="black"/>
              </a:solidFill>
              <a:latin typeface="標楷體" panose="03000509000000000000" pitchFamily="65" charset="-120"/>
              <a:ea typeface="標楷體" panose="03000509000000000000" pitchFamily="65" charset="-120"/>
            </a:endParaRPr>
          </a:p>
        </p:txBody>
      </p:sp>
      <p:cxnSp>
        <p:nvCxnSpPr>
          <p:cNvPr id="42" name="直線單箭頭接點 41"/>
          <p:cNvCxnSpPr/>
          <p:nvPr/>
        </p:nvCxnSpPr>
        <p:spPr>
          <a:xfrm>
            <a:off x="7410068" y="4528066"/>
            <a:ext cx="5400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肘形接點 43"/>
          <p:cNvCxnSpPr/>
          <p:nvPr/>
        </p:nvCxnSpPr>
        <p:spPr>
          <a:xfrm flipV="1">
            <a:off x="7378602" y="3939723"/>
            <a:ext cx="591797" cy="288032"/>
          </a:xfrm>
          <a:prstGeom prst="bentConnector3">
            <a:avLst>
              <a:gd name="adj1" fmla="val -95684"/>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文字方塊 50"/>
          <p:cNvSpPr txBox="1"/>
          <p:nvPr/>
        </p:nvSpPr>
        <p:spPr>
          <a:xfrm>
            <a:off x="8001473" y="4404973"/>
            <a:ext cx="648072" cy="369332"/>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排氣</a:t>
            </a:r>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52" name="文字方塊 51"/>
          <p:cNvSpPr txBox="1"/>
          <p:nvPr/>
        </p:nvSpPr>
        <p:spPr>
          <a:xfrm>
            <a:off x="8130148" y="3714407"/>
            <a:ext cx="648072" cy="369332"/>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製程</a:t>
            </a:r>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53" name="文字方塊 52"/>
          <p:cNvSpPr txBox="1"/>
          <p:nvPr/>
        </p:nvSpPr>
        <p:spPr>
          <a:xfrm>
            <a:off x="7089811" y="3529741"/>
            <a:ext cx="648072" cy="369332"/>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蒸汽</a:t>
            </a:r>
            <a:endParaRPr lang="zh-TW" altLang="en-US" dirty="0">
              <a:solidFill>
                <a:prstClr val="black"/>
              </a:solidFill>
              <a:latin typeface="標楷體" panose="03000509000000000000" pitchFamily="65" charset="-120"/>
              <a:ea typeface="標楷體" panose="03000509000000000000" pitchFamily="65" charset="-120"/>
            </a:endParaRPr>
          </a:p>
        </p:txBody>
      </p:sp>
      <p:pic>
        <p:nvPicPr>
          <p:cNvPr id="29"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5960" y="5143813"/>
            <a:ext cx="677312" cy="6773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834126" y="5143813"/>
            <a:ext cx="677312" cy="67731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177230" y="6593303"/>
            <a:ext cx="677312" cy="67731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flipV="1">
            <a:off x="6839983" y="6647828"/>
            <a:ext cx="677312" cy="67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27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xit" presetSubtype="0" repeatCount="20000" fill="remove" nodeType="clickEffect">
                                  <p:stCondLst>
                                    <p:cond delay="0"/>
                                  </p:stCondLst>
                                  <p:childTnLst>
                                    <p:animEffect transition="out" filter="fad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par>
                                <p:cTn id="26" presetID="10" presetClass="exit" presetSubtype="0" repeatCount="20000" fill="remove" nodeType="withEffect">
                                  <p:stCondLst>
                                    <p:cond delay="0"/>
                                  </p:stCondLst>
                                  <p:childTnLst>
                                    <p:animEffect transition="out" filter="fade">
                                      <p:cBhvr>
                                        <p:cTn id="27" dur="500"/>
                                        <p:tgtEl>
                                          <p:spTgt spid="29"/>
                                        </p:tgtEl>
                                      </p:cBhvr>
                                    </p:animEffect>
                                    <p:set>
                                      <p:cBhvr>
                                        <p:cTn id="28" dur="1" fill="hold">
                                          <p:stCondLst>
                                            <p:cond delay="499"/>
                                          </p:stCondLst>
                                        </p:cTn>
                                        <p:tgtEl>
                                          <p:spTgt spid="29"/>
                                        </p:tgtEl>
                                        <p:attrNameLst>
                                          <p:attrName>style.visibility</p:attrName>
                                        </p:attrNameLst>
                                      </p:cBhvr>
                                      <p:to>
                                        <p:strVal val="hidden"/>
                                      </p:to>
                                    </p:set>
                                  </p:childTnLst>
                                </p:cTn>
                              </p:par>
                              <p:par>
                                <p:cTn id="29" presetID="10" presetClass="exit" presetSubtype="0" repeatCount="20000" fill="remove" nodeType="withEffect">
                                  <p:stCondLst>
                                    <p:cond delay="0"/>
                                  </p:stCondLst>
                                  <p:childTnLst>
                                    <p:animEffect transition="out" filter="fade">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par>
                                <p:cTn id="32" presetID="10" presetClass="exit" presetSubtype="0" repeatCount="20000" fill="remove"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6059016" cy="1143000"/>
          </a:xfrm>
        </p:spPr>
        <p:txBody>
          <a:bodyPr>
            <a:normAutofit/>
          </a:bodyPr>
          <a:lstStyle/>
          <a:p>
            <a:pPr algn="l"/>
            <a:r>
              <a:rPr lang="zh-TW" altLang="en-US" sz="6600" dirty="0" smtClean="0">
                <a:latin typeface="標楷體" panose="03000509000000000000" pitchFamily="65" charset="-120"/>
                <a:ea typeface="標楷體" panose="03000509000000000000" pitchFamily="65" charset="-120"/>
              </a:rPr>
              <a:t>目錄</a:t>
            </a:r>
            <a:endParaRPr lang="en-US" sz="6600" dirty="0">
              <a:latin typeface="標楷體" panose="03000509000000000000" pitchFamily="65" charset="-120"/>
              <a:ea typeface="標楷體" panose="03000509000000000000" pitchFamily="65" charset="-120"/>
            </a:endParaRPr>
          </a:p>
        </p:txBody>
      </p:sp>
      <p:sp>
        <p:nvSpPr>
          <p:cNvPr id="3" name="Content Placeholder 2"/>
          <p:cNvSpPr>
            <a:spLocks noGrp="1"/>
          </p:cNvSpPr>
          <p:nvPr>
            <p:ph idx="1"/>
          </p:nvPr>
        </p:nvSpPr>
        <p:spPr>
          <a:xfrm>
            <a:off x="2483768" y="1916832"/>
            <a:ext cx="6059016" cy="4525963"/>
          </a:xfrm>
        </p:spPr>
        <p:txBody>
          <a:bodyPr>
            <a:normAutofit/>
          </a:bodyPr>
          <a:lstStyle/>
          <a:p>
            <a:pPr marL="0" indent="0">
              <a:buNone/>
            </a:pPr>
            <a:r>
              <a:rPr lang="zh-TW" altLang="en-US" sz="6000" dirty="0">
                <a:solidFill>
                  <a:srgbClr val="57A144"/>
                </a:solidFill>
                <a:latin typeface="標楷體" panose="03000509000000000000" pitchFamily="65" charset="-120"/>
                <a:ea typeface="標楷體" panose="03000509000000000000" pitchFamily="65" charset="-120"/>
              </a:rPr>
              <a:t>能源</a:t>
            </a:r>
            <a:r>
              <a:rPr lang="zh-TW" altLang="en-US" sz="6000" dirty="0" smtClean="0">
                <a:solidFill>
                  <a:srgbClr val="57A144"/>
                </a:solidFill>
                <a:latin typeface="標楷體" panose="03000509000000000000" pitchFamily="65" charset="-120"/>
                <a:ea typeface="標楷體" panose="03000509000000000000" pitchFamily="65" charset="-120"/>
              </a:rPr>
              <a:t>概論</a:t>
            </a:r>
            <a:endParaRPr lang="en-US" altLang="zh-TW" sz="6000" dirty="0" smtClean="0">
              <a:solidFill>
                <a:srgbClr val="57A144"/>
              </a:solidFill>
              <a:latin typeface="標楷體" panose="03000509000000000000" pitchFamily="65" charset="-120"/>
              <a:ea typeface="標楷體" panose="03000509000000000000" pitchFamily="65" charset="-120"/>
            </a:endParaRPr>
          </a:p>
          <a:p>
            <a:pPr marL="0" indent="0">
              <a:buNone/>
            </a:pPr>
            <a:r>
              <a:rPr lang="zh-TW" altLang="en-US" sz="6000" dirty="0">
                <a:solidFill>
                  <a:schemeClr val="accent5">
                    <a:lumMod val="75000"/>
                  </a:schemeClr>
                </a:solidFill>
                <a:latin typeface="標楷體" panose="03000509000000000000" pitchFamily="65" charset="-120"/>
                <a:ea typeface="標楷體" panose="03000509000000000000" pitchFamily="65" charset="-120"/>
              </a:rPr>
              <a:t>汽電</a:t>
            </a:r>
            <a:r>
              <a:rPr lang="zh-TW" altLang="en-US" sz="6000" dirty="0" smtClean="0">
                <a:solidFill>
                  <a:schemeClr val="accent5">
                    <a:lumMod val="75000"/>
                  </a:schemeClr>
                </a:solidFill>
                <a:latin typeface="標楷體" panose="03000509000000000000" pitchFamily="65" charset="-120"/>
                <a:ea typeface="標楷體" panose="03000509000000000000" pitchFamily="65" charset="-120"/>
              </a:rPr>
              <a:t>共生</a:t>
            </a:r>
            <a:endParaRPr lang="en-US" altLang="zh-TW" sz="6000" dirty="0" smtClean="0">
              <a:solidFill>
                <a:schemeClr val="accent5">
                  <a:lumMod val="75000"/>
                </a:schemeClr>
              </a:solidFill>
              <a:latin typeface="標楷體" panose="03000509000000000000" pitchFamily="65" charset="-120"/>
              <a:ea typeface="標楷體" panose="03000509000000000000" pitchFamily="65" charset="-120"/>
            </a:endParaRPr>
          </a:p>
          <a:p>
            <a:pPr marL="0" indent="0">
              <a:buNone/>
            </a:pPr>
            <a:r>
              <a:rPr lang="zh-TW" altLang="en-US" sz="6000" dirty="0" smtClean="0">
                <a:solidFill>
                  <a:schemeClr val="accent6">
                    <a:lumMod val="75000"/>
                  </a:schemeClr>
                </a:solidFill>
                <a:latin typeface="標楷體" panose="03000509000000000000" pitchFamily="65" charset="-120"/>
                <a:ea typeface="標楷體" panose="03000509000000000000" pitchFamily="65" charset="-120"/>
              </a:rPr>
              <a:t>節能技術</a:t>
            </a:r>
            <a:endParaRPr lang="en-US" altLang="zh-TW" sz="6000" dirty="0" smtClean="0">
              <a:solidFill>
                <a:schemeClr val="accent6">
                  <a:lumMod val="75000"/>
                </a:schemeClr>
              </a:solidFill>
              <a:latin typeface="標楷體" panose="03000509000000000000" pitchFamily="65" charset="-120"/>
              <a:ea typeface="標楷體" panose="03000509000000000000" pitchFamily="65" charset="-120"/>
            </a:endParaRPr>
          </a:p>
          <a:p>
            <a:pPr marL="0" indent="0">
              <a:buNone/>
            </a:pPr>
            <a:endParaRPr lang="en-US" sz="6000" dirty="0">
              <a:solidFill>
                <a:srgbClr val="57A144"/>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88084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後發電循環系統</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57200" y="1600201"/>
            <a:ext cx="8229600" cy="1396752"/>
          </a:xfrm>
        </p:spPr>
        <p:txBody>
          <a:bodyPr/>
          <a:lstStyle/>
          <a:p>
            <a:r>
              <a:rPr lang="zh-TW" altLang="en-US" dirty="0" smtClean="0">
                <a:latin typeface="標楷體" panose="03000509000000000000" pitchFamily="65" charset="-120"/>
                <a:ea typeface="標楷體" panose="03000509000000000000" pitchFamily="65" charset="-120"/>
              </a:rPr>
              <a:t>將工廠製程中的廢熱轉換為蒸汽發電</a:t>
            </a:r>
            <a:r>
              <a:rPr lang="zh-TW" altLang="en-US" dirty="0">
                <a:latin typeface="標楷體" panose="03000509000000000000" pitchFamily="65" charset="-120"/>
                <a:ea typeface="標楷體" panose="03000509000000000000" pitchFamily="65" charset="-120"/>
              </a:rPr>
              <a:t>。</a:t>
            </a:r>
          </a:p>
          <a:p>
            <a:endParaRPr lang="zh-TW" altLang="en-US" dirty="0">
              <a:latin typeface="標楷體" panose="03000509000000000000" pitchFamily="65" charset="-120"/>
              <a:ea typeface="標楷體" panose="03000509000000000000" pitchFamily="65" charset="-120"/>
            </a:endParaRPr>
          </a:p>
        </p:txBody>
      </p:sp>
      <p:sp>
        <p:nvSpPr>
          <p:cNvPr id="4" name="矩形 3"/>
          <p:cNvSpPr/>
          <p:nvPr/>
        </p:nvSpPr>
        <p:spPr>
          <a:xfrm>
            <a:off x="1619672" y="5017206"/>
            <a:ext cx="1224136" cy="576064"/>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smtClean="0">
                <a:solidFill>
                  <a:prstClr val="white"/>
                </a:solidFill>
                <a:latin typeface="標楷體" panose="03000509000000000000" pitchFamily="65" charset="-120"/>
                <a:ea typeface="標楷體" panose="03000509000000000000" pitchFamily="65" charset="-120"/>
              </a:rPr>
              <a:t>初級製程</a:t>
            </a:r>
            <a:endParaRPr lang="zh-TW" altLang="en-US" b="1" dirty="0">
              <a:solidFill>
                <a:prstClr val="white"/>
              </a:solidFill>
              <a:latin typeface="標楷體" panose="03000509000000000000" pitchFamily="65" charset="-120"/>
              <a:ea typeface="標楷體" panose="03000509000000000000" pitchFamily="65" charset="-120"/>
            </a:endParaRPr>
          </a:p>
        </p:txBody>
      </p:sp>
      <p:sp>
        <p:nvSpPr>
          <p:cNvPr id="5" name="矩形 4"/>
          <p:cNvSpPr/>
          <p:nvPr/>
        </p:nvSpPr>
        <p:spPr>
          <a:xfrm>
            <a:off x="1626555" y="3952002"/>
            <a:ext cx="1224136" cy="5760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dirty="0" smtClean="0">
                <a:solidFill>
                  <a:prstClr val="white"/>
                </a:solidFill>
                <a:latin typeface="標楷體" panose="03000509000000000000" pitchFamily="65" charset="-120"/>
                <a:ea typeface="標楷體" panose="03000509000000000000" pitchFamily="65" charset="-120"/>
              </a:rPr>
              <a:t>廢熱鍋爐</a:t>
            </a:r>
            <a:endParaRPr lang="zh-TW" altLang="en-US" dirty="0">
              <a:solidFill>
                <a:prstClr val="white"/>
              </a:solidFill>
              <a:latin typeface="標楷體" panose="03000509000000000000" pitchFamily="65" charset="-120"/>
              <a:ea typeface="標楷體" panose="03000509000000000000" pitchFamily="65" charset="-120"/>
            </a:endParaRPr>
          </a:p>
        </p:txBody>
      </p:sp>
      <p:sp>
        <p:nvSpPr>
          <p:cNvPr id="8" name="橢圓 7"/>
          <p:cNvSpPr/>
          <p:nvPr/>
        </p:nvSpPr>
        <p:spPr>
          <a:xfrm>
            <a:off x="6732240" y="4149080"/>
            <a:ext cx="1440160"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dirty="0" smtClean="0">
                <a:solidFill>
                  <a:prstClr val="white"/>
                </a:solidFill>
                <a:latin typeface="標楷體" panose="03000509000000000000" pitchFamily="65" charset="-120"/>
                <a:ea typeface="標楷體" panose="03000509000000000000" pitchFamily="65" charset="-120"/>
              </a:rPr>
              <a:t>發電機</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9" name="直線接點 8"/>
          <p:cNvCxnSpPr/>
          <p:nvPr/>
        </p:nvCxnSpPr>
        <p:spPr>
          <a:xfrm>
            <a:off x="6134472" y="4527348"/>
            <a:ext cx="5977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6134472" y="4679748"/>
            <a:ext cx="5977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肘形接點 10"/>
          <p:cNvCxnSpPr/>
          <p:nvPr/>
        </p:nvCxnSpPr>
        <p:spPr>
          <a:xfrm rot="16200000" flipH="1">
            <a:off x="6174179" y="4566573"/>
            <a:ext cx="565211" cy="1559024"/>
          </a:xfrm>
          <a:prstGeom prst="bentConnector2">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7236297" y="5437070"/>
            <a:ext cx="648072" cy="369332"/>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製程</a:t>
            </a:r>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13" name="文字方塊 12"/>
          <p:cNvSpPr txBox="1"/>
          <p:nvPr/>
        </p:nvSpPr>
        <p:spPr>
          <a:xfrm>
            <a:off x="5785284" y="5721206"/>
            <a:ext cx="648072" cy="369332"/>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蒸汽</a:t>
            </a:r>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15" name="文字方塊 14"/>
          <p:cNvSpPr txBox="1"/>
          <p:nvPr/>
        </p:nvSpPr>
        <p:spPr>
          <a:xfrm>
            <a:off x="7308304" y="4694148"/>
            <a:ext cx="648072" cy="369332"/>
          </a:xfrm>
          <a:prstGeom prst="rect">
            <a:avLst/>
          </a:prstGeom>
          <a:noFill/>
        </p:spPr>
        <p:txBody>
          <a:bodyPr wrap="square" rtlCol="0">
            <a:spAutoFit/>
          </a:bodyPr>
          <a:lstStyle/>
          <a:p>
            <a:r>
              <a:rPr lang="en-US" altLang="zh-TW" dirty="0" smtClean="0">
                <a:solidFill>
                  <a:prstClr val="black"/>
                </a:solidFill>
                <a:latin typeface="標楷體" panose="03000509000000000000" pitchFamily="65" charset="-120"/>
                <a:ea typeface="標楷體" panose="03000509000000000000" pitchFamily="65" charset="-120"/>
              </a:rPr>
              <a:t>G</a:t>
            </a:r>
            <a:endParaRPr lang="zh-TW" altLang="en-US" dirty="0">
              <a:solidFill>
                <a:prstClr val="black"/>
              </a:solidFill>
              <a:latin typeface="標楷體" panose="03000509000000000000" pitchFamily="65" charset="-120"/>
              <a:ea typeface="標楷體" panose="03000509000000000000" pitchFamily="65" charset="-120"/>
            </a:endParaRPr>
          </a:p>
        </p:txBody>
      </p:sp>
      <p:cxnSp>
        <p:nvCxnSpPr>
          <p:cNvPr id="21" name="肘形接點 20"/>
          <p:cNvCxnSpPr/>
          <p:nvPr/>
        </p:nvCxnSpPr>
        <p:spPr>
          <a:xfrm>
            <a:off x="2850691" y="4240034"/>
            <a:ext cx="2369381" cy="12700"/>
          </a:xfrm>
          <a:prstGeom prst="bentConnector3">
            <a:avLst>
              <a:gd name="adj1" fmla="val 50000"/>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4" name="文字方塊 23"/>
          <p:cNvSpPr txBox="1"/>
          <p:nvPr/>
        </p:nvSpPr>
        <p:spPr>
          <a:xfrm>
            <a:off x="3563888" y="3767336"/>
            <a:ext cx="648072" cy="369332"/>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蒸汽</a:t>
            </a:r>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25" name="文字方塊 24"/>
          <p:cNvSpPr txBox="1"/>
          <p:nvPr/>
        </p:nvSpPr>
        <p:spPr>
          <a:xfrm>
            <a:off x="2915816" y="4606280"/>
            <a:ext cx="648072" cy="369332"/>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廢熱</a:t>
            </a:r>
            <a:endParaRPr lang="zh-TW" altLang="en-US" dirty="0">
              <a:solidFill>
                <a:prstClr val="black"/>
              </a:solidFill>
              <a:latin typeface="標楷體" panose="03000509000000000000" pitchFamily="65" charset="-120"/>
              <a:ea typeface="標楷體" panose="03000509000000000000" pitchFamily="65" charset="-120"/>
            </a:endParaRPr>
          </a:p>
        </p:txBody>
      </p:sp>
      <p:cxnSp>
        <p:nvCxnSpPr>
          <p:cNvPr id="29" name="直線單箭頭接點 28"/>
          <p:cNvCxnSpPr>
            <a:endCxn id="5" idx="2"/>
          </p:cNvCxnSpPr>
          <p:nvPr/>
        </p:nvCxnSpPr>
        <p:spPr>
          <a:xfrm flipV="1">
            <a:off x="2231740" y="4528066"/>
            <a:ext cx="6883" cy="4475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文字方塊 29"/>
          <p:cNvSpPr txBox="1"/>
          <p:nvPr/>
        </p:nvSpPr>
        <p:spPr>
          <a:xfrm>
            <a:off x="461297" y="5067738"/>
            <a:ext cx="648072" cy="369332"/>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空氣</a:t>
            </a:r>
            <a:endParaRPr lang="zh-TW" altLang="en-US" dirty="0">
              <a:solidFill>
                <a:prstClr val="black"/>
              </a:solidFill>
              <a:latin typeface="標楷體" panose="03000509000000000000" pitchFamily="65" charset="-120"/>
              <a:ea typeface="標楷體" panose="03000509000000000000" pitchFamily="65" charset="-120"/>
            </a:endParaRPr>
          </a:p>
        </p:txBody>
      </p:sp>
      <p:cxnSp>
        <p:nvCxnSpPr>
          <p:cNvPr id="31" name="直線單箭頭接點 30"/>
          <p:cNvCxnSpPr/>
          <p:nvPr/>
        </p:nvCxnSpPr>
        <p:spPr>
          <a:xfrm>
            <a:off x="1025728" y="5231116"/>
            <a:ext cx="5400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a:off x="1051854" y="5517232"/>
            <a:ext cx="5400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461297" y="5332566"/>
            <a:ext cx="648072" cy="369332"/>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燃料</a:t>
            </a:r>
            <a:endParaRPr lang="zh-TW" altLang="en-US" dirty="0">
              <a:solidFill>
                <a:prstClr val="black"/>
              </a:solidFill>
              <a:latin typeface="標楷體" panose="03000509000000000000" pitchFamily="65" charset="-120"/>
              <a:ea typeface="標楷體" panose="03000509000000000000" pitchFamily="65" charset="-120"/>
            </a:endParaRPr>
          </a:p>
        </p:txBody>
      </p:sp>
      <p:pic>
        <p:nvPicPr>
          <p:cNvPr id="22"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8618" y="3513782"/>
            <a:ext cx="677312" cy="67731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456784" y="3513782"/>
            <a:ext cx="677312" cy="6773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7799888" y="4963272"/>
            <a:ext cx="677312" cy="67731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flipV="1">
            <a:off x="6462641" y="5017797"/>
            <a:ext cx="677312" cy="677312"/>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p:cNvSpPr/>
          <p:nvPr/>
        </p:nvSpPr>
        <p:spPr>
          <a:xfrm>
            <a:off x="5220072" y="4136668"/>
            <a:ext cx="914400" cy="914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dirty="0">
                <a:solidFill>
                  <a:prstClr val="white"/>
                </a:solidFill>
                <a:latin typeface="標楷體" panose="03000509000000000000" pitchFamily="65" charset="-120"/>
                <a:ea typeface="標楷體" panose="03000509000000000000" pitchFamily="65" charset="-120"/>
              </a:rPr>
              <a:t>汽</a:t>
            </a:r>
            <a:r>
              <a:rPr lang="zh-TW" altLang="en-US" dirty="0" smtClean="0">
                <a:solidFill>
                  <a:prstClr val="white"/>
                </a:solidFill>
                <a:latin typeface="標楷體" panose="03000509000000000000" pitchFamily="65" charset="-120"/>
                <a:ea typeface="標楷體" panose="03000509000000000000" pitchFamily="65" charset="-120"/>
              </a:rPr>
              <a:t>輪機</a:t>
            </a:r>
            <a:endParaRPr lang="zh-TW" altLang="en-US" dirty="0">
              <a:solidFill>
                <a:prstClr val="white"/>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82965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repeatCount="20000" fill="remove" nodeType="with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0" presetClass="exit" presetSubtype="0" repeatCount="20000" fill="remove" nodeType="withEffect">
                                  <p:stCondLst>
                                    <p:cond delay="0"/>
                                  </p:stCondLst>
                                  <p:childTnLst>
                                    <p:animEffect transition="out" filter="fad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par>
                                <p:cTn id="11" presetID="10" presetClass="exit" presetSubtype="0" repeatCount="20000" fill="remove" nodeType="withEffect">
                                  <p:stCondLst>
                                    <p:cond delay="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par>
                                <p:cTn id="14" presetID="10" presetClass="exit" presetSubtype="0" repeatCount="20000" fill="remove" nodeType="withEffect">
                                  <p:stCondLst>
                                    <p:cond delay="0"/>
                                  </p:stCondLst>
                                  <p:childTnLst>
                                    <p:animEffect transition="out" filter="fade">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par>
                                <p:cTn id="17" presetID="21" presetClass="entr" presetSubtype="1" repeatCount="500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heel(1)">
                                      <p:cBhvr>
                                        <p:cTn id="1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肘形接點 61"/>
          <p:cNvCxnSpPr/>
          <p:nvPr/>
        </p:nvCxnSpPr>
        <p:spPr>
          <a:xfrm rot="16200000" flipV="1">
            <a:off x="6965161" y="4626210"/>
            <a:ext cx="890864" cy="1"/>
          </a:xfrm>
          <a:prstGeom prst="bentConnector3">
            <a:avLst>
              <a:gd name="adj1" fmla="val 50000"/>
            </a:avLst>
          </a:prstGeom>
          <a:ln w="38100">
            <a:solidFill>
              <a:schemeClr val="accent5">
                <a:lumMod val="60000"/>
                <a:lumOff val="40000"/>
              </a:schemeClr>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複</a:t>
            </a:r>
            <a:r>
              <a:rPr lang="zh-TW" altLang="en-US" dirty="0" smtClean="0">
                <a:latin typeface="標楷體" panose="03000509000000000000" pitchFamily="65" charset="-120"/>
                <a:ea typeface="標楷體" panose="03000509000000000000" pitchFamily="65" charset="-120"/>
              </a:rPr>
              <a:t>發電循環系統</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57200" y="1600201"/>
            <a:ext cx="8229600" cy="1036712"/>
          </a:xfrm>
        </p:spPr>
        <p:txBody>
          <a:bodyPr>
            <a:normAutofit lnSpcReduction="10000"/>
          </a:bodyPr>
          <a:lstStyle/>
          <a:p>
            <a:r>
              <a:rPr lang="zh-TW" altLang="en-US" dirty="0" smtClean="0">
                <a:latin typeface="標楷體" panose="03000509000000000000" pitchFamily="65" charset="-120"/>
                <a:ea typeface="標楷體" panose="03000509000000000000" pitchFamily="65" charset="-120"/>
              </a:rPr>
              <a:t>本系統是結合先發電循環與後發電循環而成之複合循環式汽電共生裝置</a:t>
            </a:r>
            <a:r>
              <a:rPr lang="zh-TW" altLang="en-US" dirty="0">
                <a:latin typeface="標楷體" panose="03000509000000000000" pitchFamily="65" charset="-120"/>
                <a:ea typeface="標楷體" panose="03000509000000000000" pitchFamily="65" charset="-120"/>
              </a:rPr>
              <a:t>。</a:t>
            </a:r>
          </a:p>
          <a:p>
            <a:endParaRPr lang="zh-TW" altLang="en-US" dirty="0">
              <a:latin typeface="標楷體" panose="03000509000000000000" pitchFamily="65" charset="-120"/>
              <a:ea typeface="標楷體" panose="03000509000000000000" pitchFamily="65" charset="-120"/>
            </a:endParaRPr>
          </a:p>
        </p:txBody>
      </p:sp>
      <p:cxnSp>
        <p:nvCxnSpPr>
          <p:cNvPr id="4" name="直線單箭頭接點 3"/>
          <p:cNvCxnSpPr/>
          <p:nvPr/>
        </p:nvCxnSpPr>
        <p:spPr>
          <a:xfrm>
            <a:off x="6009363" y="6295442"/>
            <a:ext cx="1008112"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5" name="直線單箭頭接點 4"/>
          <p:cNvCxnSpPr/>
          <p:nvPr/>
        </p:nvCxnSpPr>
        <p:spPr>
          <a:xfrm>
            <a:off x="6009363" y="6126056"/>
            <a:ext cx="1008112"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900961" y="5868057"/>
            <a:ext cx="1224136"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white"/>
                </a:solidFill>
                <a:latin typeface="標楷體" panose="03000509000000000000" pitchFamily="65" charset="-120"/>
                <a:ea typeface="標楷體" panose="03000509000000000000" pitchFamily="65" charset="-120"/>
              </a:rPr>
              <a:t>壓縮機</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7" name="直線單箭頭接點 6"/>
          <p:cNvCxnSpPr/>
          <p:nvPr/>
        </p:nvCxnSpPr>
        <p:spPr>
          <a:xfrm flipH="1">
            <a:off x="2738856" y="4242868"/>
            <a:ext cx="4167" cy="2683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a:off x="2125097" y="6074463"/>
            <a:ext cx="2444106"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9" name="直線單箭頭接點 8"/>
          <p:cNvCxnSpPr/>
          <p:nvPr/>
        </p:nvCxnSpPr>
        <p:spPr>
          <a:xfrm>
            <a:off x="284728" y="6222669"/>
            <a:ext cx="5400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2444968" y="3873536"/>
            <a:ext cx="648072" cy="369332"/>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燃料</a:t>
            </a:r>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11" name="文字方塊 10"/>
          <p:cNvSpPr txBox="1"/>
          <p:nvPr/>
        </p:nvSpPr>
        <p:spPr>
          <a:xfrm>
            <a:off x="182834" y="6336733"/>
            <a:ext cx="648072" cy="369332"/>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空氣</a:t>
            </a:r>
            <a:endParaRPr lang="zh-TW" altLang="en-US" dirty="0">
              <a:solidFill>
                <a:prstClr val="black"/>
              </a:solidFill>
              <a:latin typeface="標楷體" panose="03000509000000000000" pitchFamily="65" charset="-120"/>
              <a:ea typeface="標楷體" panose="03000509000000000000" pitchFamily="65" charset="-120"/>
            </a:endParaRPr>
          </a:p>
        </p:txBody>
      </p:sp>
      <p:cxnSp>
        <p:nvCxnSpPr>
          <p:cNvPr id="12" name="肘形接點 11"/>
          <p:cNvCxnSpPr/>
          <p:nvPr/>
        </p:nvCxnSpPr>
        <p:spPr>
          <a:xfrm rot="5400000" flipH="1" flipV="1">
            <a:off x="997221" y="5352249"/>
            <a:ext cx="1027452" cy="4167"/>
          </a:xfrm>
          <a:prstGeom prst="bentConnector3">
            <a:avLst>
              <a:gd name="adj1" fmla="val 50000"/>
            </a:avLst>
          </a:prstGeom>
          <a:ln w="6667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4569203" y="5868057"/>
            <a:ext cx="1440160" cy="66360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dirty="0" smtClean="0">
                <a:solidFill>
                  <a:prstClr val="white"/>
                </a:solidFill>
                <a:latin typeface="標楷體" panose="03000509000000000000" pitchFamily="65" charset="-120"/>
                <a:ea typeface="標楷體" panose="03000509000000000000" pitchFamily="65" charset="-120"/>
              </a:rPr>
              <a:t>燃氣渦輪機</a:t>
            </a:r>
            <a:endParaRPr lang="zh-TW" altLang="en-US" dirty="0">
              <a:solidFill>
                <a:prstClr val="white"/>
              </a:solidFill>
              <a:latin typeface="標楷體" panose="03000509000000000000" pitchFamily="65" charset="-120"/>
              <a:ea typeface="標楷體" panose="03000509000000000000" pitchFamily="65" charset="-120"/>
            </a:endParaRPr>
          </a:p>
        </p:txBody>
      </p:sp>
      <p:sp>
        <p:nvSpPr>
          <p:cNvPr id="14" name="橢圓 13"/>
          <p:cNvSpPr/>
          <p:nvPr/>
        </p:nvSpPr>
        <p:spPr>
          <a:xfrm>
            <a:off x="6297395" y="5742659"/>
            <a:ext cx="1440160"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dirty="0" smtClean="0">
                <a:solidFill>
                  <a:prstClr val="white"/>
                </a:solidFill>
                <a:latin typeface="標楷體" panose="03000509000000000000" pitchFamily="65" charset="-120"/>
                <a:ea typeface="標楷體" panose="03000509000000000000" pitchFamily="65" charset="-120"/>
              </a:rPr>
              <a:t>發電機</a:t>
            </a:r>
            <a:endParaRPr lang="zh-TW" altLang="en-US" dirty="0">
              <a:solidFill>
                <a:prstClr val="white"/>
              </a:solidFill>
              <a:latin typeface="標楷體" panose="03000509000000000000" pitchFamily="65" charset="-120"/>
              <a:ea typeface="標楷體" panose="03000509000000000000" pitchFamily="65" charset="-120"/>
            </a:endParaRPr>
          </a:p>
        </p:txBody>
      </p:sp>
      <p:sp>
        <p:nvSpPr>
          <p:cNvPr id="15" name="矩形 14"/>
          <p:cNvSpPr/>
          <p:nvPr/>
        </p:nvSpPr>
        <p:spPr>
          <a:xfrm>
            <a:off x="2156936" y="4552574"/>
            <a:ext cx="1224136" cy="57606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dirty="0" smtClean="0">
                <a:solidFill>
                  <a:prstClr val="white"/>
                </a:solidFill>
                <a:latin typeface="標楷體" panose="03000509000000000000" pitchFamily="65" charset="-120"/>
                <a:ea typeface="標楷體" panose="03000509000000000000" pitchFamily="65" charset="-120"/>
              </a:rPr>
              <a:t>燃燒室</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16" name="直線接點 15"/>
          <p:cNvCxnSpPr/>
          <p:nvPr/>
        </p:nvCxnSpPr>
        <p:spPr>
          <a:xfrm>
            <a:off x="1513029" y="4840606"/>
            <a:ext cx="612068" cy="0"/>
          </a:xfrm>
          <a:prstGeom prst="line">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a:off x="2159019" y="6232665"/>
            <a:ext cx="2444106"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8" name="肘形接點 17"/>
          <p:cNvCxnSpPr/>
          <p:nvPr/>
        </p:nvCxnSpPr>
        <p:spPr>
          <a:xfrm rot="5400000" flipH="1" flipV="1">
            <a:off x="4210487" y="5312372"/>
            <a:ext cx="1136780" cy="12700"/>
          </a:xfrm>
          <a:prstGeom prst="bentConnector3">
            <a:avLst>
              <a:gd name="adj1" fmla="val 50000"/>
            </a:avLst>
          </a:prstGeom>
          <a:ln w="539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3381072" y="4737632"/>
            <a:ext cx="1404155" cy="0"/>
          </a:xfrm>
          <a:prstGeom prst="line">
            <a:avLst/>
          </a:prstGeom>
          <a:ln w="66675">
            <a:solidFill>
              <a:srgbClr val="C00000"/>
            </a:solidFill>
            <a:tailEnd type="none"/>
          </a:ln>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4857235" y="4943972"/>
            <a:ext cx="648072" cy="646331"/>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高溫燃氣</a:t>
            </a:r>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21" name="矩形 20"/>
          <p:cNvSpPr/>
          <p:nvPr/>
        </p:nvSpPr>
        <p:spPr>
          <a:xfrm>
            <a:off x="5309554" y="4161568"/>
            <a:ext cx="1224136" cy="5760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dirty="0" smtClean="0">
                <a:solidFill>
                  <a:prstClr val="white"/>
                </a:solidFill>
                <a:latin typeface="標楷體" panose="03000509000000000000" pitchFamily="65" charset="-120"/>
                <a:ea typeface="標楷體" panose="03000509000000000000" pitchFamily="65" charset="-120"/>
              </a:rPr>
              <a:t>廢熱鍋爐</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22" name="直線單箭頭接點 21"/>
          <p:cNvCxnSpPr/>
          <p:nvPr/>
        </p:nvCxnSpPr>
        <p:spPr>
          <a:xfrm flipV="1">
            <a:off x="5793339" y="4737633"/>
            <a:ext cx="0" cy="11304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文字方塊 22"/>
          <p:cNvSpPr txBox="1"/>
          <p:nvPr/>
        </p:nvSpPr>
        <p:spPr>
          <a:xfrm>
            <a:off x="5865347" y="4995556"/>
            <a:ext cx="648072" cy="646331"/>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高溫排氣</a:t>
            </a:r>
            <a:endParaRPr lang="zh-TW" altLang="en-US" dirty="0">
              <a:solidFill>
                <a:prstClr val="black"/>
              </a:solidFill>
              <a:latin typeface="標楷體" panose="03000509000000000000" pitchFamily="65" charset="-120"/>
              <a:ea typeface="標楷體" panose="03000509000000000000" pitchFamily="65" charset="-120"/>
            </a:endParaRPr>
          </a:p>
        </p:txBody>
      </p:sp>
      <p:cxnSp>
        <p:nvCxnSpPr>
          <p:cNvPr id="24" name="直線單箭頭接點 23"/>
          <p:cNvCxnSpPr/>
          <p:nvPr/>
        </p:nvCxnSpPr>
        <p:spPr>
          <a:xfrm flipH="1">
            <a:off x="4749223" y="4326507"/>
            <a:ext cx="5400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文字方塊 25"/>
          <p:cNvSpPr txBox="1"/>
          <p:nvPr/>
        </p:nvSpPr>
        <p:spPr>
          <a:xfrm>
            <a:off x="4101151" y="4141841"/>
            <a:ext cx="648072" cy="369332"/>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排氣</a:t>
            </a:r>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27" name="文字方塊 26"/>
          <p:cNvSpPr txBox="1"/>
          <p:nvPr/>
        </p:nvSpPr>
        <p:spPr>
          <a:xfrm>
            <a:off x="5202397" y="3411871"/>
            <a:ext cx="834340" cy="646331"/>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高壓蒸氣</a:t>
            </a:r>
            <a:endParaRPr lang="zh-TW" altLang="en-US" dirty="0">
              <a:solidFill>
                <a:prstClr val="black"/>
              </a:solidFill>
              <a:latin typeface="標楷體" panose="03000509000000000000" pitchFamily="65" charset="-120"/>
              <a:ea typeface="標楷體" panose="03000509000000000000" pitchFamily="65" charset="-120"/>
            </a:endParaRPr>
          </a:p>
        </p:txBody>
      </p:sp>
      <p:cxnSp>
        <p:nvCxnSpPr>
          <p:cNvPr id="30" name="肘形接點 29"/>
          <p:cNvCxnSpPr/>
          <p:nvPr/>
        </p:nvCxnSpPr>
        <p:spPr>
          <a:xfrm flipV="1">
            <a:off x="5619567" y="3820607"/>
            <a:ext cx="1080120" cy="32123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a:off x="7380312" y="3981224"/>
            <a:ext cx="1008112"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p:nvPr/>
        </p:nvCxnSpPr>
        <p:spPr>
          <a:xfrm>
            <a:off x="7466106" y="3766810"/>
            <a:ext cx="1008112"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6714887" y="3517175"/>
            <a:ext cx="968592" cy="66360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dirty="0" smtClean="0">
                <a:solidFill>
                  <a:prstClr val="white"/>
                </a:solidFill>
                <a:latin typeface="標楷體" panose="03000509000000000000" pitchFamily="65" charset="-120"/>
                <a:ea typeface="標楷體" panose="03000509000000000000" pitchFamily="65" charset="-120"/>
              </a:rPr>
              <a:t>汽輪機</a:t>
            </a:r>
            <a:endParaRPr lang="zh-TW" altLang="en-US" dirty="0">
              <a:solidFill>
                <a:prstClr val="white"/>
              </a:solidFill>
              <a:latin typeface="標楷體" panose="03000509000000000000" pitchFamily="65" charset="-120"/>
              <a:ea typeface="標楷體" panose="03000509000000000000" pitchFamily="65" charset="-120"/>
            </a:endParaRPr>
          </a:p>
        </p:txBody>
      </p:sp>
      <p:sp>
        <p:nvSpPr>
          <p:cNvPr id="35" name="橢圓 34"/>
          <p:cNvSpPr/>
          <p:nvPr/>
        </p:nvSpPr>
        <p:spPr>
          <a:xfrm>
            <a:off x="8067075" y="3427919"/>
            <a:ext cx="1034160"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dirty="0" smtClean="0">
                <a:solidFill>
                  <a:prstClr val="white"/>
                </a:solidFill>
                <a:latin typeface="標楷體" panose="03000509000000000000" pitchFamily="65" charset="-120"/>
                <a:ea typeface="標楷體" panose="03000509000000000000" pitchFamily="65" charset="-120"/>
              </a:rPr>
              <a:t>發電機</a:t>
            </a:r>
            <a:endParaRPr lang="zh-TW" altLang="en-US" dirty="0">
              <a:solidFill>
                <a:prstClr val="white"/>
              </a:solidFill>
              <a:latin typeface="標楷體" panose="03000509000000000000" pitchFamily="65" charset="-120"/>
              <a:ea typeface="標楷體" panose="03000509000000000000" pitchFamily="65" charset="-120"/>
            </a:endParaRPr>
          </a:p>
        </p:txBody>
      </p:sp>
      <p:sp>
        <p:nvSpPr>
          <p:cNvPr id="36" name="矩形 35"/>
          <p:cNvSpPr/>
          <p:nvPr/>
        </p:nvSpPr>
        <p:spPr>
          <a:xfrm>
            <a:off x="7151275" y="5032706"/>
            <a:ext cx="855563"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prstClr val="white"/>
                </a:solidFill>
                <a:latin typeface="標楷體" panose="03000509000000000000" pitchFamily="65" charset="-120"/>
                <a:ea typeface="標楷體" panose="03000509000000000000" pitchFamily="65" charset="-120"/>
              </a:rPr>
              <a:t>冷凝器</a:t>
            </a:r>
            <a:endParaRPr lang="zh-TW" altLang="en-US" b="1" dirty="0">
              <a:solidFill>
                <a:prstClr val="white"/>
              </a:solidFill>
              <a:latin typeface="標楷體" panose="03000509000000000000" pitchFamily="65" charset="-120"/>
              <a:ea typeface="標楷體" panose="03000509000000000000" pitchFamily="65" charset="-120"/>
            </a:endParaRPr>
          </a:p>
        </p:txBody>
      </p:sp>
      <p:sp>
        <p:nvSpPr>
          <p:cNvPr id="38" name="文字方塊 37"/>
          <p:cNvSpPr txBox="1"/>
          <p:nvPr/>
        </p:nvSpPr>
        <p:spPr>
          <a:xfrm>
            <a:off x="8099413" y="5429977"/>
            <a:ext cx="956217" cy="276999"/>
          </a:xfrm>
          <a:prstGeom prst="rect">
            <a:avLst/>
          </a:prstGeom>
          <a:noFill/>
        </p:spPr>
        <p:txBody>
          <a:bodyPr wrap="square" rtlCol="0">
            <a:spAutoFit/>
          </a:bodyPr>
          <a:lstStyle/>
          <a:p>
            <a:r>
              <a:rPr lang="zh-TW" altLang="en-US" sz="1200" dirty="0" smtClean="0">
                <a:solidFill>
                  <a:prstClr val="black"/>
                </a:solidFill>
                <a:latin typeface="標楷體" panose="03000509000000000000" pitchFamily="65" charset="-120"/>
                <a:ea typeface="標楷體" panose="03000509000000000000" pitchFamily="65" charset="-120"/>
              </a:rPr>
              <a:t>冷卻循環水</a:t>
            </a:r>
            <a:endParaRPr lang="zh-TW" altLang="en-US" sz="1200" dirty="0">
              <a:solidFill>
                <a:prstClr val="black"/>
              </a:solidFill>
              <a:latin typeface="標楷體" panose="03000509000000000000" pitchFamily="65" charset="-120"/>
              <a:ea typeface="標楷體" panose="03000509000000000000" pitchFamily="65" charset="-120"/>
            </a:endParaRPr>
          </a:p>
        </p:txBody>
      </p:sp>
      <p:cxnSp>
        <p:nvCxnSpPr>
          <p:cNvPr id="42" name="直線單箭頭接點 41"/>
          <p:cNvCxnSpPr/>
          <p:nvPr/>
        </p:nvCxnSpPr>
        <p:spPr>
          <a:xfrm flipH="1">
            <a:off x="8099413" y="5316568"/>
            <a:ext cx="648072" cy="83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肘形接點 50"/>
          <p:cNvCxnSpPr>
            <a:stCxn id="36" idx="1"/>
            <a:endCxn id="21" idx="3"/>
          </p:cNvCxnSpPr>
          <p:nvPr/>
        </p:nvCxnSpPr>
        <p:spPr>
          <a:xfrm rot="10800000">
            <a:off x="6533691" y="4449600"/>
            <a:ext cx="617585" cy="871138"/>
          </a:xfrm>
          <a:prstGeom prst="bentConnector3">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肘形接點 52"/>
          <p:cNvCxnSpPr/>
          <p:nvPr/>
        </p:nvCxnSpPr>
        <p:spPr>
          <a:xfrm>
            <a:off x="6948264" y="4242868"/>
            <a:ext cx="1296144" cy="597738"/>
          </a:xfrm>
          <a:prstGeom prst="bentConnector3">
            <a:avLst>
              <a:gd name="adj1" fmla="val 28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肘形接點 54"/>
          <p:cNvCxnSpPr/>
          <p:nvPr/>
        </p:nvCxnSpPr>
        <p:spPr>
          <a:xfrm>
            <a:off x="7095438" y="4065431"/>
            <a:ext cx="1176082" cy="623178"/>
          </a:xfrm>
          <a:prstGeom prst="bentConnector3">
            <a:avLst>
              <a:gd name="adj1" fmla="val 388"/>
            </a:avLst>
          </a:prstGeom>
          <a:ln>
            <a:tailEnd type="arrow"/>
          </a:ln>
        </p:spPr>
        <p:style>
          <a:lnRef idx="1">
            <a:schemeClr val="accent1"/>
          </a:lnRef>
          <a:fillRef idx="0">
            <a:schemeClr val="accent1"/>
          </a:fillRef>
          <a:effectRef idx="0">
            <a:schemeClr val="accent1"/>
          </a:effectRef>
          <a:fontRef idx="minor">
            <a:schemeClr val="tx1"/>
          </a:fontRef>
        </p:style>
      </p:cxnSp>
      <p:sp>
        <p:nvSpPr>
          <p:cNvPr id="68" name="文字方塊 67"/>
          <p:cNvSpPr txBox="1"/>
          <p:nvPr/>
        </p:nvSpPr>
        <p:spPr>
          <a:xfrm>
            <a:off x="8354618" y="4611720"/>
            <a:ext cx="648072" cy="369332"/>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製程</a:t>
            </a:r>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69" name="文字方塊 68"/>
          <p:cNvSpPr txBox="1"/>
          <p:nvPr/>
        </p:nvSpPr>
        <p:spPr>
          <a:xfrm>
            <a:off x="7560332" y="4319277"/>
            <a:ext cx="648072" cy="369332"/>
          </a:xfrm>
          <a:prstGeom prst="rect">
            <a:avLst/>
          </a:prstGeom>
          <a:noFill/>
        </p:spPr>
        <p:txBody>
          <a:bodyPr wrap="square" rtlCol="0">
            <a:spAutoFit/>
          </a:bodyPr>
          <a:lstStyle/>
          <a:p>
            <a:r>
              <a:rPr lang="zh-TW" altLang="en-US" dirty="0" smtClean="0">
                <a:solidFill>
                  <a:prstClr val="black"/>
                </a:solidFill>
                <a:latin typeface="標楷體" panose="03000509000000000000" pitchFamily="65" charset="-120"/>
                <a:ea typeface="標楷體" panose="03000509000000000000" pitchFamily="65" charset="-120"/>
              </a:rPr>
              <a:t>蒸汽</a:t>
            </a:r>
            <a:endParaRPr lang="zh-TW" altLang="en-US" dirty="0">
              <a:solidFill>
                <a:prstClr val="black"/>
              </a:solidFill>
              <a:latin typeface="標楷體" panose="03000509000000000000" pitchFamily="65" charset="-120"/>
              <a:ea typeface="標楷體" panose="03000509000000000000" pitchFamily="65" charset="-120"/>
            </a:endParaRPr>
          </a:p>
        </p:txBody>
      </p:sp>
      <p:pic>
        <p:nvPicPr>
          <p:cNvPr id="41"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5282" y="3178519"/>
            <a:ext cx="338656" cy="33865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970162" y="3230068"/>
            <a:ext cx="338656" cy="3386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Users\cyu\Downloads\unna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8752838" y="4282662"/>
            <a:ext cx="405947" cy="40594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cyu\Downloads\unna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flipV="1">
            <a:off x="7744508" y="4069966"/>
            <a:ext cx="354905" cy="35490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cyu\Downloads\unna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056" y="5615718"/>
            <a:ext cx="381489" cy="38148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Users\cyu\Downloads\unname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009363" y="5627973"/>
            <a:ext cx="369234" cy="36923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7523121" y="6521399"/>
            <a:ext cx="338656" cy="33865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Users\cyu\Downloads\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flipV="1">
            <a:off x="6128715" y="6487731"/>
            <a:ext cx="338656" cy="338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43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repeatCount="20000" fill="remove" nodeType="clickEffect">
                                  <p:stCondLst>
                                    <p:cond delay="0"/>
                                  </p:stCondLst>
                                  <p:childTnLst>
                                    <p:animEffect transition="out" filter="fade">
                                      <p:cBhvr>
                                        <p:cTn id="6" dur="500"/>
                                        <p:tgtEl>
                                          <p:spTgt spid="43"/>
                                        </p:tgtEl>
                                      </p:cBhvr>
                                    </p:animEffect>
                                    <p:set>
                                      <p:cBhvr>
                                        <p:cTn id="7" dur="1" fill="hold">
                                          <p:stCondLst>
                                            <p:cond delay="499"/>
                                          </p:stCondLst>
                                        </p:cTn>
                                        <p:tgtEl>
                                          <p:spTgt spid="43"/>
                                        </p:tgtEl>
                                        <p:attrNameLst>
                                          <p:attrName>style.visibility</p:attrName>
                                        </p:attrNameLst>
                                      </p:cBhvr>
                                      <p:to>
                                        <p:strVal val="hidden"/>
                                      </p:to>
                                    </p:set>
                                  </p:childTnLst>
                                </p:cTn>
                              </p:par>
                              <p:par>
                                <p:cTn id="8" presetID="10" presetClass="exit" presetSubtype="0" repeatCount="20000" fill="remove" nodeType="withEffect">
                                  <p:stCondLst>
                                    <p:cond delay="0"/>
                                  </p:stCondLst>
                                  <p:childTnLst>
                                    <p:animEffect transition="out" filter="fade">
                                      <p:cBhvr>
                                        <p:cTn id="9" dur="500"/>
                                        <p:tgtEl>
                                          <p:spTgt spid="41"/>
                                        </p:tgtEl>
                                      </p:cBhvr>
                                    </p:animEffect>
                                    <p:set>
                                      <p:cBhvr>
                                        <p:cTn id="10" dur="1" fill="hold">
                                          <p:stCondLst>
                                            <p:cond delay="499"/>
                                          </p:stCondLst>
                                        </p:cTn>
                                        <p:tgtEl>
                                          <p:spTgt spid="41"/>
                                        </p:tgtEl>
                                        <p:attrNameLst>
                                          <p:attrName>style.visibility</p:attrName>
                                        </p:attrNameLst>
                                      </p:cBhvr>
                                      <p:to>
                                        <p:strVal val="hidden"/>
                                      </p:to>
                                    </p:set>
                                  </p:childTnLst>
                                </p:cTn>
                              </p:par>
                              <p:par>
                                <p:cTn id="11" presetID="10" presetClass="exit" presetSubtype="0" repeatCount="20000" fill="remove" nodeType="withEffect">
                                  <p:stCondLst>
                                    <p:cond delay="0"/>
                                  </p:stCondLst>
                                  <p:childTnLst>
                                    <p:animEffect transition="out" filter="fade">
                                      <p:cBhvr>
                                        <p:cTn id="12" dur="500"/>
                                        <p:tgtEl>
                                          <p:spTgt spid="45"/>
                                        </p:tgtEl>
                                      </p:cBhvr>
                                    </p:animEffect>
                                    <p:set>
                                      <p:cBhvr>
                                        <p:cTn id="13" dur="1" fill="hold">
                                          <p:stCondLst>
                                            <p:cond delay="499"/>
                                          </p:stCondLst>
                                        </p:cTn>
                                        <p:tgtEl>
                                          <p:spTgt spid="45"/>
                                        </p:tgtEl>
                                        <p:attrNameLst>
                                          <p:attrName>style.visibility</p:attrName>
                                        </p:attrNameLst>
                                      </p:cBhvr>
                                      <p:to>
                                        <p:strVal val="hidden"/>
                                      </p:to>
                                    </p:set>
                                  </p:childTnLst>
                                </p:cTn>
                              </p:par>
                              <p:par>
                                <p:cTn id="14" presetID="10" presetClass="exit" presetSubtype="0" repeatCount="20000" fill="remove" nodeType="withEffect">
                                  <p:stCondLst>
                                    <p:cond delay="0"/>
                                  </p:stCondLst>
                                  <p:childTnLst>
                                    <p:animEffect transition="out" filter="fade">
                                      <p:cBhvr>
                                        <p:cTn id="15" dur="500"/>
                                        <p:tgtEl>
                                          <p:spTgt spid="44"/>
                                        </p:tgtEl>
                                      </p:cBhvr>
                                    </p:animEffect>
                                    <p:set>
                                      <p:cBhvr>
                                        <p:cTn id="16" dur="1" fill="hold">
                                          <p:stCondLst>
                                            <p:cond delay="499"/>
                                          </p:stCondLst>
                                        </p:cTn>
                                        <p:tgtEl>
                                          <p:spTgt spid="4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repeatCount="20000" fill="remove" nodeType="clickEffect">
                                  <p:stCondLst>
                                    <p:cond delay="0"/>
                                  </p:stCondLst>
                                  <p:childTnLst>
                                    <p:animEffect transition="out" filter="fade">
                                      <p:cBhvr>
                                        <p:cTn id="20" dur="500"/>
                                        <p:tgtEl>
                                          <p:spTgt spid="47"/>
                                        </p:tgtEl>
                                      </p:cBhvr>
                                    </p:animEffect>
                                    <p:set>
                                      <p:cBhvr>
                                        <p:cTn id="21" dur="1" fill="hold">
                                          <p:stCondLst>
                                            <p:cond delay="499"/>
                                          </p:stCondLst>
                                        </p:cTn>
                                        <p:tgtEl>
                                          <p:spTgt spid="47"/>
                                        </p:tgtEl>
                                        <p:attrNameLst>
                                          <p:attrName>style.visibility</p:attrName>
                                        </p:attrNameLst>
                                      </p:cBhvr>
                                      <p:to>
                                        <p:strVal val="hidden"/>
                                      </p:to>
                                    </p:set>
                                  </p:childTnLst>
                                </p:cTn>
                              </p:par>
                              <p:par>
                                <p:cTn id="22" presetID="10" presetClass="exit" presetSubtype="0" repeatCount="20000" fill="remove" nodeType="withEffect">
                                  <p:stCondLst>
                                    <p:cond delay="0"/>
                                  </p:stCondLst>
                                  <p:childTnLst>
                                    <p:animEffect transition="out" filter="fade">
                                      <p:cBhvr>
                                        <p:cTn id="23" dur="500"/>
                                        <p:tgtEl>
                                          <p:spTgt spid="46"/>
                                        </p:tgtEl>
                                      </p:cBhvr>
                                    </p:animEffect>
                                    <p:set>
                                      <p:cBhvr>
                                        <p:cTn id="24" dur="1" fill="hold">
                                          <p:stCondLst>
                                            <p:cond delay="499"/>
                                          </p:stCondLst>
                                        </p:cTn>
                                        <p:tgtEl>
                                          <p:spTgt spid="46"/>
                                        </p:tgtEl>
                                        <p:attrNameLst>
                                          <p:attrName>style.visibility</p:attrName>
                                        </p:attrNameLst>
                                      </p:cBhvr>
                                      <p:to>
                                        <p:strVal val="hidden"/>
                                      </p:to>
                                    </p:set>
                                  </p:childTnLst>
                                </p:cTn>
                              </p:par>
                              <p:par>
                                <p:cTn id="25" presetID="10" presetClass="exit" presetSubtype="0" repeatCount="20000" fill="remove" nodeType="withEffect">
                                  <p:stCondLst>
                                    <p:cond delay="0"/>
                                  </p:stCondLst>
                                  <p:childTnLst>
                                    <p:animEffect transition="out" filter="fade">
                                      <p:cBhvr>
                                        <p:cTn id="26" dur="500"/>
                                        <p:tgtEl>
                                          <p:spTgt spid="49"/>
                                        </p:tgtEl>
                                      </p:cBhvr>
                                    </p:animEffect>
                                    <p:set>
                                      <p:cBhvr>
                                        <p:cTn id="27" dur="1" fill="hold">
                                          <p:stCondLst>
                                            <p:cond delay="499"/>
                                          </p:stCondLst>
                                        </p:cTn>
                                        <p:tgtEl>
                                          <p:spTgt spid="49"/>
                                        </p:tgtEl>
                                        <p:attrNameLst>
                                          <p:attrName>style.visibility</p:attrName>
                                        </p:attrNameLst>
                                      </p:cBhvr>
                                      <p:to>
                                        <p:strVal val="hidden"/>
                                      </p:to>
                                    </p:set>
                                  </p:childTnLst>
                                </p:cTn>
                              </p:par>
                              <p:par>
                                <p:cTn id="28" presetID="10" presetClass="exit" presetSubtype="0" repeatCount="20000" fill="remove" nodeType="withEffect">
                                  <p:stCondLst>
                                    <p:cond delay="0"/>
                                  </p:stCondLst>
                                  <p:childTnLst>
                                    <p:animEffect transition="out" filter="fade">
                                      <p:cBhvr>
                                        <p:cTn id="29" dur="500"/>
                                        <p:tgtEl>
                                          <p:spTgt spid="48"/>
                                        </p:tgtEl>
                                      </p:cBhvr>
                                    </p:animEffect>
                                    <p:set>
                                      <p:cBhvr>
                                        <p:cTn id="30"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itre 1"/>
          <p:cNvSpPr>
            <a:spLocks noGrp="1"/>
          </p:cNvSpPr>
          <p:nvPr>
            <p:ph type="ctrTitle"/>
          </p:nvPr>
        </p:nvSpPr>
        <p:spPr>
          <a:xfrm>
            <a:off x="755576" y="1484784"/>
            <a:ext cx="7772400" cy="2561952"/>
          </a:xfrm>
        </p:spPr>
        <p:txBody>
          <a:bodyPr/>
          <a:lstStyle/>
          <a:p>
            <a:r>
              <a:rPr lang="zh-TW" altLang="en-US" sz="13800" dirty="0" smtClean="0">
                <a:solidFill>
                  <a:schemeClr val="bg1"/>
                </a:solidFill>
                <a:latin typeface="標楷體" panose="03000509000000000000" pitchFamily="65" charset="-120"/>
                <a:ea typeface="標楷體" panose="03000509000000000000" pitchFamily="65" charset="-120"/>
              </a:rPr>
              <a:t>節能技術</a:t>
            </a:r>
            <a:endParaRPr lang="zh-TW" altLang="en-US" sz="13800" dirty="0">
              <a:solidFill>
                <a:schemeClr val="bg1"/>
              </a:solidFill>
              <a:latin typeface="標楷體" panose="03000509000000000000" pitchFamily="65" charset="-120"/>
              <a:ea typeface="標楷體" panose="03000509000000000000" pitchFamily="65" charset="-120"/>
            </a:endParaRPr>
          </a:p>
        </p:txBody>
      </p:sp>
      <p:pic>
        <p:nvPicPr>
          <p:cNvPr id="4098" name="Picture 2" descr="C:\Users\cyu\Downloads\4a7cca64be3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2814" y="4797152"/>
            <a:ext cx="1472862" cy="152792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cyu\Downloads\566e451dfb6585f5a07cc713b68e7a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4604440"/>
            <a:ext cx="2221484" cy="183813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cyu\Downloads\teach-0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6296" y="4604441"/>
            <a:ext cx="1720633" cy="1720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2798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marL="82296" indent="0">
              <a:buNone/>
            </a:pPr>
            <a:r>
              <a:rPr lang="zh-TW" altLang="en-US" b="1" dirty="0" smtClean="0">
                <a:solidFill>
                  <a:schemeClr val="bg2">
                    <a:lumMod val="50000"/>
                  </a:schemeClr>
                </a:solidFill>
                <a:latin typeface="標楷體" panose="03000509000000000000" pitchFamily="65" charset="-120"/>
                <a:ea typeface="標楷體" panose="03000509000000000000" pitchFamily="65" charset="-120"/>
              </a:rPr>
              <a:t>節能技術之概念</a:t>
            </a:r>
            <a:endParaRPr lang="en-US" altLang="zh-TW" b="1" dirty="0" smtClean="0">
              <a:solidFill>
                <a:schemeClr val="bg2">
                  <a:lumMod val="50000"/>
                </a:schemeClr>
              </a:solidFill>
              <a:latin typeface="標楷體" panose="03000509000000000000" pitchFamily="65" charset="-120"/>
              <a:ea typeface="標楷體" panose="03000509000000000000" pitchFamily="65" charset="-120"/>
            </a:endParaRPr>
          </a:p>
          <a:p>
            <a:pPr marL="82296" indent="0">
              <a:buNone/>
            </a:pPr>
            <a:r>
              <a:rPr lang="zh-TW" altLang="en-US" b="1" dirty="0" smtClean="0">
                <a:solidFill>
                  <a:schemeClr val="tx2">
                    <a:lumMod val="60000"/>
                    <a:lumOff val="40000"/>
                  </a:schemeClr>
                </a:solidFill>
                <a:latin typeface="標楷體" panose="03000509000000000000" pitchFamily="65" charset="-120"/>
                <a:ea typeface="標楷體" panose="03000509000000000000" pitchFamily="65" charset="-120"/>
              </a:rPr>
              <a:t>照明方面之節能</a:t>
            </a:r>
            <a:endParaRPr lang="en-US" altLang="zh-TW" b="1" dirty="0" smtClean="0">
              <a:solidFill>
                <a:schemeClr val="tx2">
                  <a:lumMod val="60000"/>
                  <a:lumOff val="40000"/>
                </a:schemeClr>
              </a:solidFill>
              <a:latin typeface="標楷體" panose="03000509000000000000" pitchFamily="65" charset="-120"/>
              <a:ea typeface="標楷體" panose="03000509000000000000" pitchFamily="65" charset="-120"/>
            </a:endParaRPr>
          </a:p>
          <a:p>
            <a:pPr marL="82296" indent="0">
              <a:buNone/>
            </a:pPr>
            <a:r>
              <a:rPr lang="zh-TW" altLang="en-US" b="1" dirty="0">
                <a:solidFill>
                  <a:schemeClr val="accent1">
                    <a:lumMod val="75000"/>
                  </a:schemeClr>
                </a:solidFill>
                <a:latin typeface="標楷體" panose="03000509000000000000" pitchFamily="65" charset="-120"/>
                <a:ea typeface="標楷體" panose="03000509000000000000" pitchFamily="65" charset="-120"/>
              </a:rPr>
              <a:t>動力</a:t>
            </a:r>
            <a:r>
              <a:rPr lang="zh-TW" altLang="en-US" b="1" dirty="0" smtClean="0">
                <a:solidFill>
                  <a:schemeClr val="accent1">
                    <a:lumMod val="75000"/>
                  </a:schemeClr>
                </a:solidFill>
                <a:latin typeface="標楷體" panose="03000509000000000000" pitchFamily="65" charset="-120"/>
                <a:ea typeface="標楷體" panose="03000509000000000000" pitchFamily="65" charset="-120"/>
              </a:rPr>
              <a:t>方面之節能</a:t>
            </a:r>
            <a:endParaRPr lang="en-US" altLang="zh-TW" b="1" dirty="0" smtClean="0">
              <a:solidFill>
                <a:schemeClr val="accent1">
                  <a:lumMod val="75000"/>
                </a:schemeClr>
              </a:solidFill>
              <a:latin typeface="標楷體" panose="03000509000000000000" pitchFamily="65" charset="-120"/>
              <a:ea typeface="標楷體" panose="03000509000000000000" pitchFamily="65" charset="-120"/>
            </a:endParaRPr>
          </a:p>
          <a:p>
            <a:pPr marL="82296" indent="0">
              <a:buNone/>
            </a:pPr>
            <a:r>
              <a:rPr lang="zh-TW" altLang="en-US" b="1" dirty="0">
                <a:solidFill>
                  <a:schemeClr val="accent2">
                    <a:lumMod val="60000"/>
                    <a:lumOff val="40000"/>
                  </a:schemeClr>
                </a:solidFill>
                <a:latin typeface="標楷體" panose="03000509000000000000" pitchFamily="65" charset="-120"/>
                <a:ea typeface="標楷體" panose="03000509000000000000" pitchFamily="65" charset="-120"/>
              </a:rPr>
              <a:t>空調方便之</a:t>
            </a:r>
            <a:r>
              <a:rPr lang="zh-TW" altLang="en-US" b="1" dirty="0" smtClean="0">
                <a:solidFill>
                  <a:schemeClr val="accent2">
                    <a:lumMod val="60000"/>
                    <a:lumOff val="40000"/>
                  </a:schemeClr>
                </a:solidFill>
                <a:latin typeface="標楷體" panose="03000509000000000000" pitchFamily="65" charset="-120"/>
                <a:ea typeface="標楷體" panose="03000509000000000000" pitchFamily="65" charset="-120"/>
              </a:rPr>
              <a:t>節能</a:t>
            </a:r>
            <a:endParaRPr lang="en-US" altLang="zh-TW" b="1" dirty="0" smtClean="0">
              <a:solidFill>
                <a:schemeClr val="accent2">
                  <a:lumMod val="60000"/>
                  <a:lumOff val="40000"/>
                </a:schemeClr>
              </a:solidFill>
              <a:latin typeface="標楷體" panose="03000509000000000000" pitchFamily="65" charset="-120"/>
              <a:ea typeface="標楷體" panose="03000509000000000000" pitchFamily="65" charset="-120"/>
            </a:endParaRPr>
          </a:p>
          <a:p>
            <a:pPr marL="82296" indent="0">
              <a:buNone/>
            </a:pPr>
            <a:r>
              <a:rPr lang="zh-TW" altLang="en-US" b="1" dirty="0" smtClean="0">
                <a:solidFill>
                  <a:schemeClr val="accent4">
                    <a:lumMod val="75000"/>
                  </a:schemeClr>
                </a:solidFill>
                <a:latin typeface="標楷體" panose="03000509000000000000" pitchFamily="65" charset="-120"/>
                <a:ea typeface="標楷體" panose="03000509000000000000" pitchFamily="65" charset="-120"/>
              </a:rPr>
              <a:t>建築方面之節能</a:t>
            </a:r>
            <a:endParaRPr lang="en-US" altLang="zh-TW" b="1" dirty="0" smtClean="0">
              <a:solidFill>
                <a:schemeClr val="accent4">
                  <a:lumMod val="75000"/>
                </a:schemeClr>
              </a:solidFill>
              <a:latin typeface="標楷體" panose="03000509000000000000" pitchFamily="65" charset="-120"/>
              <a:ea typeface="標楷體" panose="03000509000000000000" pitchFamily="65" charset="-120"/>
            </a:endParaRPr>
          </a:p>
          <a:p>
            <a:pPr marL="82296" indent="0">
              <a:buNone/>
            </a:pPr>
            <a:r>
              <a:rPr lang="zh-TW" altLang="en-US" b="1" dirty="0" smtClean="0">
                <a:solidFill>
                  <a:schemeClr val="accent5">
                    <a:lumMod val="75000"/>
                  </a:schemeClr>
                </a:solidFill>
                <a:latin typeface="標楷體" panose="03000509000000000000" pitchFamily="65" charset="-120"/>
                <a:ea typeface="標楷體" panose="03000509000000000000" pitchFamily="65" charset="-120"/>
              </a:rPr>
              <a:t>電能管理系統</a:t>
            </a:r>
            <a:endParaRPr lang="en-US" altLang="zh-TW" b="1" dirty="0" smtClean="0">
              <a:solidFill>
                <a:schemeClr val="accent5">
                  <a:lumMod val="75000"/>
                </a:schemeClr>
              </a:solidFill>
              <a:latin typeface="標楷體" panose="03000509000000000000" pitchFamily="65" charset="-120"/>
              <a:ea typeface="標楷體" panose="03000509000000000000" pitchFamily="65" charset="-120"/>
            </a:endParaRPr>
          </a:p>
          <a:p>
            <a:endParaRPr lang="en-US" altLang="zh-TW" dirty="0" smtClean="0"/>
          </a:p>
        </p:txBody>
      </p:sp>
    </p:spTree>
    <p:extLst>
      <p:ext uri="{BB962C8B-B14F-4D97-AF65-F5344CB8AC3E}">
        <p14:creationId xmlns:p14="http://schemas.microsoft.com/office/powerpoint/2010/main" val="282429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latin typeface="標楷體" panose="03000509000000000000" pitchFamily="65" charset="-120"/>
                <a:ea typeface="標楷體" panose="03000509000000000000" pitchFamily="65" charset="-120"/>
              </a:rPr>
              <a:t>節能技術之概念</a:t>
            </a:r>
            <a:r>
              <a:rPr lang="en-US" altLang="zh-TW" dirty="0">
                <a:latin typeface="標楷體" panose="03000509000000000000" pitchFamily="65" charset="-120"/>
                <a:ea typeface="標楷體" panose="03000509000000000000" pitchFamily="65" charset="-120"/>
              </a:rPr>
              <a:t/>
            </a:r>
            <a:br>
              <a:rPr lang="en-US" altLang="zh-TW" dirty="0">
                <a:latin typeface="標楷體" panose="03000509000000000000" pitchFamily="65" charset="-120"/>
                <a:ea typeface="標楷體" panose="03000509000000000000" pitchFamily="65" charset="-120"/>
              </a:rPr>
            </a:b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fontScale="92500" lnSpcReduction="20000"/>
          </a:bodyPr>
          <a:lstStyle/>
          <a:p>
            <a:pPr marL="82296" indent="0">
              <a:buNone/>
            </a:pPr>
            <a:r>
              <a:rPr lang="zh-TW" altLang="en-US" dirty="0" smtClean="0">
                <a:solidFill>
                  <a:srgbClr val="FF0000"/>
                </a:solidFill>
                <a:latin typeface="標楷體" panose="03000509000000000000" pitchFamily="65" charset="-120"/>
                <a:ea typeface="標楷體" panose="03000509000000000000" pitchFamily="65" charset="-120"/>
              </a:rPr>
              <a:t>一</a:t>
            </a:r>
            <a:r>
              <a:rPr lang="en-US" altLang="zh-TW"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調整能源消費比重</a:t>
            </a:r>
            <a:endParaRPr lang="en-US" altLang="zh-TW" dirty="0" smtClean="0">
              <a:solidFill>
                <a:srgbClr val="FF0000"/>
              </a:solidFill>
              <a:latin typeface="標楷體" panose="03000509000000000000" pitchFamily="65" charset="-120"/>
              <a:ea typeface="標楷體" panose="03000509000000000000" pitchFamily="65" charset="-120"/>
            </a:endParaRPr>
          </a:p>
          <a:p>
            <a:pPr marL="82296" indent="0">
              <a:buNone/>
            </a:pPr>
            <a:r>
              <a:rPr lang="zh-TW" altLang="en-US" sz="3000" dirty="0" smtClean="0">
                <a:latin typeface="標楷體" panose="03000509000000000000" pitchFamily="65" charset="-120"/>
                <a:ea typeface="標楷體" panose="03000509000000000000" pitchFamily="65" charset="-120"/>
              </a:rPr>
              <a:t>降低工業部門能源消費比重，抑低住宅與商店及運輸部門能源消費成長</a:t>
            </a:r>
            <a:endParaRPr lang="en-US" altLang="zh-TW" sz="3000" dirty="0" smtClean="0">
              <a:latin typeface="標楷體" panose="03000509000000000000" pitchFamily="65" charset="-120"/>
              <a:ea typeface="標楷體" panose="03000509000000000000" pitchFamily="65" charset="-120"/>
            </a:endParaRPr>
          </a:p>
          <a:p>
            <a:pPr marL="82296" indent="0">
              <a:buNone/>
            </a:pPr>
            <a:r>
              <a:rPr lang="zh-TW" altLang="en-US" dirty="0" smtClean="0">
                <a:solidFill>
                  <a:srgbClr val="FF0000"/>
                </a:solidFill>
                <a:latin typeface="標楷體" panose="03000509000000000000" pitchFamily="65" charset="-120"/>
                <a:ea typeface="標楷體" panose="03000509000000000000" pitchFamily="65" charset="-120"/>
              </a:rPr>
              <a:t>二</a:t>
            </a:r>
            <a:r>
              <a:rPr lang="en-US" altLang="zh-TW"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提高電業效率，降低尖峰負載</a:t>
            </a:r>
            <a:endParaRPr lang="en-US" altLang="zh-TW" dirty="0" smtClean="0">
              <a:solidFill>
                <a:srgbClr val="FF0000"/>
              </a:solidFill>
              <a:latin typeface="標楷體" panose="03000509000000000000" pitchFamily="65" charset="-120"/>
              <a:ea typeface="標楷體" panose="03000509000000000000" pitchFamily="65" charset="-120"/>
            </a:endParaRPr>
          </a:p>
          <a:p>
            <a:pPr marL="82296" indent="0">
              <a:buNone/>
            </a:pPr>
            <a:r>
              <a:rPr lang="zh-TW" altLang="en-US" dirty="0">
                <a:solidFill>
                  <a:srgbClr val="FF0000"/>
                </a:solidFill>
                <a:latin typeface="標楷體" panose="03000509000000000000" pitchFamily="65" charset="-120"/>
                <a:ea typeface="標楷體" panose="03000509000000000000" pitchFamily="65" charset="-120"/>
              </a:rPr>
              <a:t>三</a:t>
            </a: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推</a:t>
            </a:r>
            <a:r>
              <a:rPr lang="zh-TW" altLang="en-US" dirty="0" smtClean="0">
                <a:solidFill>
                  <a:srgbClr val="FF0000"/>
                </a:solidFill>
                <a:latin typeface="標楷體" panose="03000509000000000000" pitchFamily="65" charset="-120"/>
                <a:ea typeface="標楷體" panose="03000509000000000000" pitchFamily="65" charset="-120"/>
              </a:rPr>
              <a:t>展能源價格合理化</a:t>
            </a:r>
            <a:endParaRPr lang="en-US" altLang="zh-TW" dirty="0" smtClean="0">
              <a:solidFill>
                <a:srgbClr val="FF0000"/>
              </a:solidFill>
              <a:latin typeface="標楷體" panose="03000509000000000000" pitchFamily="65" charset="-120"/>
              <a:ea typeface="標楷體" panose="03000509000000000000" pitchFamily="65" charset="-120"/>
            </a:endParaRPr>
          </a:p>
          <a:p>
            <a:pPr marL="82296" indent="0">
              <a:buNone/>
            </a:pPr>
            <a:r>
              <a:rPr lang="zh-TW" altLang="en-US" sz="3000" dirty="0">
                <a:latin typeface="標楷體" panose="03000509000000000000" pitchFamily="65" charset="-120"/>
                <a:ea typeface="標楷體" panose="03000509000000000000" pitchFamily="65" charset="-120"/>
              </a:rPr>
              <a:t>藉由</a:t>
            </a:r>
            <a:r>
              <a:rPr lang="zh-TW" altLang="en-US" sz="3000" dirty="0" smtClean="0">
                <a:latin typeface="標楷體" panose="03000509000000000000" pitchFamily="65" charset="-120"/>
                <a:ea typeface="標楷體" panose="03000509000000000000" pitchFamily="65" charset="-120"/>
              </a:rPr>
              <a:t>價格控制使用量誘導節約。</a:t>
            </a:r>
            <a:endParaRPr lang="en-US" altLang="zh-TW" sz="3000" dirty="0" smtClean="0">
              <a:latin typeface="標楷體" panose="03000509000000000000" pitchFamily="65" charset="-120"/>
              <a:ea typeface="標楷體" panose="03000509000000000000" pitchFamily="65" charset="-120"/>
            </a:endParaRPr>
          </a:p>
          <a:p>
            <a:pPr marL="82296" indent="0">
              <a:buNone/>
            </a:pPr>
            <a:r>
              <a:rPr lang="zh-TW" altLang="en-US" dirty="0" smtClean="0">
                <a:solidFill>
                  <a:srgbClr val="FF0000"/>
                </a:solidFill>
                <a:latin typeface="標楷體" panose="03000509000000000000" pitchFamily="65" charset="-120"/>
                <a:ea typeface="標楷體" panose="03000509000000000000" pitchFamily="65" charset="-120"/>
              </a:rPr>
              <a:t>四</a:t>
            </a:r>
            <a:r>
              <a:rPr lang="en-US" altLang="zh-TW"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技術研究領先產業</a:t>
            </a:r>
            <a:endParaRPr lang="en-US" altLang="zh-TW" dirty="0" smtClean="0">
              <a:solidFill>
                <a:srgbClr val="FF0000"/>
              </a:solidFill>
              <a:latin typeface="標楷體" panose="03000509000000000000" pitchFamily="65" charset="-120"/>
              <a:ea typeface="標楷體" panose="03000509000000000000" pitchFamily="65" charset="-120"/>
            </a:endParaRPr>
          </a:p>
          <a:p>
            <a:pPr marL="82296" indent="0">
              <a:buNone/>
            </a:pPr>
            <a:r>
              <a:rPr lang="zh-TW" altLang="en-US" sz="3000" dirty="0" smtClean="0">
                <a:latin typeface="標楷體" panose="03000509000000000000" pitchFamily="65" charset="-120"/>
                <a:ea typeface="標楷體" panose="03000509000000000000" pitchFamily="65" charset="-120"/>
              </a:rPr>
              <a:t>積極有效的技術研究，協助產業發展。</a:t>
            </a:r>
            <a:endParaRPr lang="en-US" altLang="zh-TW" sz="3000" dirty="0" smtClean="0">
              <a:latin typeface="標楷體" panose="03000509000000000000" pitchFamily="65" charset="-120"/>
              <a:ea typeface="標楷體" panose="03000509000000000000" pitchFamily="65" charset="-120"/>
            </a:endParaRPr>
          </a:p>
          <a:p>
            <a:pPr marL="82296" indent="0">
              <a:buNone/>
            </a:pPr>
            <a:r>
              <a:rPr lang="zh-TW" altLang="en-US" dirty="0" smtClean="0">
                <a:solidFill>
                  <a:srgbClr val="FF0000"/>
                </a:solidFill>
                <a:latin typeface="標楷體" panose="03000509000000000000" pitchFamily="65" charset="-120"/>
                <a:ea typeface="標楷體" panose="03000509000000000000" pitchFamily="65" charset="-120"/>
              </a:rPr>
              <a:t>五</a:t>
            </a:r>
            <a:r>
              <a:rPr lang="en-US" altLang="zh-TW"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推廣節能教育</a:t>
            </a:r>
            <a:endParaRPr lang="en-US" altLang="zh-TW" dirty="0" smtClean="0">
              <a:solidFill>
                <a:srgbClr val="FF0000"/>
              </a:solidFill>
              <a:latin typeface="標楷體" panose="03000509000000000000" pitchFamily="65" charset="-120"/>
              <a:ea typeface="標楷體" panose="03000509000000000000" pitchFamily="65" charset="-120"/>
            </a:endParaRPr>
          </a:p>
          <a:p>
            <a:pPr marL="82296" indent="0">
              <a:buNone/>
            </a:pPr>
            <a:r>
              <a:rPr lang="zh-TW" altLang="en-US" sz="3000" dirty="0" smtClean="0">
                <a:latin typeface="標楷體" panose="03000509000000000000" pitchFamily="65" charset="-120"/>
                <a:ea typeface="標楷體" panose="03000509000000000000" pitchFamily="65" charset="-120"/>
              </a:rPr>
              <a:t>擴大節能之教育宣導，深植節能觀念，發揮全民運動共同響應節能。</a:t>
            </a:r>
            <a:endParaRPr lang="zh-TW" altLang="en-US" sz="3000" dirty="0">
              <a:latin typeface="標楷體" panose="03000509000000000000" pitchFamily="65" charset="-120"/>
              <a:ea typeface="標楷體" panose="03000509000000000000" pitchFamily="65" charset="-120"/>
            </a:endParaRPr>
          </a:p>
          <a:p>
            <a:pPr marL="82296" indent="0">
              <a:buNone/>
            </a:pPr>
            <a:endParaRPr lang="zh-TW" altLang="en-US" sz="3000" dirty="0">
              <a:latin typeface="標楷體" panose="03000509000000000000" pitchFamily="65" charset="-120"/>
              <a:ea typeface="標楷體" panose="03000509000000000000" pitchFamily="65" charset="-120"/>
            </a:endParaRPr>
          </a:p>
          <a:p>
            <a:pPr marL="82296" indent="0">
              <a:buNone/>
            </a:pP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4910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anim calcmode="lin" valueType="num">
                                      <p:cBhvr>
                                        <p:cTn id="22"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anim calcmode="lin" valueType="num">
                                      <p:cBhvr>
                                        <p:cTn id="29"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2000"/>
                                        <p:tgtEl>
                                          <p:spTgt spid="3">
                                            <p:txEl>
                                              <p:pRg st="4" end="4"/>
                                            </p:txEl>
                                          </p:spTgt>
                                        </p:tgtEl>
                                      </p:cBhvr>
                                    </p:animEffect>
                                    <p:anim calcmode="lin" valueType="num">
                                      <p:cBhvr>
                                        <p:cTn id="36"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37"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2000"/>
                                        <p:tgtEl>
                                          <p:spTgt spid="3">
                                            <p:txEl>
                                              <p:pRg st="5" end="5"/>
                                            </p:txEl>
                                          </p:spTgt>
                                        </p:tgtEl>
                                      </p:cBhvr>
                                    </p:animEffect>
                                    <p:anim calcmode="lin" valueType="num">
                                      <p:cBhvr>
                                        <p:cTn id="43"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44"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2000"/>
                                        <p:tgtEl>
                                          <p:spTgt spid="3">
                                            <p:txEl>
                                              <p:pRg st="6" end="6"/>
                                            </p:txEl>
                                          </p:spTgt>
                                        </p:tgtEl>
                                      </p:cBhvr>
                                    </p:animEffect>
                                    <p:anim calcmode="lin" valueType="num">
                                      <p:cBhvr>
                                        <p:cTn id="50"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51" dur="2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2000"/>
                                        <p:tgtEl>
                                          <p:spTgt spid="3">
                                            <p:txEl>
                                              <p:pRg st="7" end="7"/>
                                            </p:txEl>
                                          </p:spTgt>
                                        </p:tgtEl>
                                      </p:cBhvr>
                                    </p:animEffect>
                                    <p:anim calcmode="lin" valueType="num">
                                      <p:cBhvr>
                                        <p:cTn id="57" dur="2000" fill="hold"/>
                                        <p:tgtEl>
                                          <p:spTgt spid="3">
                                            <p:txEl>
                                              <p:pRg st="7" end="7"/>
                                            </p:txEl>
                                          </p:spTgt>
                                        </p:tgtEl>
                                        <p:attrNameLst>
                                          <p:attrName>ppt_w</p:attrName>
                                        </p:attrNameLst>
                                      </p:cBhvr>
                                      <p:tavLst>
                                        <p:tav tm="0" fmla="#ppt_w*sin(2.5*pi*$)">
                                          <p:val>
                                            <p:fltVal val="0"/>
                                          </p:val>
                                        </p:tav>
                                        <p:tav tm="100000">
                                          <p:val>
                                            <p:fltVal val="1"/>
                                          </p:val>
                                        </p:tav>
                                      </p:tavLst>
                                    </p:anim>
                                    <p:anim calcmode="lin" valueType="num">
                                      <p:cBhvr>
                                        <p:cTn id="58" dur="2000" fill="hold"/>
                                        <p:tgtEl>
                                          <p:spTgt spid="3">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2000"/>
                                        <p:tgtEl>
                                          <p:spTgt spid="3">
                                            <p:txEl>
                                              <p:pRg st="8" end="8"/>
                                            </p:txEl>
                                          </p:spTgt>
                                        </p:tgtEl>
                                      </p:cBhvr>
                                    </p:animEffect>
                                    <p:anim calcmode="lin" valueType="num">
                                      <p:cBhvr>
                                        <p:cTn id="64" dur="2000" fill="hold"/>
                                        <p:tgtEl>
                                          <p:spTgt spid="3">
                                            <p:txEl>
                                              <p:pRg st="8" end="8"/>
                                            </p:txEl>
                                          </p:spTgt>
                                        </p:tgtEl>
                                        <p:attrNameLst>
                                          <p:attrName>ppt_w</p:attrName>
                                        </p:attrNameLst>
                                      </p:cBhvr>
                                      <p:tavLst>
                                        <p:tav tm="0" fmla="#ppt_w*sin(2.5*pi*$)">
                                          <p:val>
                                            <p:fltVal val="0"/>
                                          </p:val>
                                        </p:tav>
                                        <p:tav tm="100000">
                                          <p:val>
                                            <p:fltVal val="1"/>
                                          </p:val>
                                        </p:tav>
                                      </p:tavLst>
                                    </p:anim>
                                    <p:anim calcmode="lin" valueType="num">
                                      <p:cBhvr>
                                        <p:cTn id="65" dur="2000" fill="hold"/>
                                        <p:tgtEl>
                                          <p:spTgt spid="3">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latin typeface="標楷體" panose="03000509000000000000" pitchFamily="65" charset="-120"/>
                <a:ea typeface="標楷體" panose="03000509000000000000" pitchFamily="65" charset="-120"/>
              </a:rPr>
              <a:t>照明方面之節能</a:t>
            </a:r>
            <a:r>
              <a:rPr lang="en-US" altLang="zh-TW" dirty="0">
                <a:latin typeface="標楷體" panose="03000509000000000000" pitchFamily="65" charset="-120"/>
                <a:ea typeface="標楷體" panose="03000509000000000000" pitchFamily="65" charset="-120"/>
              </a:rPr>
              <a:t/>
            </a:r>
            <a:br>
              <a:rPr lang="en-US" altLang="zh-TW" dirty="0">
                <a:latin typeface="標楷體" panose="03000509000000000000" pitchFamily="65" charset="-120"/>
                <a:ea typeface="標楷體" panose="03000509000000000000" pitchFamily="65" charset="-120"/>
              </a:rPr>
            </a:b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fontScale="92500" lnSpcReduction="20000"/>
          </a:bodyPr>
          <a:lstStyle/>
          <a:p>
            <a:r>
              <a:rPr lang="zh-TW" altLang="en-US" dirty="0" smtClean="0">
                <a:latin typeface="標楷體" panose="03000509000000000000" pitchFamily="65" charset="-120"/>
                <a:ea typeface="標楷體" panose="03000509000000000000" pitchFamily="65" charset="-120"/>
              </a:rPr>
              <a:t>照明設計之標準程序</a:t>
            </a:r>
            <a:endParaRPr lang="en-US" altLang="zh-TW" dirty="0" smtClean="0">
              <a:latin typeface="標楷體" panose="03000509000000000000" pitchFamily="65" charset="-120"/>
              <a:ea typeface="標楷體" panose="03000509000000000000" pitchFamily="65" charset="-120"/>
            </a:endParaRPr>
          </a:p>
          <a:p>
            <a:pPr marL="82296" indent="0">
              <a:buNone/>
            </a:pP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一</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環境調查</a:t>
            </a:r>
            <a:endParaRPr lang="en-US" altLang="zh-TW" dirty="0" smtClean="0">
              <a:latin typeface="標楷體" panose="03000509000000000000" pitchFamily="65" charset="-120"/>
              <a:ea typeface="標楷體" panose="03000509000000000000" pitchFamily="65" charset="-120"/>
            </a:endParaRPr>
          </a:p>
          <a:p>
            <a:pPr marL="82296" indent="0">
              <a:buNone/>
            </a:pPr>
            <a:r>
              <a:rPr lang="en-US" altLang="zh-TW" b="1" dirty="0" smtClean="0">
                <a:solidFill>
                  <a:schemeClr val="accent6">
                    <a:lumMod val="75000"/>
                  </a:schemeClr>
                </a:solidFill>
                <a:latin typeface="標楷體" panose="03000509000000000000" pitchFamily="65" charset="-120"/>
                <a:ea typeface="標楷體" panose="03000509000000000000" pitchFamily="65" charset="-120"/>
              </a:rPr>
              <a:t>1.</a:t>
            </a:r>
            <a:r>
              <a:rPr lang="zh-TW" altLang="en-US" b="1" dirty="0" smtClean="0">
                <a:solidFill>
                  <a:schemeClr val="accent6">
                    <a:lumMod val="75000"/>
                  </a:schemeClr>
                </a:solidFill>
                <a:latin typeface="標楷體" panose="03000509000000000000" pitchFamily="65" charset="-120"/>
                <a:ea typeface="標楷體" panose="03000509000000000000" pitchFamily="65" charset="-120"/>
              </a:rPr>
              <a:t>建築物特性調查</a:t>
            </a:r>
            <a:endParaRPr lang="en-US" altLang="zh-TW" b="1" dirty="0" smtClean="0">
              <a:solidFill>
                <a:schemeClr val="accent6">
                  <a:lumMod val="75000"/>
                </a:schemeClr>
              </a:solidFill>
              <a:latin typeface="標楷體" panose="03000509000000000000" pitchFamily="65" charset="-120"/>
              <a:ea typeface="標楷體" panose="03000509000000000000" pitchFamily="65" charset="-120"/>
            </a:endParaRPr>
          </a:p>
          <a:p>
            <a:pPr marL="82296" indent="0">
              <a:buNone/>
            </a:pPr>
            <a:r>
              <a:rPr lang="en-US" altLang="zh-TW" b="1" dirty="0" smtClean="0">
                <a:solidFill>
                  <a:schemeClr val="accent6">
                    <a:lumMod val="75000"/>
                  </a:schemeClr>
                </a:solidFill>
                <a:latin typeface="標楷體" panose="03000509000000000000" pitchFamily="65" charset="-120"/>
                <a:ea typeface="標楷體" panose="03000509000000000000" pitchFamily="65" charset="-120"/>
              </a:rPr>
              <a:t>2.</a:t>
            </a:r>
            <a:r>
              <a:rPr lang="zh-TW" altLang="en-US" b="1" dirty="0" smtClean="0">
                <a:solidFill>
                  <a:schemeClr val="accent6">
                    <a:lumMod val="75000"/>
                  </a:schemeClr>
                </a:solidFill>
                <a:latin typeface="標楷體" panose="03000509000000000000" pitchFamily="65" charset="-120"/>
                <a:ea typeface="標楷體" panose="03000509000000000000" pitchFamily="65" charset="-120"/>
              </a:rPr>
              <a:t>使用條件調查</a:t>
            </a:r>
            <a:endParaRPr lang="en-US" altLang="zh-TW" b="1" dirty="0" smtClean="0">
              <a:solidFill>
                <a:schemeClr val="accent6">
                  <a:lumMod val="75000"/>
                </a:schemeClr>
              </a:solidFill>
              <a:latin typeface="標楷體" panose="03000509000000000000" pitchFamily="65" charset="-120"/>
              <a:ea typeface="標楷體" panose="03000509000000000000" pitchFamily="65" charset="-120"/>
            </a:endParaRPr>
          </a:p>
          <a:p>
            <a:pPr marL="82296" indent="0">
              <a:buNone/>
            </a:pPr>
            <a:r>
              <a:rPr lang="en-US" altLang="zh-TW" b="1" dirty="0" smtClean="0">
                <a:solidFill>
                  <a:schemeClr val="accent6">
                    <a:lumMod val="75000"/>
                  </a:schemeClr>
                </a:solidFill>
                <a:latin typeface="標楷體" panose="03000509000000000000" pitchFamily="65" charset="-120"/>
                <a:ea typeface="標楷體" panose="03000509000000000000" pitchFamily="65" charset="-120"/>
              </a:rPr>
              <a:t>3.</a:t>
            </a:r>
            <a:r>
              <a:rPr lang="zh-TW" altLang="en-US" b="1" dirty="0" smtClean="0">
                <a:solidFill>
                  <a:schemeClr val="accent6">
                    <a:lumMod val="75000"/>
                  </a:schemeClr>
                </a:solidFill>
                <a:latin typeface="標楷體" panose="03000509000000000000" pitchFamily="65" charset="-120"/>
                <a:ea typeface="標楷體" panose="03000509000000000000" pitchFamily="65" charset="-120"/>
              </a:rPr>
              <a:t>室內環境調查</a:t>
            </a:r>
            <a:endParaRPr lang="en-US" altLang="zh-TW" b="1" dirty="0" smtClean="0">
              <a:solidFill>
                <a:schemeClr val="accent6">
                  <a:lumMod val="75000"/>
                </a:schemeClr>
              </a:solidFill>
              <a:latin typeface="標楷體" panose="03000509000000000000" pitchFamily="65" charset="-120"/>
              <a:ea typeface="標楷體" panose="03000509000000000000" pitchFamily="65" charset="-120"/>
            </a:endParaRPr>
          </a:p>
          <a:p>
            <a:pPr marL="82296" indent="0">
              <a:buNone/>
            </a:pPr>
            <a:r>
              <a:rPr lang="en-US" altLang="zh-TW" b="1" dirty="0" smtClean="0">
                <a:solidFill>
                  <a:schemeClr val="accent6">
                    <a:lumMod val="75000"/>
                  </a:schemeClr>
                </a:solidFill>
                <a:latin typeface="標楷體" panose="03000509000000000000" pitchFamily="65" charset="-120"/>
                <a:ea typeface="標楷體" panose="03000509000000000000" pitchFamily="65" charset="-120"/>
              </a:rPr>
              <a:t>4.</a:t>
            </a:r>
            <a:r>
              <a:rPr lang="zh-TW" altLang="en-US" b="1" dirty="0" smtClean="0">
                <a:solidFill>
                  <a:schemeClr val="accent6">
                    <a:lumMod val="75000"/>
                  </a:schemeClr>
                </a:solidFill>
                <a:latin typeface="標楷體" panose="03000509000000000000" pitchFamily="65" charset="-120"/>
                <a:ea typeface="標楷體" panose="03000509000000000000" pitchFamily="65" charset="-120"/>
              </a:rPr>
              <a:t>其他狀況調查</a:t>
            </a:r>
            <a:endParaRPr lang="en-US" altLang="zh-TW" b="1" dirty="0" smtClean="0">
              <a:solidFill>
                <a:schemeClr val="accent6">
                  <a:lumMod val="75000"/>
                </a:schemeClr>
              </a:solidFill>
              <a:latin typeface="標楷體" panose="03000509000000000000" pitchFamily="65" charset="-120"/>
              <a:ea typeface="標楷體" panose="03000509000000000000" pitchFamily="65" charset="-120"/>
            </a:endParaRPr>
          </a:p>
          <a:p>
            <a:pPr marL="82296" indent="0">
              <a:buNone/>
            </a:pP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二</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基本構想</a:t>
            </a:r>
            <a:endParaRPr lang="en-US" altLang="zh-TW" dirty="0" smtClean="0">
              <a:latin typeface="標楷體" panose="03000509000000000000" pitchFamily="65" charset="-120"/>
              <a:ea typeface="標楷體" panose="03000509000000000000" pitchFamily="65" charset="-120"/>
            </a:endParaRPr>
          </a:p>
          <a:p>
            <a:pPr marL="82296" indent="0">
              <a:buNone/>
            </a:pPr>
            <a:r>
              <a:rPr lang="en-US" altLang="zh-TW" b="1" dirty="0" smtClean="0">
                <a:solidFill>
                  <a:schemeClr val="accent5">
                    <a:lumMod val="75000"/>
                  </a:schemeClr>
                </a:solidFill>
                <a:latin typeface="標楷體" panose="03000509000000000000" pitchFamily="65" charset="-120"/>
                <a:ea typeface="標楷體" panose="03000509000000000000" pitchFamily="65" charset="-120"/>
              </a:rPr>
              <a:t>1.</a:t>
            </a:r>
            <a:r>
              <a:rPr lang="zh-TW" altLang="en-US" b="1" dirty="0" smtClean="0">
                <a:solidFill>
                  <a:schemeClr val="accent5">
                    <a:lumMod val="75000"/>
                  </a:schemeClr>
                </a:solidFill>
                <a:latin typeface="標楷體" panose="03000509000000000000" pitchFamily="65" charset="-120"/>
                <a:ea typeface="標楷體" panose="03000509000000000000" pitchFamily="65" charset="-120"/>
              </a:rPr>
              <a:t>照度規劃</a:t>
            </a:r>
            <a:endParaRPr lang="en-US" altLang="zh-TW" b="1" dirty="0" smtClean="0">
              <a:solidFill>
                <a:schemeClr val="accent5">
                  <a:lumMod val="75000"/>
                </a:schemeClr>
              </a:solidFill>
              <a:latin typeface="標楷體" panose="03000509000000000000" pitchFamily="65" charset="-120"/>
              <a:ea typeface="標楷體" panose="03000509000000000000" pitchFamily="65" charset="-120"/>
            </a:endParaRPr>
          </a:p>
          <a:p>
            <a:pPr marL="82296" indent="0">
              <a:buNone/>
            </a:pPr>
            <a:r>
              <a:rPr lang="en-US" altLang="zh-TW" b="1" dirty="0" smtClean="0">
                <a:solidFill>
                  <a:schemeClr val="accent5">
                    <a:lumMod val="75000"/>
                  </a:schemeClr>
                </a:solidFill>
                <a:latin typeface="標楷體" panose="03000509000000000000" pitchFamily="65" charset="-120"/>
                <a:ea typeface="標楷體" panose="03000509000000000000" pitchFamily="65" charset="-120"/>
              </a:rPr>
              <a:t>2.</a:t>
            </a:r>
            <a:r>
              <a:rPr lang="zh-TW" altLang="en-US" b="1" dirty="0" smtClean="0">
                <a:solidFill>
                  <a:schemeClr val="accent5">
                    <a:lumMod val="75000"/>
                  </a:schemeClr>
                </a:solidFill>
                <a:latin typeface="標楷體" panose="03000509000000000000" pitchFamily="65" charset="-120"/>
                <a:ea typeface="標楷體" panose="03000509000000000000" pitchFamily="65" charset="-120"/>
              </a:rPr>
              <a:t>照度設定</a:t>
            </a:r>
            <a:endParaRPr lang="en-US" altLang="zh-TW" b="1" dirty="0" smtClean="0">
              <a:solidFill>
                <a:schemeClr val="accent5">
                  <a:lumMod val="75000"/>
                </a:schemeClr>
              </a:solidFill>
              <a:latin typeface="標楷體" panose="03000509000000000000" pitchFamily="65" charset="-120"/>
              <a:ea typeface="標楷體" panose="03000509000000000000" pitchFamily="65" charset="-120"/>
            </a:endParaRPr>
          </a:p>
          <a:p>
            <a:pPr marL="82296" indent="0">
              <a:buNone/>
            </a:pPr>
            <a:r>
              <a:rPr lang="en-US" altLang="zh-TW" b="1" dirty="0" smtClean="0">
                <a:solidFill>
                  <a:schemeClr val="accent5">
                    <a:lumMod val="75000"/>
                  </a:schemeClr>
                </a:solidFill>
                <a:latin typeface="標楷體" panose="03000509000000000000" pitchFamily="65" charset="-120"/>
                <a:ea typeface="標楷體" panose="03000509000000000000" pitchFamily="65" charset="-120"/>
              </a:rPr>
              <a:t>3.</a:t>
            </a:r>
            <a:r>
              <a:rPr lang="zh-TW" altLang="en-US" b="1" dirty="0" smtClean="0">
                <a:solidFill>
                  <a:schemeClr val="accent5">
                    <a:lumMod val="75000"/>
                  </a:schemeClr>
                </a:solidFill>
                <a:latin typeface="標楷體" panose="03000509000000000000" pitchFamily="65" charset="-120"/>
                <a:ea typeface="標楷體" panose="03000509000000000000" pitchFamily="65" charset="-120"/>
              </a:rPr>
              <a:t>照明方式</a:t>
            </a:r>
            <a:endParaRPr lang="zh-TW" altLang="en-US" b="1" dirty="0">
              <a:solidFill>
                <a:schemeClr val="accent5">
                  <a:lumMod val="75000"/>
                </a:scheme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11215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heel(1)">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heel(1)">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heel(1)">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heel(1)">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heel(1)">
                                      <p:cBhvr>
                                        <p:cTn id="47" dur="2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heel(1)">
                                      <p:cBhvr>
                                        <p:cTn id="52"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fontScale="85000" lnSpcReduction="20000"/>
          </a:bodyPr>
          <a:lstStyle/>
          <a:p>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三</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基本設計</a:t>
            </a:r>
            <a:endParaRPr lang="en-US" altLang="zh-TW" dirty="0" smtClean="0">
              <a:latin typeface="標楷體" panose="03000509000000000000" pitchFamily="65" charset="-120"/>
              <a:ea typeface="標楷體" panose="03000509000000000000" pitchFamily="65" charset="-120"/>
            </a:endParaRPr>
          </a:p>
          <a:p>
            <a:r>
              <a:rPr lang="en-US" altLang="zh-TW" b="1" dirty="0" smtClean="0">
                <a:solidFill>
                  <a:schemeClr val="accent1">
                    <a:lumMod val="75000"/>
                  </a:schemeClr>
                </a:solidFill>
                <a:latin typeface="標楷體" panose="03000509000000000000" pitchFamily="65" charset="-120"/>
                <a:ea typeface="標楷體" panose="03000509000000000000" pitchFamily="65" charset="-120"/>
              </a:rPr>
              <a:t>1.</a:t>
            </a:r>
            <a:r>
              <a:rPr lang="zh-TW" altLang="en-US" b="1" dirty="0" smtClean="0">
                <a:solidFill>
                  <a:schemeClr val="accent1">
                    <a:lumMod val="75000"/>
                  </a:schemeClr>
                </a:solidFill>
                <a:latin typeface="標楷體" panose="03000509000000000000" pitchFamily="65" charset="-120"/>
                <a:ea typeface="標楷體" panose="03000509000000000000" pitchFamily="65" charset="-120"/>
              </a:rPr>
              <a:t>光線之選定</a:t>
            </a:r>
            <a:endParaRPr lang="en-US" altLang="zh-TW" b="1" dirty="0" smtClean="0">
              <a:solidFill>
                <a:schemeClr val="accent1">
                  <a:lumMod val="75000"/>
                </a:schemeClr>
              </a:solidFill>
              <a:latin typeface="標楷體" panose="03000509000000000000" pitchFamily="65" charset="-120"/>
              <a:ea typeface="標楷體" panose="03000509000000000000" pitchFamily="65" charset="-120"/>
            </a:endParaRPr>
          </a:p>
          <a:p>
            <a:r>
              <a:rPr lang="en-US" altLang="zh-TW" b="1" dirty="0" smtClean="0">
                <a:solidFill>
                  <a:schemeClr val="accent1">
                    <a:lumMod val="75000"/>
                  </a:schemeClr>
                </a:solidFill>
                <a:latin typeface="標楷體" panose="03000509000000000000" pitchFamily="65" charset="-120"/>
                <a:ea typeface="標楷體" panose="03000509000000000000" pitchFamily="65" charset="-120"/>
              </a:rPr>
              <a:t>2.</a:t>
            </a:r>
            <a:r>
              <a:rPr lang="zh-TW" altLang="en-US" b="1" dirty="0" smtClean="0">
                <a:solidFill>
                  <a:schemeClr val="accent1">
                    <a:lumMod val="75000"/>
                  </a:schemeClr>
                </a:solidFill>
                <a:latin typeface="標楷體" panose="03000509000000000000" pitchFamily="65" charset="-120"/>
                <a:ea typeface="標楷體" panose="03000509000000000000" pitchFamily="65" charset="-120"/>
              </a:rPr>
              <a:t>器具之選定</a:t>
            </a:r>
            <a:endParaRPr lang="en-US" altLang="zh-TW" b="1" dirty="0" smtClean="0">
              <a:solidFill>
                <a:schemeClr val="accent1">
                  <a:lumMod val="75000"/>
                </a:schemeClr>
              </a:solidFill>
              <a:latin typeface="標楷體" panose="03000509000000000000" pitchFamily="65" charset="-120"/>
              <a:ea typeface="標楷體" panose="03000509000000000000" pitchFamily="65" charset="-120"/>
            </a:endParaRPr>
          </a:p>
          <a:p>
            <a:r>
              <a:rPr lang="en-US" altLang="zh-TW" b="1" dirty="0" smtClean="0">
                <a:solidFill>
                  <a:schemeClr val="accent1">
                    <a:lumMod val="75000"/>
                  </a:schemeClr>
                </a:solidFill>
                <a:latin typeface="標楷體" panose="03000509000000000000" pitchFamily="65" charset="-120"/>
                <a:ea typeface="標楷體" panose="03000509000000000000" pitchFamily="65" charset="-120"/>
              </a:rPr>
              <a:t>3.</a:t>
            </a:r>
            <a:r>
              <a:rPr lang="zh-TW" altLang="en-US" b="1" dirty="0">
                <a:solidFill>
                  <a:schemeClr val="accent1">
                    <a:lumMod val="75000"/>
                  </a:schemeClr>
                </a:solidFill>
                <a:latin typeface="標楷體" panose="03000509000000000000" pitchFamily="65" charset="-120"/>
                <a:ea typeface="標楷體" panose="03000509000000000000" pitchFamily="65" charset="-120"/>
              </a:rPr>
              <a:t>燈</a:t>
            </a:r>
            <a:r>
              <a:rPr lang="zh-TW" altLang="en-US" b="1" dirty="0" smtClean="0">
                <a:solidFill>
                  <a:schemeClr val="accent1">
                    <a:lumMod val="75000"/>
                  </a:schemeClr>
                </a:solidFill>
                <a:latin typeface="標楷體" panose="03000509000000000000" pitchFamily="65" charset="-120"/>
                <a:ea typeface="標楷體" panose="03000509000000000000" pitchFamily="65" charset="-120"/>
              </a:rPr>
              <a:t>數之計算</a:t>
            </a:r>
            <a:endParaRPr lang="en-US" altLang="zh-TW" b="1" dirty="0" smtClean="0">
              <a:solidFill>
                <a:schemeClr val="accent1">
                  <a:lumMod val="75000"/>
                </a:schemeClr>
              </a:solidFill>
              <a:latin typeface="標楷體" panose="03000509000000000000" pitchFamily="65" charset="-120"/>
              <a:ea typeface="標楷體" panose="03000509000000000000" pitchFamily="65" charset="-120"/>
            </a:endParaRPr>
          </a:p>
          <a:p>
            <a:r>
              <a:rPr lang="en-US" altLang="zh-TW" b="1" dirty="0" smtClean="0">
                <a:solidFill>
                  <a:schemeClr val="accent1">
                    <a:lumMod val="75000"/>
                  </a:schemeClr>
                </a:solidFill>
                <a:latin typeface="標楷體" panose="03000509000000000000" pitchFamily="65" charset="-120"/>
                <a:ea typeface="標楷體" panose="03000509000000000000" pitchFamily="65" charset="-120"/>
              </a:rPr>
              <a:t>4.</a:t>
            </a:r>
            <a:r>
              <a:rPr lang="zh-TW" altLang="en-US" b="1" dirty="0" smtClean="0">
                <a:solidFill>
                  <a:schemeClr val="accent1">
                    <a:lumMod val="75000"/>
                  </a:schemeClr>
                </a:solidFill>
                <a:latin typeface="標楷體" panose="03000509000000000000" pitchFamily="65" charset="-120"/>
                <a:ea typeface="標楷體" panose="03000509000000000000" pitchFamily="65" charset="-120"/>
              </a:rPr>
              <a:t>燈具之配置</a:t>
            </a:r>
            <a:endParaRPr lang="en-US" altLang="zh-TW" b="1" dirty="0" smtClean="0">
              <a:solidFill>
                <a:schemeClr val="accent1">
                  <a:lumMod val="75000"/>
                </a:schemeClr>
              </a:solidFill>
              <a:latin typeface="標楷體" panose="03000509000000000000" pitchFamily="65" charset="-120"/>
              <a:ea typeface="標楷體" panose="03000509000000000000" pitchFamily="65" charset="-120"/>
            </a:endParaRPr>
          </a:p>
          <a:p>
            <a:r>
              <a:rPr lang="en-US" altLang="zh-TW" b="1" dirty="0" smtClean="0">
                <a:solidFill>
                  <a:schemeClr val="accent1">
                    <a:lumMod val="75000"/>
                  </a:schemeClr>
                </a:solidFill>
                <a:latin typeface="標楷體" panose="03000509000000000000" pitchFamily="65" charset="-120"/>
                <a:ea typeface="標楷體" panose="03000509000000000000" pitchFamily="65" charset="-120"/>
              </a:rPr>
              <a:t>5.</a:t>
            </a:r>
            <a:r>
              <a:rPr lang="zh-TW" altLang="en-US" b="1" dirty="0" smtClean="0">
                <a:solidFill>
                  <a:schemeClr val="accent1">
                    <a:lumMod val="75000"/>
                  </a:schemeClr>
                </a:solidFill>
                <a:latin typeface="標楷體" panose="03000509000000000000" pitchFamily="65" charset="-120"/>
                <a:ea typeface="標楷體" panose="03000509000000000000" pitchFamily="65" charset="-120"/>
              </a:rPr>
              <a:t>輝度之計算</a:t>
            </a:r>
            <a:endParaRPr lang="en-US" altLang="zh-TW" b="1" dirty="0" smtClean="0">
              <a:solidFill>
                <a:schemeClr val="accent1">
                  <a:lumMod val="75000"/>
                </a:schemeClr>
              </a:solidFill>
              <a:latin typeface="標楷體" panose="03000509000000000000" pitchFamily="65" charset="-120"/>
              <a:ea typeface="標楷體" panose="03000509000000000000" pitchFamily="65" charset="-120"/>
            </a:endParaRPr>
          </a:p>
          <a:p>
            <a:r>
              <a:rPr lang="en-US" altLang="zh-TW" b="1" dirty="0" smtClean="0">
                <a:solidFill>
                  <a:schemeClr val="accent1">
                    <a:lumMod val="75000"/>
                  </a:schemeClr>
                </a:solidFill>
                <a:latin typeface="標楷體" panose="03000509000000000000" pitchFamily="65" charset="-120"/>
                <a:ea typeface="標楷體" panose="03000509000000000000" pitchFamily="65" charset="-120"/>
              </a:rPr>
              <a:t>6.</a:t>
            </a:r>
            <a:r>
              <a:rPr lang="zh-TW" altLang="en-US" b="1" dirty="0" smtClean="0">
                <a:solidFill>
                  <a:schemeClr val="accent1">
                    <a:lumMod val="75000"/>
                  </a:schemeClr>
                </a:solidFill>
                <a:latin typeface="標楷體" panose="03000509000000000000" pitchFamily="65" charset="-120"/>
                <a:ea typeface="標楷體" panose="03000509000000000000" pitchFamily="65" charset="-120"/>
              </a:rPr>
              <a:t>經濟之計算</a:t>
            </a:r>
            <a:endParaRPr lang="en-US" altLang="zh-TW" b="1" dirty="0" smtClean="0">
              <a:solidFill>
                <a:schemeClr val="accent1">
                  <a:lumMod val="75000"/>
                </a:schemeClr>
              </a:solidFill>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四</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細部設計</a:t>
            </a:r>
            <a:endParaRPr lang="en-US" altLang="zh-TW" dirty="0" smtClean="0">
              <a:latin typeface="標楷體" panose="03000509000000000000" pitchFamily="65" charset="-120"/>
              <a:ea typeface="標楷體" panose="03000509000000000000" pitchFamily="65" charset="-120"/>
            </a:endParaRPr>
          </a:p>
          <a:p>
            <a:r>
              <a:rPr lang="en-US" altLang="zh-TW" b="1" dirty="0" smtClean="0">
                <a:solidFill>
                  <a:schemeClr val="accent2">
                    <a:lumMod val="75000"/>
                  </a:schemeClr>
                </a:solidFill>
                <a:latin typeface="標楷體" panose="03000509000000000000" pitchFamily="65" charset="-120"/>
                <a:ea typeface="標楷體" panose="03000509000000000000" pitchFamily="65" charset="-120"/>
              </a:rPr>
              <a:t>1.</a:t>
            </a:r>
            <a:r>
              <a:rPr lang="zh-TW" altLang="en-US" b="1" dirty="0" smtClean="0">
                <a:solidFill>
                  <a:schemeClr val="accent2">
                    <a:lumMod val="75000"/>
                  </a:schemeClr>
                </a:solidFill>
                <a:latin typeface="標楷體" panose="03000509000000000000" pitchFamily="65" charset="-120"/>
                <a:ea typeface="標楷體" panose="03000509000000000000" pitchFamily="65" charset="-120"/>
              </a:rPr>
              <a:t>迴路分配</a:t>
            </a:r>
            <a:endParaRPr lang="en-US" altLang="zh-TW" b="1" dirty="0" smtClean="0">
              <a:solidFill>
                <a:schemeClr val="accent2">
                  <a:lumMod val="75000"/>
                </a:schemeClr>
              </a:solidFill>
              <a:latin typeface="標楷體" panose="03000509000000000000" pitchFamily="65" charset="-120"/>
              <a:ea typeface="標楷體" panose="03000509000000000000" pitchFamily="65" charset="-120"/>
            </a:endParaRPr>
          </a:p>
          <a:p>
            <a:r>
              <a:rPr lang="en-US" altLang="zh-TW" b="1" dirty="0" smtClean="0">
                <a:solidFill>
                  <a:schemeClr val="accent2">
                    <a:lumMod val="75000"/>
                  </a:schemeClr>
                </a:solidFill>
                <a:latin typeface="標楷體" panose="03000509000000000000" pitchFamily="65" charset="-120"/>
                <a:ea typeface="標楷體" panose="03000509000000000000" pitchFamily="65" charset="-120"/>
              </a:rPr>
              <a:t>2.</a:t>
            </a:r>
            <a:r>
              <a:rPr lang="zh-TW" altLang="en-US" b="1" dirty="0" smtClean="0">
                <a:solidFill>
                  <a:schemeClr val="accent2">
                    <a:lumMod val="75000"/>
                  </a:schemeClr>
                </a:solidFill>
                <a:latin typeface="標楷體" panose="03000509000000000000" pitchFamily="65" charset="-120"/>
                <a:ea typeface="標楷體" panose="03000509000000000000" pitchFamily="65" charset="-120"/>
              </a:rPr>
              <a:t>照明控制</a:t>
            </a:r>
            <a:endParaRPr lang="en-US" altLang="zh-TW" b="1" dirty="0" smtClean="0">
              <a:solidFill>
                <a:schemeClr val="accent2">
                  <a:lumMod val="75000"/>
                </a:schemeClr>
              </a:solidFill>
              <a:latin typeface="標楷體" panose="03000509000000000000" pitchFamily="65" charset="-120"/>
              <a:ea typeface="標楷體" panose="03000509000000000000" pitchFamily="65" charset="-120"/>
            </a:endParaRPr>
          </a:p>
          <a:p>
            <a:r>
              <a:rPr lang="en-US" altLang="zh-TW" b="1" dirty="0" smtClean="0">
                <a:solidFill>
                  <a:schemeClr val="accent2">
                    <a:lumMod val="75000"/>
                  </a:schemeClr>
                </a:solidFill>
                <a:latin typeface="標楷體" panose="03000509000000000000" pitchFamily="65" charset="-120"/>
                <a:ea typeface="標楷體" panose="03000509000000000000" pitchFamily="65" charset="-120"/>
              </a:rPr>
              <a:t>3.</a:t>
            </a:r>
            <a:r>
              <a:rPr lang="zh-TW" altLang="en-US" b="1" dirty="0" smtClean="0">
                <a:solidFill>
                  <a:schemeClr val="accent2">
                    <a:lumMod val="75000"/>
                  </a:schemeClr>
                </a:solidFill>
                <a:latin typeface="標楷體" panose="03000509000000000000" pitchFamily="65" charset="-120"/>
                <a:ea typeface="標楷體" panose="03000509000000000000" pitchFamily="65" charset="-120"/>
              </a:rPr>
              <a:t>施工說明</a:t>
            </a:r>
            <a:endParaRPr lang="zh-TW" altLang="en-US" b="1" dirty="0">
              <a:solidFill>
                <a:schemeClr val="accent2">
                  <a:lumMod val="75000"/>
                </a:scheme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5509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3">
                                            <p:txEl>
                                              <p:pRg st="1" end="1"/>
                                            </p:txEl>
                                          </p:spTgt>
                                        </p:tgtEl>
                                      </p:cBhvr>
                                    </p:animEffect>
                                    <p:animScale>
                                      <p:cBhvr>
                                        <p:cTn id="12" dur="250" autoRev="1" fill="hold"/>
                                        <p:tgtEl>
                                          <p:spTgt spid="3">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3">
                                            <p:txEl>
                                              <p:pRg st="2" end="2"/>
                                            </p:txEl>
                                          </p:spTgt>
                                        </p:tgtEl>
                                      </p:cBhvr>
                                    </p:animEffect>
                                    <p:animScale>
                                      <p:cBhvr>
                                        <p:cTn id="17" dur="250" autoRev="1" fill="hold"/>
                                        <p:tgtEl>
                                          <p:spTgt spid="3">
                                            <p:txEl>
                                              <p:pRg st="2" end="2"/>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3">
                                            <p:txEl>
                                              <p:pRg st="3" end="3"/>
                                            </p:txEl>
                                          </p:spTgt>
                                        </p:tgtEl>
                                      </p:cBhvr>
                                    </p:animEffect>
                                    <p:animScale>
                                      <p:cBhvr>
                                        <p:cTn id="22" dur="250" autoRev="1" fill="hold"/>
                                        <p:tgtEl>
                                          <p:spTgt spid="3">
                                            <p:txEl>
                                              <p:pRg st="3" end="3"/>
                                            </p:txEl>
                                          </p:spTgt>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3">
                                            <p:txEl>
                                              <p:pRg st="4" end="4"/>
                                            </p:txEl>
                                          </p:spTgt>
                                        </p:tgtEl>
                                      </p:cBhvr>
                                    </p:animEffect>
                                    <p:animScale>
                                      <p:cBhvr>
                                        <p:cTn id="27" dur="250" autoRev="1" fill="hold"/>
                                        <p:tgtEl>
                                          <p:spTgt spid="3">
                                            <p:txEl>
                                              <p:pRg st="4" end="4"/>
                                            </p:txEl>
                                          </p:spTgt>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3">
                                            <p:txEl>
                                              <p:pRg st="5" end="5"/>
                                            </p:txEl>
                                          </p:spTgt>
                                        </p:tgtEl>
                                      </p:cBhvr>
                                    </p:animEffect>
                                    <p:animScale>
                                      <p:cBhvr>
                                        <p:cTn id="32" dur="250" autoRev="1" fill="hold"/>
                                        <p:tgtEl>
                                          <p:spTgt spid="3">
                                            <p:txEl>
                                              <p:pRg st="5" end="5"/>
                                            </p:txEl>
                                          </p:spTgt>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3">
                                            <p:txEl>
                                              <p:pRg st="6" end="6"/>
                                            </p:txEl>
                                          </p:spTgt>
                                        </p:tgtEl>
                                      </p:cBhvr>
                                    </p:animEffect>
                                    <p:animScale>
                                      <p:cBhvr>
                                        <p:cTn id="37" dur="250" autoRev="1" fill="hold"/>
                                        <p:tgtEl>
                                          <p:spTgt spid="3">
                                            <p:txEl>
                                              <p:pRg st="6" end="6"/>
                                            </p:txEl>
                                          </p:spTgt>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3">
                                            <p:txEl>
                                              <p:pRg st="7" end="7"/>
                                            </p:txEl>
                                          </p:spTgt>
                                        </p:tgtEl>
                                      </p:cBhvr>
                                    </p:animEffect>
                                    <p:animScale>
                                      <p:cBhvr>
                                        <p:cTn id="42" dur="250" autoRev="1" fill="hold"/>
                                        <p:tgtEl>
                                          <p:spTgt spid="3">
                                            <p:txEl>
                                              <p:pRg st="7" end="7"/>
                                            </p:txEl>
                                          </p:spTgt>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grpId="0" nodeType="clickEffect">
                                  <p:stCondLst>
                                    <p:cond delay="0"/>
                                  </p:stCondLst>
                                  <p:childTnLst>
                                    <p:animEffect transition="out" filter="fade">
                                      <p:cBhvr>
                                        <p:cTn id="46" dur="500" tmFilter="0, 0; .2, .5; .8, .5; 1, 0"/>
                                        <p:tgtEl>
                                          <p:spTgt spid="3">
                                            <p:txEl>
                                              <p:pRg st="8" end="8"/>
                                            </p:txEl>
                                          </p:spTgt>
                                        </p:tgtEl>
                                      </p:cBhvr>
                                    </p:animEffect>
                                    <p:animScale>
                                      <p:cBhvr>
                                        <p:cTn id="47" dur="250" autoRev="1" fill="hold"/>
                                        <p:tgtEl>
                                          <p:spTgt spid="3">
                                            <p:txEl>
                                              <p:pRg st="8" end="8"/>
                                            </p:txEl>
                                          </p:spTgt>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grpId="0" nodeType="clickEffect">
                                  <p:stCondLst>
                                    <p:cond delay="0"/>
                                  </p:stCondLst>
                                  <p:childTnLst>
                                    <p:animEffect transition="out" filter="fade">
                                      <p:cBhvr>
                                        <p:cTn id="51" dur="500" tmFilter="0, 0; .2, .5; .8, .5; 1, 0"/>
                                        <p:tgtEl>
                                          <p:spTgt spid="3">
                                            <p:txEl>
                                              <p:pRg st="9" end="9"/>
                                            </p:txEl>
                                          </p:spTgt>
                                        </p:tgtEl>
                                      </p:cBhvr>
                                    </p:animEffect>
                                    <p:animScale>
                                      <p:cBhvr>
                                        <p:cTn id="52" dur="250" autoRev="1" fill="hold"/>
                                        <p:tgtEl>
                                          <p:spTgt spid="3">
                                            <p:txEl>
                                              <p:pRg st="9" end="9"/>
                                            </p:txEl>
                                          </p:spTgt>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26" presetClass="emph" presetSubtype="0" fill="hold" grpId="0" nodeType="clickEffect">
                                  <p:stCondLst>
                                    <p:cond delay="0"/>
                                  </p:stCondLst>
                                  <p:childTnLst>
                                    <p:animEffect transition="out" filter="fade">
                                      <p:cBhvr>
                                        <p:cTn id="56" dur="500" tmFilter="0, 0; .2, .5; .8, .5; 1, 0"/>
                                        <p:tgtEl>
                                          <p:spTgt spid="3">
                                            <p:txEl>
                                              <p:pRg st="10" end="10"/>
                                            </p:txEl>
                                          </p:spTgt>
                                        </p:tgtEl>
                                      </p:cBhvr>
                                    </p:animEffect>
                                    <p:animScale>
                                      <p:cBhvr>
                                        <p:cTn id="57" dur="250" autoRev="1" fill="hold"/>
                                        <p:tgtEl>
                                          <p:spTgt spid="3">
                                            <p:txEl>
                                              <p:pRg st="10" end="1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solidFill>
                  <a:schemeClr val="accent1">
                    <a:lumMod val="75000"/>
                  </a:schemeClr>
                </a:solidFill>
                <a:latin typeface="標楷體" panose="03000509000000000000" pitchFamily="65" charset="-120"/>
                <a:ea typeface="標楷體" panose="03000509000000000000" pitchFamily="65" charset="-120"/>
              </a:rPr>
              <a:t>燈數之計算</a:t>
            </a:r>
            <a:endParaRPr lang="zh-TW" altLang="en-US" b="1" dirty="0"/>
          </a:p>
        </p:txBody>
      </p:sp>
      <p:sp>
        <p:nvSpPr>
          <p:cNvPr id="3" name="內容版面配置區 2"/>
          <p:cNvSpPr>
            <a:spLocks noGrp="1"/>
          </p:cNvSpPr>
          <p:nvPr>
            <p:ph idx="1"/>
          </p:nvPr>
        </p:nvSpPr>
        <p:spPr/>
        <p:txBody>
          <a:bodyPr/>
          <a:lstStyle/>
          <a:p>
            <a:r>
              <a:rPr lang="en-US" altLang="zh-TW" b="1" dirty="0" smtClean="0"/>
              <a:t>N=A*E/F*U*M</a:t>
            </a:r>
          </a:p>
          <a:p>
            <a:endParaRPr lang="en-US" altLang="zh-TW" b="1" dirty="0"/>
          </a:p>
          <a:p>
            <a:r>
              <a:rPr lang="en-US" altLang="zh-TW" b="1" dirty="0" smtClean="0"/>
              <a:t>N:</a:t>
            </a:r>
            <a:r>
              <a:rPr lang="zh-TW" altLang="en-US" b="1" dirty="0" smtClean="0"/>
              <a:t>燈具數</a:t>
            </a:r>
            <a:endParaRPr lang="en-US" altLang="zh-TW" b="1" dirty="0" smtClean="0"/>
          </a:p>
          <a:p>
            <a:r>
              <a:rPr lang="en-US" altLang="zh-TW" b="1" dirty="0" smtClean="0"/>
              <a:t>E:</a:t>
            </a:r>
            <a:r>
              <a:rPr lang="zh-TW" altLang="en-US" b="1" dirty="0" smtClean="0"/>
              <a:t>照度</a:t>
            </a:r>
            <a:endParaRPr lang="en-US" altLang="zh-TW" b="1" dirty="0" smtClean="0"/>
          </a:p>
          <a:p>
            <a:r>
              <a:rPr lang="en-US" altLang="zh-TW" b="1" dirty="0" smtClean="0"/>
              <a:t>F:</a:t>
            </a:r>
            <a:r>
              <a:rPr lang="zh-TW" altLang="en-US" b="1" dirty="0" smtClean="0"/>
              <a:t>每一燈管所發出之光束</a:t>
            </a:r>
            <a:endParaRPr lang="en-US" altLang="zh-TW" b="1" dirty="0" smtClean="0"/>
          </a:p>
          <a:p>
            <a:r>
              <a:rPr lang="en-US" altLang="zh-TW" b="1" dirty="0" smtClean="0"/>
              <a:t>U:</a:t>
            </a:r>
            <a:r>
              <a:rPr lang="zh-TW" altLang="en-US" b="1" dirty="0" smtClean="0"/>
              <a:t>照明度</a:t>
            </a:r>
            <a:endParaRPr lang="en-US" altLang="zh-TW" b="1" dirty="0" smtClean="0"/>
          </a:p>
          <a:p>
            <a:r>
              <a:rPr lang="en-US" altLang="zh-TW" b="1" dirty="0" smtClean="0"/>
              <a:t>A:</a:t>
            </a:r>
            <a:r>
              <a:rPr lang="zh-TW" altLang="en-US" b="1" dirty="0" smtClean="0"/>
              <a:t>所照謝之面積</a:t>
            </a:r>
            <a:endParaRPr lang="zh-TW" altLang="en-US" dirty="0"/>
          </a:p>
        </p:txBody>
      </p:sp>
    </p:spTree>
    <p:extLst>
      <p:ext uri="{BB962C8B-B14F-4D97-AF65-F5344CB8AC3E}">
        <p14:creationId xmlns:p14="http://schemas.microsoft.com/office/powerpoint/2010/main" val="21883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適性燈具的選擇</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lstStyle/>
          <a:p>
            <a:r>
              <a:rPr lang="zh-TW" altLang="en-US" dirty="0" smtClean="0">
                <a:latin typeface="標楷體" panose="03000509000000000000" pitchFamily="65" charset="-120"/>
                <a:ea typeface="標楷體" panose="03000509000000000000" pitchFamily="65" charset="-120"/>
              </a:rPr>
              <a:t>建築物本身的條件、不同場合、所從事的活動</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等，都會影響燈具的選擇，在進行照明規劃時，若能依據該空間的條件和需要，配置適合的</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適性燈具</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 ，將有助於能源的節約</a:t>
            </a:r>
            <a:r>
              <a:rPr lang="zh-TW" altLang="en-US" dirty="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8868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latin typeface="標楷體" panose="03000509000000000000" pitchFamily="65" charset="-120"/>
                <a:ea typeface="標楷體" panose="03000509000000000000" pitchFamily="65" charset="-120"/>
              </a:rPr>
              <a:t>動力方面之節能</a:t>
            </a:r>
            <a:r>
              <a:rPr lang="en-US" altLang="zh-TW" dirty="0">
                <a:latin typeface="標楷體" panose="03000509000000000000" pitchFamily="65" charset="-120"/>
                <a:ea typeface="標楷體" panose="03000509000000000000" pitchFamily="65" charset="-120"/>
              </a:rPr>
              <a:t/>
            </a:r>
            <a:br>
              <a:rPr lang="en-US" altLang="zh-TW" dirty="0">
                <a:latin typeface="標楷體" panose="03000509000000000000" pitchFamily="65" charset="-120"/>
                <a:ea typeface="標楷體" panose="03000509000000000000" pitchFamily="65" charset="-120"/>
              </a:rPr>
            </a:b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lstStyle/>
          <a:p>
            <a:r>
              <a:rPr lang="zh-TW" altLang="en-US" dirty="0" smtClean="0">
                <a:latin typeface="標楷體" panose="03000509000000000000" pitchFamily="65" charset="-120"/>
                <a:ea typeface="標楷體" panose="03000509000000000000" pitchFamily="65" charset="-120"/>
              </a:rPr>
              <a:t>電動機</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俗稱馬達</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，是將電能轉換成機械能的設備，提高馬達動力系統能源效率是製照業節約能源最有效的方式</a:t>
            </a:r>
            <a:r>
              <a:rPr lang="zh-TW" altLang="en-US" dirty="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pPr marL="82296" indent="0">
              <a:buNone/>
            </a:pPr>
            <a:r>
              <a:rPr lang="zh-TW" altLang="en-US" dirty="0" smtClean="0">
                <a:latin typeface="標楷體" panose="03000509000000000000" pitchFamily="65" charset="-120"/>
                <a:ea typeface="標楷體" panose="03000509000000000000" pitchFamily="65" charset="-120"/>
              </a:rPr>
              <a:t>我國感應電動機能源效率標準，為民國</a:t>
            </a:r>
            <a:r>
              <a:rPr lang="en-US" altLang="zh-TW" dirty="0" smtClean="0">
                <a:latin typeface="標楷體" panose="03000509000000000000" pitchFamily="65" charset="-120"/>
                <a:ea typeface="標楷體" panose="03000509000000000000" pitchFamily="65" charset="-120"/>
              </a:rPr>
              <a:t>70</a:t>
            </a:r>
            <a:r>
              <a:rPr lang="zh-TW" altLang="en-US" dirty="0" smtClean="0">
                <a:latin typeface="標楷體" panose="03000509000000000000" pitchFamily="65" charset="-120"/>
                <a:ea typeface="標楷體" panose="03000509000000000000" pitchFamily="65" charset="-120"/>
              </a:rPr>
              <a:t>年制定</a:t>
            </a:r>
            <a:r>
              <a:rPr lang="en-US" altLang="zh-TW" dirty="0" smtClean="0">
                <a:latin typeface="標楷體" panose="03000509000000000000" pitchFamily="65" charset="-120"/>
                <a:ea typeface="標楷體" panose="03000509000000000000" pitchFamily="65" charset="-120"/>
              </a:rPr>
              <a:t>『</a:t>
            </a:r>
            <a:r>
              <a:rPr lang="zh-TW" altLang="en-US" b="1" dirty="0">
                <a:solidFill>
                  <a:schemeClr val="accent4">
                    <a:lumMod val="75000"/>
                  </a:schemeClr>
                </a:solidFill>
                <a:latin typeface="標楷體" panose="03000509000000000000" pitchFamily="65" charset="-120"/>
                <a:ea typeface="標楷體" panose="03000509000000000000" pitchFamily="65" charset="-120"/>
              </a:rPr>
              <a:t>能源管理法施行</a:t>
            </a:r>
            <a:r>
              <a:rPr lang="zh-TW" altLang="en-US" b="1" dirty="0" smtClean="0">
                <a:solidFill>
                  <a:schemeClr val="accent4">
                    <a:lumMod val="75000"/>
                  </a:schemeClr>
                </a:solidFill>
                <a:latin typeface="標楷體" panose="03000509000000000000" pitchFamily="65" charset="-120"/>
                <a:ea typeface="標楷體" panose="03000509000000000000" pitchFamily="65" charset="-120"/>
              </a:rPr>
              <a:t>細則</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，經濟部於同年</a:t>
            </a:r>
            <a:r>
              <a:rPr lang="en-US" altLang="zh-TW" dirty="0" smtClean="0">
                <a:latin typeface="標楷體" panose="03000509000000000000" pitchFamily="65" charset="-120"/>
                <a:ea typeface="標楷體" panose="03000509000000000000" pitchFamily="65" charset="-120"/>
              </a:rPr>
              <a:t>7</a:t>
            </a:r>
            <a:r>
              <a:rPr lang="zh-TW" altLang="en-US" dirty="0" smtClean="0">
                <a:latin typeface="標楷體" panose="03000509000000000000" pitchFamily="65" charset="-120"/>
                <a:ea typeface="標楷體" panose="03000509000000000000" pitchFamily="65" charset="-120"/>
              </a:rPr>
              <a:t>月</a:t>
            </a:r>
            <a:r>
              <a:rPr lang="en-US" altLang="zh-TW" dirty="0" smtClean="0">
                <a:latin typeface="標楷體" panose="03000509000000000000" pitchFamily="65" charset="-120"/>
                <a:ea typeface="標楷體" panose="03000509000000000000" pitchFamily="65" charset="-120"/>
              </a:rPr>
              <a:t>28</a:t>
            </a:r>
            <a:r>
              <a:rPr lang="zh-TW" altLang="en-US" dirty="0" smtClean="0">
                <a:latin typeface="標楷體" panose="03000509000000000000" pitchFamily="65" charset="-120"/>
                <a:ea typeface="標楷體" panose="03000509000000000000" pitchFamily="65" charset="-120"/>
              </a:rPr>
              <a:t>日</a:t>
            </a:r>
            <a:r>
              <a:rPr lang="en-US" altLang="zh-TW" dirty="0" smtClean="0">
                <a:latin typeface="標楷體" panose="03000509000000000000" pitchFamily="65" charset="-120"/>
                <a:ea typeface="標楷體" panose="03000509000000000000" pitchFamily="65" charset="-120"/>
              </a:rPr>
              <a:t>CNS</a:t>
            </a:r>
            <a:r>
              <a:rPr lang="zh-TW" altLang="en-US" dirty="0" smtClean="0">
                <a:latin typeface="標楷體" panose="03000509000000000000" pitchFamily="65" charset="-120"/>
                <a:ea typeface="標楷體" panose="03000509000000000000" pitchFamily="65" charset="-120"/>
              </a:rPr>
              <a:t>標準規定，公告電動機能源效率標準</a:t>
            </a:r>
            <a:r>
              <a:rPr lang="zh-TW" altLang="en-US"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415299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itre 1"/>
          <p:cNvSpPr>
            <a:spLocks noGrp="1"/>
          </p:cNvSpPr>
          <p:nvPr>
            <p:ph type="ctrTitle"/>
          </p:nvPr>
        </p:nvSpPr>
        <p:spPr>
          <a:xfrm>
            <a:off x="827584" y="1772816"/>
            <a:ext cx="7772400" cy="2561952"/>
          </a:xfrm>
        </p:spPr>
        <p:txBody>
          <a:bodyPr/>
          <a:lstStyle/>
          <a:p>
            <a:r>
              <a:rPr lang="zh-TW" altLang="en-US" sz="13800" dirty="0" smtClean="0">
                <a:solidFill>
                  <a:schemeClr val="bg1"/>
                </a:solidFill>
                <a:latin typeface="標楷體" panose="03000509000000000000" pitchFamily="65" charset="-120"/>
                <a:ea typeface="標楷體" panose="03000509000000000000" pitchFamily="65" charset="-120"/>
              </a:rPr>
              <a:t>能源概論</a:t>
            </a:r>
            <a:endParaRPr lang="fr-FR" altLang="zh-TW" sz="13800" dirty="0" smtClean="0">
              <a:solidFill>
                <a:schemeClr val="bg1"/>
              </a:solidFill>
            </a:endParaRPr>
          </a:p>
        </p:txBody>
      </p:sp>
    </p:spTree>
    <p:extLst>
      <p:ext uri="{BB962C8B-B14F-4D97-AF65-F5344CB8AC3E}">
        <p14:creationId xmlns:p14="http://schemas.microsoft.com/office/powerpoint/2010/main" val="17686937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lstStyle/>
          <a:p>
            <a:r>
              <a:rPr lang="zh-TW" altLang="en-US" dirty="0" smtClean="0">
                <a:latin typeface="標楷體" panose="03000509000000000000" pitchFamily="65" charset="-120"/>
                <a:ea typeface="標楷體" panose="03000509000000000000" pitchFamily="65" charset="-120"/>
              </a:rPr>
              <a:t>為了使電動機節能，</a:t>
            </a:r>
            <a:r>
              <a:rPr lang="zh-TW" altLang="en-US" dirty="0">
                <a:latin typeface="標楷體" panose="03000509000000000000" pitchFamily="65" charset="-120"/>
                <a:ea typeface="標楷體" panose="03000509000000000000" pitchFamily="65" charset="-120"/>
              </a:rPr>
              <a:t>就</a:t>
            </a:r>
            <a:r>
              <a:rPr lang="zh-TW" altLang="en-US" dirty="0" smtClean="0">
                <a:latin typeface="標楷體" panose="03000509000000000000" pitchFamily="65" charset="-120"/>
                <a:ea typeface="標楷體" panose="03000509000000000000" pitchFamily="65" charset="-120"/>
              </a:rPr>
              <a:t>必須提高效率，效率要提升就必須降低損失能有所改善，以下為電動機損失重要改善措施。</a:t>
            </a:r>
            <a:endParaRPr lang="en-US" altLang="zh-TW" dirty="0" smtClean="0">
              <a:latin typeface="標楷體" panose="03000509000000000000" pitchFamily="65" charset="-120"/>
              <a:ea typeface="標楷體" panose="03000509000000000000" pitchFamily="65" charset="-120"/>
            </a:endParaRPr>
          </a:p>
          <a:p>
            <a:r>
              <a:rPr lang="zh-TW" altLang="en-US" b="1" dirty="0">
                <a:solidFill>
                  <a:schemeClr val="bg2">
                    <a:lumMod val="25000"/>
                  </a:schemeClr>
                </a:solidFill>
                <a:latin typeface="標楷體" panose="03000509000000000000" pitchFamily="65" charset="-120"/>
                <a:ea typeface="標楷體" panose="03000509000000000000" pitchFamily="65" charset="-120"/>
              </a:rPr>
              <a:t>一</a:t>
            </a:r>
            <a:r>
              <a:rPr lang="en-US" altLang="zh-TW" b="1" dirty="0">
                <a:solidFill>
                  <a:schemeClr val="bg2">
                    <a:lumMod val="25000"/>
                  </a:schemeClr>
                </a:solidFill>
                <a:latin typeface="標楷體" panose="03000509000000000000" pitchFamily="65" charset="-120"/>
                <a:ea typeface="標楷體" panose="03000509000000000000" pitchFamily="65" charset="-120"/>
              </a:rPr>
              <a:t>.</a:t>
            </a:r>
            <a:r>
              <a:rPr lang="zh-TW" altLang="en-US" b="1" dirty="0" smtClean="0">
                <a:solidFill>
                  <a:schemeClr val="bg2">
                    <a:lumMod val="25000"/>
                  </a:schemeClr>
                </a:solidFill>
                <a:latin typeface="標楷體" panose="03000509000000000000" pitchFamily="65" charset="-120"/>
                <a:ea typeface="標楷體" panose="03000509000000000000" pitchFamily="65" charset="-120"/>
              </a:rPr>
              <a:t>降低圓失之改善措施</a:t>
            </a:r>
            <a:endParaRPr lang="en-US" altLang="zh-TW" b="1" dirty="0" smtClean="0">
              <a:solidFill>
                <a:schemeClr val="bg2">
                  <a:lumMod val="25000"/>
                </a:schemeClr>
              </a:solidFill>
              <a:latin typeface="標楷體" panose="03000509000000000000" pitchFamily="65" charset="-120"/>
              <a:ea typeface="標楷體" panose="03000509000000000000" pitchFamily="65" charset="-120"/>
            </a:endParaRPr>
          </a:p>
          <a:p>
            <a:r>
              <a:rPr lang="zh-TW" altLang="en-US" b="1" dirty="0">
                <a:solidFill>
                  <a:schemeClr val="bg2">
                    <a:lumMod val="25000"/>
                  </a:schemeClr>
                </a:solidFill>
                <a:latin typeface="標楷體" panose="03000509000000000000" pitchFamily="65" charset="-120"/>
                <a:ea typeface="標楷體" panose="03000509000000000000" pitchFamily="65" charset="-120"/>
              </a:rPr>
              <a:t>二</a:t>
            </a:r>
            <a:r>
              <a:rPr lang="en-US" altLang="zh-TW" b="1" dirty="0">
                <a:solidFill>
                  <a:schemeClr val="bg2">
                    <a:lumMod val="25000"/>
                  </a:schemeClr>
                </a:solidFill>
                <a:latin typeface="標楷體" panose="03000509000000000000" pitchFamily="65" charset="-120"/>
                <a:ea typeface="標楷體" panose="03000509000000000000" pitchFamily="65" charset="-120"/>
              </a:rPr>
              <a:t>.</a:t>
            </a:r>
            <a:r>
              <a:rPr lang="zh-TW" altLang="en-US" b="1" dirty="0" smtClean="0">
                <a:solidFill>
                  <a:schemeClr val="bg2">
                    <a:lumMod val="25000"/>
                  </a:schemeClr>
                </a:solidFill>
                <a:latin typeface="標楷體" panose="03000509000000000000" pitchFamily="65" charset="-120"/>
                <a:ea typeface="標楷體" panose="03000509000000000000" pitchFamily="65" charset="-120"/>
              </a:rPr>
              <a:t>電動機效率提升之改善措施</a:t>
            </a:r>
            <a:endParaRPr lang="en-US" altLang="zh-TW" b="1" dirty="0" smtClean="0">
              <a:solidFill>
                <a:schemeClr val="bg2">
                  <a:lumMod val="25000"/>
                </a:schemeClr>
              </a:solidFill>
              <a:latin typeface="標楷體" panose="03000509000000000000" pitchFamily="65" charset="-120"/>
              <a:ea typeface="標楷體" panose="03000509000000000000" pitchFamily="65" charset="-120"/>
            </a:endParaRPr>
          </a:p>
          <a:p>
            <a:r>
              <a:rPr lang="zh-TW" altLang="en-US" b="1" dirty="0">
                <a:solidFill>
                  <a:schemeClr val="bg2">
                    <a:lumMod val="25000"/>
                  </a:schemeClr>
                </a:solidFill>
                <a:latin typeface="標楷體" panose="03000509000000000000" pitchFamily="65" charset="-120"/>
                <a:ea typeface="標楷體" panose="03000509000000000000" pitchFamily="65" charset="-120"/>
              </a:rPr>
              <a:t>三</a:t>
            </a:r>
            <a:r>
              <a:rPr lang="en-US" altLang="zh-TW" b="1" dirty="0">
                <a:solidFill>
                  <a:schemeClr val="bg2">
                    <a:lumMod val="25000"/>
                  </a:schemeClr>
                </a:solidFill>
                <a:latin typeface="標楷體" panose="03000509000000000000" pitchFamily="65" charset="-120"/>
                <a:ea typeface="標楷體" panose="03000509000000000000" pitchFamily="65" charset="-120"/>
              </a:rPr>
              <a:t>.</a:t>
            </a:r>
            <a:r>
              <a:rPr lang="zh-TW" altLang="en-US" b="1" dirty="0">
                <a:solidFill>
                  <a:schemeClr val="bg2">
                    <a:lumMod val="25000"/>
                  </a:schemeClr>
                </a:solidFill>
                <a:latin typeface="標楷體" panose="03000509000000000000" pitchFamily="65" charset="-120"/>
                <a:ea typeface="標楷體" panose="03000509000000000000" pitchFamily="65" charset="-120"/>
              </a:rPr>
              <a:t>綜合改善措施</a:t>
            </a:r>
          </a:p>
        </p:txBody>
      </p:sp>
    </p:spTree>
    <p:extLst>
      <p:ext uri="{BB962C8B-B14F-4D97-AF65-F5344CB8AC3E}">
        <p14:creationId xmlns:p14="http://schemas.microsoft.com/office/powerpoint/2010/main" val="65784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latin typeface="標楷體" panose="03000509000000000000" pitchFamily="65" charset="-120"/>
                <a:ea typeface="標楷體" panose="03000509000000000000" pitchFamily="65" charset="-120"/>
              </a:rPr>
              <a:t>空調方便之節能</a:t>
            </a:r>
            <a:r>
              <a:rPr lang="en-US" altLang="zh-TW" dirty="0">
                <a:latin typeface="標楷體" panose="03000509000000000000" pitchFamily="65" charset="-120"/>
                <a:ea typeface="標楷體" panose="03000509000000000000" pitchFamily="65" charset="-120"/>
              </a:rPr>
              <a:t/>
            </a:r>
            <a:br>
              <a:rPr lang="en-US" altLang="zh-TW" dirty="0">
                <a:latin typeface="標楷體" panose="03000509000000000000" pitchFamily="65" charset="-120"/>
                <a:ea typeface="標楷體" panose="03000509000000000000" pitchFamily="65" charset="-120"/>
              </a:rPr>
            </a:b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fontScale="92500" lnSpcReduction="10000"/>
          </a:bodyPr>
          <a:lstStyle/>
          <a:p>
            <a:r>
              <a:rPr lang="zh-TW" altLang="en-US" dirty="0" smtClean="0">
                <a:latin typeface="標楷體" panose="03000509000000000000" pitchFamily="65" charset="-120"/>
                <a:ea typeface="標楷體" panose="03000509000000000000" pitchFamily="65" charset="-120"/>
              </a:rPr>
              <a:t> 所謂空調就是空氣調節，將空間溫濕度保持希望之定值，同時除去塵埃、二氧化碳、煙霧等不潔氣體，使空氣清潔，使其中人、物品或儀器設備獲得適宜之環境。</a:t>
            </a:r>
            <a:endParaRPr lang="en-US" altLang="zh-TW" dirty="0" smtClean="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一</a:t>
            </a:r>
            <a:r>
              <a:rPr lang="en-US" altLang="zh-TW" dirty="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舒適空調之理想條件</a:t>
            </a:r>
            <a:endParaRPr lang="en-US" altLang="zh-TW" dirty="0" smtClean="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二</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冷凍</a:t>
            </a:r>
            <a:r>
              <a:rPr lang="zh-TW" altLang="en-US" dirty="0" smtClean="0">
                <a:latin typeface="標楷體" panose="03000509000000000000" pitchFamily="65" charset="-120"/>
                <a:ea typeface="標楷體" panose="03000509000000000000" pitchFamily="65" charset="-120"/>
              </a:rPr>
              <a:t>單位</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三</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冷凍空調原理</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四</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冷凍效率及重要結構</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五</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空調系統之管理</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六</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空調系統之節能策略</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8689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標楷體" panose="03000509000000000000" pitchFamily="65" charset="-120"/>
                <a:ea typeface="標楷體" panose="03000509000000000000" pitchFamily="65" charset="-120"/>
              </a:rPr>
              <a:t>冷凍</a:t>
            </a:r>
            <a:r>
              <a:rPr lang="zh-TW" altLang="en-US" dirty="0" smtClean="0">
                <a:latin typeface="標楷體" panose="03000509000000000000" pitchFamily="65" charset="-120"/>
                <a:ea typeface="標楷體" panose="03000509000000000000" pitchFamily="65" charset="-120"/>
              </a:rPr>
              <a:t>單位</a:t>
            </a:r>
            <a:endParaRPr lang="zh-TW" altLang="en-US" dirty="0"/>
          </a:p>
        </p:txBody>
      </p:sp>
      <p:pic>
        <p:nvPicPr>
          <p:cNvPr id="2050" name="Picture 2" descr="C:\Users\cyu\Pictures\擷取1.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9025"/>
          <a:stretch/>
        </p:blipFill>
        <p:spPr bwMode="auto">
          <a:xfrm>
            <a:off x="816889" y="2060848"/>
            <a:ext cx="8304623"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09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Picture 2" descr="C:\Users\cyu\Pictures\擷取1.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1519" b="39637"/>
          <a:stretch/>
        </p:blipFill>
        <p:spPr bwMode="auto">
          <a:xfrm>
            <a:off x="1115616" y="2276872"/>
            <a:ext cx="8028384"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02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Picture 2" descr="C:\Users\cyu\Pictures\擷取1.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64172" r="23767"/>
          <a:stretch/>
        </p:blipFill>
        <p:spPr bwMode="auto">
          <a:xfrm>
            <a:off x="1691680" y="2492896"/>
            <a:ext cx="6709360"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6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標楷體" panose="03000509000000000000" pitchFamily="65" charset="-120"/>
                <a:ea typeface="標楷體" panose="03000509000000000000" pitchFamily="65" charset="-120"/>
              </a:rPr>
              <a:t>冷凍效率及重要</a:t>
            </a:r>
            <a:r>
              <a:rPr lang="zh-TW" altLang="en-US" dirty="0" smtClean="0">
                <a:latin typeface="標楷體" panose="03000509000000000000" pitchFamily="65" charset="-120"/>
                <a:ea typeface="標楷體" panose="03000509000000000000" pitchFamily="65" charset="-120"/>
              </a:rPr>
              <a:t>結構</a:t>
            </a:r>
            <a:endParaRPr lang="zh-TW" altLang="en-US" dirty="0"/>
          </a:p>
        </p:txBody>
      </p:sp>
      <p:pic>
        <p:nvPicPr>
          <p:cNvPr id="1026" name="Picture 2" descr="C:\Users\cyu\Pictur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598" y="2348880"/>
            <a:ext cx="6002445" cy="115212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yu\Pictures\擷取.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5357"/>
          <a:stretch/>
        </p:blipFill>
        <p:spPr bwMode="auto">
          <a:xfrm>
            <a:off x="1763688" y="3789040"/>
            <a:ext cx="6851046" cy="1226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50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anim calcmode="lin" valueType="num">
                                      <p:cBhvr>
                                        <p:cTn id="13" dur="1000" fill="hold"/>
                                        <p:tgtEl>
                                          <p:spTgt spid="1027"/>
                                        </p:tgtEl>
                                        <p:attrNameLst>
                                          <p:attrName>ppt_x</p:attrName>
                                        </p:attrNameLst>
                                      </p:cBhvr>
                                      <p:tavLst>
                                        <p:tav tm="0">
                                          <p:val>
                                            <p:strVal val="#ppt_x"/>
                                          </p:val>
                                        </p:tav>
                                        <p:tav tm="100000">
                                          <p:val>
                                            <p:strVal val="#ppt_x"/>
                                          </p:val>
                                        </p:tav>
                                      </p:tavLst>
                                    </p:anim>
                                    <p:anim calcmode="lin" valueType="num">
                                      <p:cBhvr>
                                        <p:cTn id="14"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latin typeface="標楷體" panose="03000509000000000000" pitchFamily="65" charset="-120"/>
                <a:ea typeface="標楷體" panose="03000509000000000000" pitchFamily="65" charset="-120"/>
              </a:rPr>
              <a:t>建築方面之節能</a:t>
            </a:r>
            <a:r>
              <a:rPr lang="en-US" altLang="zh-TW" dirty="0">
                <a:latin typeface="標楷體" panose="03000509000000000000" pitchFamily="65" charset="-120"/>
                <a:ea typeface="標楷體" panose="03000509000000000000" pitchFamily="65" charset="-120"/>
              </a:rPr>
              <a:t/>
            </a:r>
            <a:br>
              <a:rPr lang="en-US" altLang="zh-TW" dirty="0">
                <a:latin typeface="標楷體" panose="03000509000000000000" pitchFamily="65" charset="-120"/>
                <a:ea typeface="標楷體" panose="03000509000000000000" pitchFamily="65" charset="-120"/>
              </a:rPr>
            </a:b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lnSpcReduction="10000"/>
          </a:bodyPr>
          <a:lstStyle/>
          <a:p>
            <a:r>
              <a:rPr lang="zh-TW" altLang="en-US" dirty="0" smtClean="0">
                <a:solidFill>
                  <a:srgbClr val="002060"/>
                </a:solidFill>
                <a:latin typeface="標楷體" panose="03000509000000000000" pitchFamily="65" charset="-120"/>
                <a:ea typeface="標楷體" panose="03000509000000000000" pitchFamily="65" charset="-120"/>
              </a:rPr>
              <a:t>一</a:t>
            </a:r>
            <a:r>
              <a:rPr lang="en-US" altLang="zh-TW" dirty="0" smtClean="0">
                <a:solidFill>
                  <a:srgbClr val="002060"/>
                </a:solidFill>
                <a:latin typeface="標楷體" panose="03000509000000000000" pitchFamily="65" charset="-120"/>
                <a:ea typeface="標楷體" panose="03000509000000000000" pitchFamily="65" charset="-120"/>
              </a:rPr>
              <a:t>.</a:t>
            </a:r>
            <a:r>
              <a:rPr lang="zh-TW" altLang="en-US" dirty="0" smtClean="0">
                <a:solidFill>
                  <a:srgbClr val="002060"/>
                </a:solidFill>
                <a:latin typeface="標楷體" panose="03000509000000000000" pitchFamily="65" charset="-120"/>
                <a:ea typeface="標楷體" panose="03000509000000000000" pitchFamily="65" charset="-120"/>
              </a:rPr>
              <a:t>建築物方面所擁有的面可分為三部分</a:t>
            </a:r>
            <a:endParaRPr lang="en-US" altLang="zh-TW" dirty="0" smtClean="0">
              <a:solidFill>
                <a:srgbClr val="002060"/>
              </a:solidFill>
              <a:latin typeface="標楷體" panose="03000509000000000000" pitchFamily="65" charset="-120"/>
              <a:ea typeface="標楷體" panose="03000509000000000000" pitchFamily="65" charset="-120"/>
            </a:endParaRPr>
          </a:p>
          <a:p>
            <a:pPr marL="82296" indent="0">
              <a:buNone/>
            </a:pPr>
            <a:r>
              <a:rPr lang="en-US" altLang="zh-TW"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一</a:t>
            </a:r>
            <a:r>
              <a:rPr lang="en-US" altLang="zh-TW"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生態部分</a:t>
            </a:r>
            <a:endParaRPr lang="en-US" altLang="zh-TW" dirty="0" smtClean="0">
              <a:solidFill>
                <a:srgbClr val="FF0000"/>
              </a:solidFill>
              <a:latin typeface="標楷體" panose="03000509000000000000" pitchFamily="65" charset="-120"/>
              <a:ea typeface="標楷體" panose="03000509000000000000" pitchFamily="65" charset="-120"/>
            </a:endParaRPr>
          </a:p>
          <a:p>
            <a:pPr marL="82296" indent="0">
              <a:buNone/>
            </a:pPr>
            <a:r>
              <a:rPr lang="en-US" altLang="zh-TW"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二</a:t>
            </a:r>
            <a:r>
              <a:rPr lang="en-US" altLang="zh-TW"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節約部分</a:t>
            </a:r>
            <a:endParaRPr lang="en-US" altLang="zh-TW" dirty="0" smtClean="0">
              <a:solidFill>
                <a:srgbClr val="FF0000"/>
              </a:solidFill>
              <a:latin typeface="標楷體" panose="03000509000000000000" pitchFamily="65" charset="-120"/>
              <a:ea typeface="標楷體" panose="03000509000000000000" pitchFamily="65" charset="-120"/>
            </a:endParaRPr>
          </a:p>
          <a:p>
            <a:pPr marL="82296" indent="0">
              <a:buNone/>
            </a:pPr>
            <a:r>
              <a:rPr lang="en-US" altLang="zh-TW"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三</a:t>
            </a:r>
            <a:r>
              <a:rPr lang="en-US" altLang="zh-TW"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社會文化部分</a:t>
            </a:r>
            <a:endParaRPr lang="en-US" altLang="zh-TW" dirty="0" smtClean="0">
              <a:solidFill>
                <a:srgbClr val="FF0000"/>
              </a:solidFill>
              <a:latin typeface="標楷體" panose="03000509000000000000" pitchFamily="65" charset="-120"/>
              <a:ea typeface="標楷體" panose="03000509000000000000" pitchFamily="65" charset="-120"/>
            </a:endParaRPr>
          </a:p>
          <a:p>
            <a:pPr marL="82296" indent="0">
              <a:buNone/>
            </a:pPr>
            <a:r>
              <a:rPr lang="zh-TW" altLang="en-US" dirty="0" smtClean="0">
                <a:solidFill>
                  <a:srgbClr val="002060"/>
                </a:solidFill>
                <a:latin typeface="標楷體" panose="03000509000000000000" pitchFamily="65" charset="-120"/>
                <a:ea typeface="標楷體" panose="03000509000000000000" pitchFamily="65" charset="-120"/>
              </a:rPr>
              <a:t>二</a:t>
            </a:r>
            <a:r>
              <a:rPr lang="en-US" altLang="zh-TW" dirty="0" smtClean="0">
                <a:solidFill>
                  <a:srgbClr val="002060"/>
                </a:solidFill>
                <a:latin typeface="標楷體" panose="03000509000000000000" pitchFamily="65" charset="-120"/>
                <a:ea typeface="標楷體" panose="03000509000000000000" pitchFamily="65" charset="-120"/>
              </a:rPr>
              <a:t>.</a:t>
            </a:r>
            <a:r>
              <a:rPr lang="zh-TW" altLang="en-US" dirty="0" smtClean="0">
                <a:solidFill>
                  <a:srgbClr val="002060"/>
                </a:solidFill>
                <a:latin typeface="標楷體" panose="03000509000000000000" pitchFamily="65" charset="-120"/>
                <a:ea typeface="標楷體" panose="03000509000000000000" pitchFamily="65" charset="-120"/>
              </a:rPr>
              <a:t>建築物熱能產生及進入途逕</a:t>
            </a:r>
            <a:endParaRPr lang="en-US" altLang="zh-TW" dirty="0" smtClean="0">
              <a:solidFill>
                <a:srgbClr val="002060"/>
              </a:solidFill>
              <a:latin typeface="標楷體" panose="03000509000000000000" pitchFamily="65" charset="-120"/>
              <a:ea typeface="標楷體" panose="03000509000000000000" pitchFamily="65" charset="-120"/>
            </a:endParaRPr>
          </a:p>
          <a:p>
            <a:pPr marL="82296" indent="0">
              <a:buNone/>
            </a:pPr>
            <a:r>
              <a:rPr lang="zh-TW" altLang="en-US" dirty="0" smtClean="0">
                <a:solidFill>
                  <a:srgbClr val="002060"/>
                </a:solidFill>
                <a:latin typeface="標楷體" panose="03000509000000000000" pitchFamily="65" charset="-120"/>
                <a:ea typeface="標楷體" panose="03000509000000000000" pitchFamily="65" charset="-120"/>
              </a:rPr>
              <a:t>三</a:t>
            </a:r>
            <a:r>
              <a:rPr lang="en-US" altLang="zh-TW" dirty="0" smtClean="0">
                <a:solidFill>
                  <a:srgbClr val="002060"/>
                </a:solidFill>
                <a:latin typeface="標楷體" panose="03000509000000000000" pitchFamily="65" charset="-120"/>
                <a:ea typeface="標楷體" panose="03000509000000000000" pitchFamily="65" charset="-120"/>
              </a:rPr>
              <a:t>.</a:t>
            </a:r>
            <a:r>
              <a:rPr lang="zh-TW" altLang="en-US" dirty="0" smtClean="0">
                <a:solidFill>
                  <a:srgbClr val="002060"/>
                </a:solidFill>
                <a:latin typeface="標楷體" panose="03000509000000000000" pitchFamily="65" charset="-120"/>
                <a:ea typeface="標楷體" panose="03000509000000000000" pitchFamily="65" charset="-120"/>
              </a:rPr>
              <a:t>我國現行建築節約能源法令體系</a:t>
            </a:r>
            <a:endParaRPr lang="en-US" altLang="zh-TW" dirty="0" smtClean="0">
              <a:solidFill>
                <a:srgbClr val="002060"/>
              </a:solidFill>
              <a:latin typeface="標楷體" panose="03000509000000000000" pitchFamily="65" charset="-120"/>
              <a:ea typeface="標楷體" panose="03000509000000000000" pitchFamily="65" charset="-120"/>
            </a:endParaRPr>
          </a:p>
          <a:p>
            <a:pPr marL="82296" indent="0">
              <a:buNone/>
            </a:pPr>
            <a:r>
              <a:rPr lang="zh-TW" altLang="en-US" dirty="0" smtClean="0">
                <a:solidFill>
                  <a:srgbClr val="002060"/>
                </a:solidFill>
                <a:latin typeface="標楷體" panose="03000509000000000000" pitchFamily="65" charset="-120"/>
                <a:ea typeface="標楷體" panose="03000509000000000000" pitchFamily="65" charset="-120"/>
              </a:rPr>
              <a:t>四</a:t>
            </a:r>
            <a:r>
              <a:rPr lang="en-US" altLang="zh-TW" dirty="0" smtClean="0">
                <a:solidFill>
                  <a:srgbClr val="002060"/>
                </a:solidFill>
                <a:latin typeface="標楷體" panose="03000509000000000000" pitchFamily="65" charset="-120"/>
                <a:ea typeface="標楷體" panose="03000509000000000000" pitchFamily="65" charset="-120"/>
              </a:rPr>
              <a:t>.</a:t>
            </a:r>
            <a:r>
              <a:rPr lang="zh-TW" altLang="en-US" dirty="0" smtClean="0">
                <a:solidFill>
                  <a:srgbClr val="002060"/>
                </a:solidFill>
                <a:latin typeface="標楷體" panose="03000509000000000000" pitchFamily="65" charset="-120"/>
                <a:ea typeface="標楷體" panose="03000509000000000000" pitchFamily="65" charset="-120"/>
              </a:rPr>
              <a:t>建築空調節能系統</a:t>
            </a:r>
            <a:endParaRPr lang="en-US" altLang="zh-TW" dirty="0" smtClean="0">
              <a:solidFill>
                <a:srgbClr val="002060"/>
              </a:solidFill>
              <a:latin typeface="標楷體" panose="03000509000000000000" pitchFamily="65" charset="-120"/>
              <a:ea typeface="標楷體" panose="03000509000000000000" pitchFamily="65" charset="-120"/>
            </a:endParaRPr>
          </a:p>
          <a:p>
            <a:pPr marL="82296" indent="0">
              <a:buNone/>
            </a:pPr>
            <a:r>
              <a:rPr lang="zh-TW" altLang="en-US" dirty="0" smtClean="0">
                <a:solidFill>
                  <a:srgbClr val="002060"/>
                </a:solidFill>
                <a:latin typeface="標楷體" panose="03000509000000000000" pitchFamily="65" charset="-120"/>
                <a:ea typeface="標楷體" panose="03000509000000000000" pitchFamily="65" charset="-120"/>
              </a:rPr>
              <a:t>五</a:t>
            </a:r>
            <a:r>
              <a:rPr lang="en-US" altLang="zh-TW" dirty="0" smtClean="0">
                <a:solidFill>
                  <a:srgbClr val="002060"/>
                </a:solidFill>
                <a:latin typeface="標楷體" panose="03000509000000000000" pitchFamily="65" charset="-120"/>
                <a:ea typeface="標楷體" panose="03000509000000000000" pitchFamily="65" charset="-120"/>
              </a:rPr>
              <a:t>.</a:t>
            </a:r>
            <a:r>
              <a:rPr lang="zh-TW" altLang="en-US" dirty="0" smtClean="0">
                <a:solidFill>
                  <a:srgbClr val="002060"/>
                </a:solidFill>
                <a:latin typeface="標楷體" panose="03000509000000000000" pitchFamily="65" charset="-120"/>
                <a:ea typeface="標楷體" panose="03000509000000000000" pitchFamily="65" charset="-120"/>
              </a:rPr>
              <a:t>建築物之節能</a:t>
            </a:r>
            <a:endParaRPr lang="zh-TW" altLang="en-US" dirty="0">
              <a:solidFill>
                <a:srgbClr val="00206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71025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latin typeface="標楷體" panose="03000509000000000000" pitchFamily="65" charset="-120"/>
                <a:ea typeface="標楷體" panose="03000509000000000000" pitchFamily="65" charset="-120"/>
              </a:rPr>
              <a:t>電能管理系統</a:t>
            </a:r>
            <a:r>
              <a:rPr lang="en-US" altLang="zh-TW" dirty="0">
                <a:latin typeface="標楷體" panose="03000509000000000000" pitchFamily="65" charset="-120"/>
                <a:ea typeface="標楷體" panose="03000509000000000000" pitchFamily="65" charset="-120"/>
              </a:rPr>
              <a:t/>
            </a:r>
            <a:br>
              <a:rPr lang="en-US" altLang="zh-TW" dirty="0">
                <a:latin typeface="標楷體" panose="03000509000000000000" pitchFamily="65" charset="-120"/>
                <a:ea typeface="標楷體" panose="03000509000000000000" pitchFamily="65" charset="-120"/>
              </a:rPr>
            </a:b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lstStyle/>
          <a:p>
            <a:r>
              <a:rPr lang="zh-TW" altLang="en-US" dirty="0" smtClean="0">
                <a:latin typeface="標楷體" panose="03000509000000000000" pitchFamily="65" charset="-120"/>
                <a:ea typeface="標楷體" panose="03000509000000000000" pitchFamily="65" charset="-120"/>
              </a:rPr>
              <a:t>一</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電能管理系統</a:t>
            </a:r>
            <a:endParaRPr lang="en-US" altLang="zh-TW" dirty="0" smtClean="0">
              <a:latin typeface="標楷體" panose="03000509000000000000" pitchFamily="65" charset="-120"/>
              <a:ea typeface="標楷體" panose="03000509000000000000" pitchFamily="65" charset="-120"/>
            </a:endParaRPr>
          </a:p>
          <a:p>
            <a:pPr marL="82296" indent="0">
              <a:buNone/>
            </a:pPr>
            <a:r>
              <a:rPr lang="zh-TW" altLang="en-US" dirty="0" smtClean="0">
                <a:solidFill>
                  <a:schemeClr val="accent2">
                    <a:lumMod val="75000"/>
                  </a:schemeClr>
                </a:solidFill>
                <a:latin typeface="標楷體" panose="03000509000000000000" pitchFamily="65" charset="-120"/>
                <a:ea typeface="標楷體" panose="03000509000000000000" pitchFamily="65" charset="-120"/>
              </a:rPr>
              <a:t>主要是對電力系統運作的監視及控制</a:t>
            </a:r>
            <a:endParaRPr lang="en-US" altLang="zh-TW" dirty="0" smtClean="0">
              <a:solidFill>
                <a:schemeClr val="accent2">
                  <a:lumMod val="75000"/>
                </a:schemeClr>
              </a:solidFill>
              <a:latin typeface="標楷體" panose="03000509000000000000" pitchFamily="65" charset="-120"/>
              <a:ea typeface="標楷體" panose="03000509000000000000" pitchFamily="65" charset="-120"/>
            </a:endParaRPr>
          </a:p>
          <a:p>
            <a:pPr marL="82296" indent="0">
              <a:buNone/>
            </a:pPr>
            <a:r>
              <a:rPr lang="zh-TW" altLang="en-US" dirty="0" smtClean="0">
                <a:latin typeface="標楷體" panose="03000509000000000000" pitchFamily="65" charset="-120"/>
                <a:ea typeface="標楷體" panose="03000509000000000000" pitchFamily="65" charset="-120"/>
              </a:rPr>
              <a:t>二</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一般</a:t>
            </a:r>
            <a:r>
              <a:rPr lang="en-US" altLang="zh-TW" dirty="0" smtClean="0">
                <a:latin typeface="標楷體" panose="03000509000000000000" pitchFamily="65" charset="-120"/>
                <a:ea typeface="標楷體" panose="03000509000000000000" pitchFamily="65" charset="-120"/>
              </a:rPr>
              <a:t>SCADA</a:t>
            </a:r>
            <a:r>
              <a:rPr lang="zh-TW" altLang="en-US" dirty="0" smtClean="0">
                <a:latin typeface="標楷體" panose="03000509000000000000" pitchFamily="65" charset="-120"/>
                <a:ea typeface="標楷體" panose="03000509000000000000" pitchFamily="65" charset="-120"/>
              </a:rPr>
              <a:t>系統結構</a:t>
            </a:r>
            <a:endParaRPr lang="en-US" altLang="zh-TW" dirty="0" smtClean="0">
              <a:latin typeface="標楷體" panose="03000509000000000000" pitchFamily="65" charset="-120"/>
              <a:ea typeface="標楷體" panose="03000509000000000000" pitchFamily="65" charset="-120"/>
            </a:endParaRPr>
          </a:p>
          <a:p>
            <a:pPr marL="82296" indent="0">
              <a:buNone/>
            </a:pPr>
            <a:r>
              <a:rPr lang="en-US" altLang="zh-TW" dirty="0" smtClean="0">
                <a:solidFill>
                  <a:schemeClr val="accent2">
                    <a:lumMod val="75000"/>
                  </a:schemeClr>
                </a:solidFill>
                <a:latin typeface="標楷體" panose="03000509000000000000" pitchFamily="65" charset="-120"/>
                <a:ea typeface="標楷體" panose="03000509000000000000" pitchFamily="65" charset="-120"/>
              </a:rPr>
              <a:t>1.</a:t>
            </a:r>
            <a:r>
              <a:rPr lang="zh-TW" altLang="en-US" dirty="0" smtClean="0">
                <a:solidFill>
                  <a:schemeClr val="accent2">
                    <a:lumMod val="75000"/>
                  </a:schemeClr>
                </a:solidFill>
                <a:latin typeface="標楷體" panose="03000509000000000000" pitchFamily="65" charset="-120"/>
                <a:ea typeface="標楷體" panose="03000509000000000000" pitchFamily="65" charset="-120"/>
              </a:rPr>
              <a:t>通訊網路</a:t>
            </a:r>
            <a:endParaRPr lang="en-US" altLang="zh-TW" dirty="0" smtClean="0">
              <a:solidFill>
                <a:schemeClr val="accent2">
                  <a:lumMod val="75000"/>
                </a:schemeClr>
              </a:solidFill>
              <a:latin typeface="標楷體" panose="03000509000000000000" pitchFamily="65" charset="-120"/>
              <a:ea typeface="標楷體" panose="03000509000000000000" pitchFamily="65" charset="-120"/>
            </a:endParaRPr>
          </a:p>
          <a:p>
            <a:pPr marL="82296" indent="0">
              <a:buNone/>
            </a:pPr>
            <a:r>
              <a:rPr lang="en-US" altLang="zh-TW" dirty="0" smtClean="0">
                <a:solidFill>
                  <a:schemeClr val="accent2">
                    <a:lumMod val="75000"/>
                  </a:schemeClr>
                </a:solidFill>
                <a:latin typeface="標楷體" panose="03000509000000000000" pitchFamily="65" charset="-120"/>
                <a:ea typeface="標楷體" panose="03000509000000000000" pitchFamily="65" charset="-120"/>
              </a:rPr>
              <a:t>2.</a:t>
            </a:r>
            <a:r>
              <a:rPr lang="zh-TW" altLang="en-US" dirty="0" smtClean="0">
                <a:solidFill>
                  <a:schemeClr val="accent2">
                    <a:lumMod val="75000"/>
                  </a:schemeClr>
                </a:solidFill>
                <a:latin typeface="標楷體" panose="03000509000000000000" pitchFamily="65" charset="-120"/>
                <a:ea typeface="標楷體" panose="03000509000000000000" pitchFamily="65" charset="-120"/>
              </a:rPr>
              <a:t>訊號控制</a:t>
            </a:r>
            <a:endParaRPr lang="en-US" altLang="zh-TW" dirty="0" smtClean="0">
              <a:solidFill>
                <a:schemeClr val="accent2">
                  <a:lumMod val="75000"/>
                </a:schemeClr>
              </a:solidFill>
              <a:latin typeface="標楷體" panose="03000509000000000000" pitchFamily="65" charset="-120"/>
              <a:ea typeface="標楷體" panose="03000509000000000000" pitchFamily="65" charset="-120"/>
            </a:endParaRPr>
          </a:p>
          <a:p>
            <a:pPr marL="82296" indent="0">
              <a:buNone/>
            </a:pPr>
            <a:r>
              <a:rPr lang="en-US" altLang="zh-TW" dirty="0" smtClean="0">
                <a:solidFill>
                  <a:schemeClr val="accent2">
                    <a:lumMod val="75000"/>
                  </a:schemeClr>
                </a:solidFill>
                <a:latin typeface="標楷體" panose="03000509000000000000" pitchFamily="65" charset="-120"/>
                <a:ea typeface="標楷體" panose="03000509000000000000" pitchFamily="65" charset="-120"/>
              </a:rPr>
              <a:t>3.</a:t>
            </a:r>
            <a:r>
              <a:rPr lang="zh-TW" altLang="en-US" dirty="0" smtClean="0">
                <a:solidFill>
                  <a:schemeClr val="accent2">
                    <a:lumMod val="75000"/>
                  </a:schemeClr>
                </a:solidFill>
                <a:latin typeface="標楷體" panose="03000509000000000000" pitchFamily="65" charset="-120"/>
                <a:ea typeface="標楷體" panose="03000509000000000000" pitchFamily="65" charset="-120"/>
              </a:rPr>
              <a:t>遠端監控站</a:t>
            </a:r>
            <a:endParaRPr lang="en-US" altLang="zh-TW" dirty="0" smtClean="0">
              <a:solidFill>
                <a:schemeClr val="accent2">
                  <a:lumMod val="75000"/>
                </a:schemeClr>
              </a:solidFill>
              <a:latin typeface="標楷體" panose="03000509000000000000" pitchFamily="65" charset="-120"/>
              <a:ea typeface="標楷體" panose="03000509000000000000" pitchFamily="65" charset="-120"/>
            </a:endParaRPr>
          </a:p>
          <a:p>
            <a:pPr marL="82296" indent="0">
              <a:buNone/>
            </a:pPr>
            <a:r>
              <a:rPr lang="en-US" altLang="zh-TW" dirty="0" smtClean="0">
                <a:solidFill>
                  <a:schemeClr val="accent2">
                    <a:lumMod val="75000"/>
                  </a:schemeClr>
                </a:solidFill>
                <a:latin typeface="標楷體" panose="03000509000000000000" pitchFamily="65" charset="-120"/>
                <a:ea typeface="標楷體" panose="03000509000000000000" pitchFamily="65" charset="-120"/>
              </a:rPr>
              <a:t>4.</a:t>
            </a:r>
            <a:r>
              <a:rPr lang="zh-TW" altLang="en-US" dirty="0" smtClean="0">
                <a:solidFill>
                  <a:schemeClr val="accent2">
                    <a:lumMod val="75000"/>
                  </a:schemeClr>
                </a:solidFill>
                <a:latin typeface="標楷體" panose="03000509000000000000" pitchFamily="65" charset="-120"/>
                <a:ea typeface="標楷體" panose="03000509000000000000" pitchFamily="65" charset="-120"/>
              </a:rPr>
              <a:t>中央控制站</a:t>
            </a:r>
            <a:endParaRPr lang="en-US" altLang="zh-TW" dirty="0" smtClean="0">
              <a:solidFill>
                <a:schemeClr val="accent2">
                  <a:lumMod val="75000"/>
                </a:scheme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8986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dirty="0"/>
              <a:t>能源是經濟的動力，</a:t>
            </a:r>
            <a:r>
              <a:rPr lang="en-US" altLang="zh-TW" dirty="0"/>
              <a:t>21</a:t>
            </a:r>
            <a:r>
              <a:rPr lang="zh-TW" altLang="en-US" dirty="0"/>
              <a:t>世紀人類面臨永續發展最重要議題包括：能源、環境、經濟與水資源及糧食等。其重要程序是以能源排第一順位。為了減緩地球暖化和溫室效應，影響氣候變化威脅人類生存。為了維持全球永續發展，聯合國將透過公約機制制定潔淨的減碳節能的能源政策，以加速能源科技之發展與環境保護。</a:t>
            </a:r>
          </a:p>
        </p:txBody>
      </p:sp>
      <p:sp>
        <p:nvSpPr>
          <p:cNvPr id="3" name="標題 2"/>
          <p:cNvSpPr>
            <a:spLocks noGrp="1"/>
          </p:cNvSpPr>
          <p:nvPr>
            <p:ph type="title"/>
          </p:nvPr>
        </p:nvSpPr>
        <p:spPr/>
        <p:txBody>
          <a:bodyPr>
            <a:normAutofit/>
          </a:bodyPr>
          <a:lstStyle/>
          <a:p>
            <a:r>
              <a:rPr lang="zh-TW" altLang="en-US" dirty="0"/>
              <a:t>能源</a:t>
            </a:r>
            <a:r>
              <a:rPr lang="zh-TW" altLang="en-US" dirty="0" smtClean="0"/>
              <a:t>概論</a:t>
            </a:r>
            <a:endParaRPr lang="zh-TW" altLang="en-US" dirty="0"/>
          </a:p>
        </p:txBody>
      </p:sp>
    </p:spTree>
    <p:extLst>
      <p:ext uri="{BB962C8B-B14F-4D97-AF65-F5344CB8AC3E}">
        <p14:creationId xmlns:p14="http://schemas.microsoft.com/office/powerpoint/2010/main" val="262304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dirty="0"/>
              <a:t>談及能源</a:t>
            </a:r>
            <a:r>
              <a:rPr lang="en-US" altLang="zh-TW" dirty="0"/>
              <a:t>(energy)</a:t>
            </a:r>
            <a:r>
              <a:rPr lang="zh-TW" altLang="en-US" dirty="0"/>
              <a:t>其定義很多，包含所有燃料、流水、陽光和風，我們利用熱能、機械能、光能、電能等來作功，可利用來作 為這些能量源泉的自然界中的各種載體，稱為能源</a:t>
            </a:r>
            <a:r>
              <a:rPr lang="zh-TW" altLang="en-US" dirty="0" smtClean="0"/>
              <a:t>。</a:t>
            </a:r>
            <a:endParaRPr lang="en-US" altLang="zh-TW" dirty="0" smtClean="0"/>
          </a:p>
          <a:p>
            <a:r>
              <a:rPr lang="zh-TW" altLang="en-US" dirty="0"/>
              <a:t>因此，歸納以上所述，「</a:t>
            </a:r>
            <a:r>
              <a:rPr lang="zh-TW" altLang="en-US" dirty="0">
                <a:solidFill>
                  <a:srgbClr val="FF0000"/>
                </a:solidFill>
              </a:rPr>
              <a:t>能源</a:t>
            </a:r>
            <a:r>
              <a:rPr lang="zh-TW" altLang="en-US" dirty="0"/>
              <a:t>」可產生強而有力活動能力，是一種與 生俱來的能量或是潛在的力量。</a:t>
            </a:r>
          </a:p>
        </p:txBody>
      </p:sp>
      <p:sp>
        <p:nvSpPr>
          <p:cNvPr id="3" name="標題 2"/>
          <p:cNvSpPr>
            <a:spLocks noGrp="1"/>
          </p:cNvSpPr>
          <p:nvPr>
            <p:ph type="title"/>
          </p:nvPr>
        </p:nvSpPr>
        <p:spPr/>
        <p:txBody>
          <a:bodyPr/>
          <a:lstStyle/>
          <a:p>
            <a:r>
              <a:rPr lang="zh-TW" altLang="en-US" dirty="0" smtClean="0"/>
              <a:t>能源定義</a:t>
            </a:r>
            <a:endParaRPr lang="zh-TW" altLang="en-US" dirty="0"/>
          </a:p>
        </p:txBody>
      </p:sp>
    </p:spTree>
    <p:extLst>
      <p:ext uri="{BB962C8B-B14F-4D97-AF65-F5344CB8AC3E}">
        <p14:creationId xmlns:p14="http://schemas.microsoft.com/office/powerpoint/2010/main" val="327187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dirty="0"/>
              <a:t>在大自然中，能源可分類為兩大類，即再生能源與非再生能源。 </a:t>
            </a:r>
            <a:endParaRPr lang="en-US" altLang="zh-TW" dirty="0" smtClean="0"/>
          </a:p>
          <a:p>
            <a:r>
              <a:rPr lang="zh-TW" altLang="en-US" dirty="0" smtClean="0"/>
              <a:t>再生</a:t>
            </a:r>
            <a:r>
              <a:rPr lang="zh-TW" altLang="en-US" dirty="0"/>
              <a:t>能源 </a:t>
            </a:r>
            <a:endParaRPr lang="en-US" altLang="zh-TW" dirty="0" smtClean="0"/>
          </a:p>
          <a:p>
            <a:r>
              <a:rPr lang="en-US" altLang="zh-TW" dirty="0" smtClean="0"/>
              <a:t>(</a:t>
            </a:r>
            <a:r>
              <a:rPr lang="en-US" altLang="zh-TW" dirty="0"/>
              <a:t>1) </a:t>
            </a:r>
            <a:r>
              <a:rPr lang="zh-TW" altLang="en-US" dirty="0">
                <a:solidFill>
                  <a:srgbClr val="FF0000"/>
                </a:solidFill>
              </a:rPr>
              <a:t>太陽能</a:t>
            </a:r>
            <a:r>
              <a:rPr lang="en-US" altLang="zh-TW" dirty="0"/>
              <a:t>(solar energy)</a:t>
            </a:r>
            <a:r>
              <a:rPr lang="zh-TW" altLang="en-US" dirty="0"/>
              <a:t>：其應用包含太陽光電與太陽熱能發電、太陽 熱水器等</a:t>
            </a:r>
            <a:r>
              <a:rPr lang="zh-TW" altLang="en-US" dirty="0" smtClean="0"/>
              <a:t>。</a:t>
            </a:r>
            <a:endParaRPr lang="en-US" altLang="zh-TW" dirty="0" smtClean="0"/>
          </a:p>
          <a:p>
            <a:r>
              <a:rPr lang="en-US" altLang="zh-TW" dirty="0"/>
              <a:t>(2) </a:t>
            </a:r>
            <a:r>
              <a:rPr lang="zh-TW" altLang="en-US" dirty="0">
                <a:solidFill>
                  <a:srgbClr val="FF0000"/>
                </a:solidFill>
              </a:rPr>
              <a:t>風力</a:t>
            </a:r>
            <a:r>
              <a:rPr lang="en-US" altLang="zh-TW" dirty="0"/>
              <a:t>(wind energy)</a:t>
            </a:r>
            <a:r>
              <a:rPr lang="zh-TW" altLang="en-US" dirty="0"/>
              <a:t>：分為陸上型及離岸型的風力系統。</a:t>
            </a:r>
          </a:p>
        </p:txBody>
      </p:sp>
      <p:sp>
        <p:nvSpPr>
          <p:cNvPr id="3" name="標題 2"/>
          <p:cNvSpPr>
            <a:spLocks noGrp="1"/>
          </p:cNvSpPr>
          <p:nvPr>
            <p:ph type="title"/>
          </p:nvPr>
        </p:nvSpPr>
        <p:spPr/>
        <p:txBody>
          <a:bodyPr/>
          <a:lstStyle/>
          <a:p>
            <a:r>
              <a:rPr lang="zh-TW" altLang="en-US" dirty="0"/>
              <a:t>能源的分類</a:t>
            </a:r>
          </a:p>
        </p:txBody>
      </p:sp>
    </p:spTree>
    <p:extLst>
      <p:ext uri="{BB962C8B-B14F-4D97-AF65-F5344CB8AC3E}">
        <p14:creationId xmlns:p14="http://schemas.microsoft.com/office/powerpoint/2010/main" val="134003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(3) </a:t>
            </a:r>
            <a:r>
              <a:rPr lang="zh-TW" altLang="en-US" dirty="0">
                <a:solidFill>
                  <a:srgbClr val="FF0000"/>
                </a:solidFill>
              </a:rPr>
              <a:t>生質能</a:t>
            </a:r>
            <a:r>
              <a:rPr lang="en-US" altLang="zh-TW" dirty="0"/>
              <a:t>(bio energy)</a:t>
            </a:r>
            <a:r>
              <a:rPr lang="zh-TW" altLang="en-US" dirty="0"/>
              <a:t>：包含傳統型與現代化利用生質能的技術。一般 生質能源可藉由直接燃燒、沼氣利用、生物質氣化、生物質熱分解、 生物質液化、能源農場、酒精發酵、厭氧消化及酯化作用等轉化技 術而加以利用</a:t>
            </a:r>
            <a:r>
              <a:rPr lang="zh-TW" altLang="en-US" dirty="0" smtClean="0"/>
              <a:t>。</a:t>
            </a:r>
            <a:endParaRPr lang="en-US" altLang="zh-TW" dirty="0" smtClean="0"/>
          </a:p>
          <a:p>
            <a:r>
              <a:rPr lang="en-US" altLang="zh-TW" dirty="0"/>
              <a:t>(4) </a:t>
            </a:r>
            <a:r>
              <a:rPr lang="zh-TW" altLang="en-US" dirty="0">
                <a:solidFill>
                  <a:srgbClr val="FF0000"/>
                </a:solidFill>
              </a:rPr>
              <a:t>地熱能</a:t>
            </a:r>
            <a:r>
              <a:rPr lang="en-US" altLang="zh-TW" dirty="0"/>
              <a:t>(geothermal energy)</a:t>
            </a:r>
            <a:r>
              <a:rPr lang="zh-TW" altLang="en-US" dirty="0"/>
              <a:t>：利用地殼內之高溫熱水汽資源，可開 發用來發電，乃做為工業上加熱或農業上溫室培育等多目標之利 用。</a:t>
            </a:r>
          </a:p>
          <a:p>
            <a:endParaRPr lang="zh-TW" altLang="en-US" dirty="0"/>
          </a:p>
        </p:txBody>
      </p:sp>
      <p:sp>
        <p:nvSpPr>
          <p:cNvPr id="3" name="標題 2"/>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391642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(5) </a:t>
            </a:r>
            <a:r>
              <a:rPr lang="zh-TW" altLang="en-US" dirty="0">
                <a:solidFill>
                  <a:srgbClr val="FF0000"/>
                </a:solidFill>
              </a:rPr>
              <a:t>水力</a:t>
            </a:r>
            <a:r>
              <a:rPr lang="en-US" altLang="zh-TW" dirty="0"/>
              <a:t>(hydro-</a:t>
            </a:r>
            <a:r>
              <a:rPr lang="en-US" altLang="zh-TW" dirty="0" err="1"/>
              <a:t>poweer</a:t>
            </a:r>
            <a:r>
              <a:rPr lang="en-US" altLang="zh-TW" dirty="0"/>
              <a:t>)</a:t>
            </a:r>
            <a:r>
              <a:rPr lang="zh-TW" altLang="en-US" dirty="0"/>
              <a:t>：主要是指小型的水力系統發電</a:t>
            </a:r>
            <a:r>
              <a:rPr lang="zh-TW" altLang="en-US" dirty="0" smtClean="0"/>
              <a:t>。</a:t>
            </a:r>
            <a:endParaRPr lang="en-US" altLang="zh-TW" dirty="0" smtClean="0"/>
          </a:p>
          <a:p>
            <a:r>
              <a:rPr lang="zh-TW" altLang="en-US" dirty="0" smtClean="0"/>
              <a:t> </a:t>
            </a:r>
            <a:r>
              <a:rPr lang="en-US" altLang="zh-TW" dirty="0"/>
              <a:t>(6) </a:t>
            </a:r>
            <a:r>
              <a:rPr lang="zh-TW" altLang="en-US" dirty="0">
                <a:solidFill>
                  <a:srgbClr val="FF0000"/>
                </a:solidFill>
              </a:rPr>
              <a:t>海洋能</a:t>
            </a:r>
            <a:r>
              <a:rPr lang="en-US" altLang="zh-TW" dirty="0"/>
              <a:t>(ocean energy)</a:t>
            </a:r>
            <a:r>
              <a:rPr lang="zh-TW" altLang="en-US" dirty="0"/>
              <a:t>：主要為潮汐、波浪、洋流、溫差發電，全球 著手調查海洋能發電具有開發潛力之國家，多數係利用海洋能的能 量，來控制、驅動發電。</a:t>
            </a:r>
          </a:p>
        </p:txBody>
      </p:sp>
      <p:sp>
        <p:nvSpPr>
          <p:cNvPr id="3" name="標題 2"/>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200135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872067" y="2675466"/>
            <a:ext cx="7408333" cy="3993893"/>
          </a:xfrm>
        </p:spPr>
        <p:txBody>
          <a:bodyPr>
            <a:normAutofit lnSpcReduction="10000"/>
          </a:bodyPr>
          <a:lstStyle/>
          <a:p>
            <a:r>
              <a:rPr lang="en-US" altLang="zh-TW" dirty="0"/>
              <a:t>2. </a:t>
            </a:r>
            <a:r>
              <a:rPr lang="zh-TW" altLang="en-US" dirty="0"/>
              <a:t>非再生</a:t>
            </a:r>
            <a:r>
              <a:rPr lang="zh-TW" altLang="en-US" dirty="0" smtClean="0"/>
              <a:t>能源</a:t>
            </a:r>
            <a:endParaRPr lang="en-US" altLang="zh-TW" dirty="0" smtClean="0"/>
          </a:p>
          <a:p>
            <a:r>
              <a:rPr lang="en-US" altLang="zh-TW" dirty="0"/>
              <a:t>(1) </a:t>
            </a:r>
            <a:r>
              <a:rPr lang="zh-TW" altLang="en-US" dirty="0"/>
              <a:t>石化燃料</a:t>
            </a:r>
            <a:r>
              <a:rPr lang="en-US" altLang="zh-TW" dirty="0"/>
              <a:t>(fossil fuel)</a:t>
            </a:r>
            <a:r>
              <a:rPr lang="zh-TW" altLang="en-US" dirty="0"/>
              <a:t>：係指煤、石油、天然氣、頁岩油及油砂等</a:t>
            </a:r>
            <a:r>
              <a:rPr lang="zh-TW" altLang="en-US" dirty="0" smtClean="0"/>
              <a:t>。</a:t>
            </a:r>
            <a:endParaRPr lang="en-US" altLang="zh-TW" dirty="0" smtClean="0"/>
          </a:p>
          <a:p>
            <a:r>
              <a:rPr lang="zh-TW" altLang="en-US" dirty="0" smtClean="0"/>
              <a:t> </a:t>
            </a:r>
            <a:r>
              <a:rPr lang="en-US" altLang="zh-TW" dirty="0"/>
              <a:t>(2) </a:t>
            </a:r>
            <a:r>
              <a:rPr lang="zh-TW" altLang="en-US" dirty="0"/>
              <a:t>核分裂燃料</a:t>
            </a:r>
            <a:r>
              <a:rPr lang="en-US" altLang="zh-TW" dirty="0"/>
              <a:t>(nuclear fission fuel)</a:t>
            </a:r>
            <a:r>
              <a:rPr lang="zh-TW" altLang="en-US" dirty="0"/>
              <a:t>：鈾 </a:t>
            </a:r>
            <a:r>
              <a:rPr lang="en-US" altLang="zh-TW" dirty="0"/>
              <a:t>235</a:t>
            </a:r>
            <a:r>
              <a:rPr lang="zh-TW" altLang="en-US" dirty="0" smtClean="0"/>
              <a:t>。</a:t>
            </a:r>
            <a:endParaRPr lang="en-US" altLang="zh-TW" dirty="0" smtClean="0"/>
          </a:p>
          <a:p>
            <a:r>
              <a:rPr lang="zh-TW" altLang="en-US" dirty="0" smtClean="0"/>
              <a:t> </a:t>
            </a:r>
            <a:r>
              <a:rPr lang="en-US" altLang="zh-TW" dirty="0"/>
              <a:t>(3) </a:t>
            </a:r>
            <a:r>
              <a:rPr lang="zh-TW" altLang="en-US" dirty="0"/>
              <a:t>核融合燃料</a:t>
            </a:r>
            <a:r>
              <a:rPr lang="en-US" altLang="zh-TW" dirty="0"/>
              <a:t>(nuclear fusion fuel)</a:t>
            </a:r>
            <a:r>
              <a:rPr lang="zh-TW" altLang="en-US" dirty="0"/>
              <a:t>：氘</a:t>
            </a:r>
            <a:r>
              <a:rPr lang="zh-TW" altLang="en-US" dirty="0" smtClean="0"/>
              <a:t>。</a:t>
            </a:r>
            <a:endParaRPr lang="en-US" altLang="zh-TW" dirty="0" smtClean="0"/>
          </a:p>
          <a:p>
            <a:r>
              <a:rPr lang="zh-TW" altLang="en-US" dirty="0" smtClean="0"/>
              <a:t> </a:t>
            </a:r>
            <a:r>
              <a:rPr lang="en-US" altLang="zh-TW" dirty="0"/>
              <a:t>(4) </a:t>
            </a:r>
            <a:r>
              <a:rPr lang="zh-TW" altLang="en-US" dirty="0"/>
              <a:t>燃料電池</a:t>
            </a:r>
            <a:r>
              <a:rPr lang="en-US" altLang="zh-TW" dirty="0"/>
              <a:t>(fuel cell)</a:t>
            </a:r>
            <a:r>
              <a:rPr lang="zh-TW" altLang="en-US" dirty="0"/>
              <a:t>：主要</a:t>
            </a:r>
            <a:r>
              <a:rPr lang="zh-TW" altLang="en-US" dirty="0" smtClean="0"/>
              <a:t>有磷酸</a:t>
            </a:r>
            <a:r>
              <a:rPr lang="zh-TW" altLang="en-US" dirty="0"/>
              <a:t>燃料電池 </a:t>
            </a:r>
            <a:r>
              <a:rPr lang="en-US" altLang="zh-TW" dirty="0"/>
              <a:t>(PAFC)</a:t>
            </a:r>
            <a:r>
              <a:rPr lang="zh-TW" altLang="en-US" dirty="0"/>
              <a:t>、質子交換膜燃料電池</a:t>
            </a:r>
            <a:r>
              <a:rPr lang="en-US" altLang="zh-TW" dirty="0"/>
              <a:t>(PEMFC)</a:t>
            </a:r>
            <a:r>
              <a:rPr lang="zh-TW" altLang="en-US" dirty="0"/>
              <a:t>、熔融碳酸鹽燃料電池 </a:t>
            </a:r>
            <a:r>
              <a:rPr lang="en-US" altLang="zh-TW" dirty="0"/>
              <a:t>(MCFC)</a:t>
            </a:r>
            <a:r>
              <a:rPr lang="zh-TW" altLang="en-US" dirty="0"/>
              <a:t>、固態氧化物型燃料電池 </a:t>
            </a:r>
            <a:r>
              <a:rPr lang="en-US" altLang="zh-TW" dirty="0"/>
              <a:t>(SOFC)</a:t>
            </a:r>
            <a:r>
              <a:rPr lang="zh-TW" altLang="en-US" dirty="0"/>
              <a:t>與直接甲醇燃料電池 </a:t>
            </a:r>
            <a:r>
              <a:rPr lang="en-US" altLang="zh-TW" dirty="0"/>
              <a:t>(DMFC)</a:t>
            </a:r>
            <a:r>
              <a:rPr lang="zh-TW" altLang="en-US" dirty="0"/>
              <a:t>。 </a:t>
            </a:r>
            <a:endParaRPr lang="en-US" altLang="zh-TW" dirty="0" smtClean="0"/>
          </a:p>
          <a:p>
            <a:r>
              <a:rPr lang="en-US" altLang="zh-TW" dirty="0" smtClean="0"/>
              <a:t>(</a:t>
            </a:r>
            <a:r>
              <a:rPr lang="en-US" altLang="zh-TW" dirty="0"/>
              <a:t>5) </a:t>
            </a:r>
            <a:r>
              <a:rPr lang="zh-TW" altLang="en-US" dirty="0"/>
              <a:t>其他熱能。</a:t>
            </a:r>
          </a:p>
        </p:txBody>
      </p:sp>
      <p:sp>
        <p:nvSpPr>
          <p:cNvPr id="3" name="標題 2"/>
          <p:cNvSpPr>
            <a:spLocks noGrp="1"/>
          </p:cNvSpPr>
          <p:nvPr>
            <p:ph type="title"/>
          </p:nvPr>
        </p:nvSpPr>
        <p:spPr/>
        <p:txBody>
          <a:bodyPr/>
          <a:lstStyle/>
          <a:p>
            <a:r>
              <a:rPr lang="en-US" altLang="zh-TW" dirty="0" smtClean="0"/>
              <a:t> </a:t>
            </a:r>
            <a:r>
              <a:rPr lang="zh-TW" altLang="en-US" dirty="0"/>
              <a:t>非再生能源</a:t>
            </a:r>
          </a:p>
        </p:txBody>
      </p:sp>
    </p:spTree>
    <p:extLst>
      <p:ext uri="{BB962C8B-B14F-4D97-AF65-F5344CB8AC3E}">
        <p14:creationId xmlns:p14="http://schemas.microsoft.com/office/powerpoint/2010/main" val="3325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 calcmode="lin" valueType="num">
                                      <p:cBhvr>
                                        <p:cTn id="42"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3.jpeg"/></Relationships>
</file>

<file path=ppt/theme/_rels/theme6.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波形">
  <a:themeElements>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15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78">
  <a:themeElements>
    <a:clrScheme name="Gardening PowerPoint Template">
      <a:dk1>
        <a:srgbClr val="FFFFFF"/>
      </a:dk1>
      <a:lt1>
        <a:srgbClr val="57A144"/>
      </a:lt1>
      <a:dk2>
        <a:srgbClr val="FFFFFF"/>
      </a:dk2>
      <a:lt2>
        <a:srgbClr val="57A144"/>
      </a:lt2>
      <a:accent1>
        <a:srgbClr val="2C5222"/>
      </a:accent1>
      <a:accent2>
        <a:srgbClr val="C0504D"/>
      </a:accent2>
      <a:accent3>
        <a:srgbClr val="9BBB59"/>
      </a:accent3>
      <a:accent4>
        <a:srgbClr val="8064A2"/>
      </a:accent4>
      <a:accent5>
        <a:srgbClr val="4BACC6"/>
      </a:accent5>
      <a:accent6>
        <a:srgbClr val="F79646"/>
      </a:accent6>
      <a:hlink>
        <a:srgbClr val="2C5222"/>
      </a:hlink>
      <a:folHlink>
        <a:srgbClr val="B9DDA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夏至">
  <a:themeElements>
    <a:clrScheme name="夏至">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夏至">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6.xml><?xml version="1.0" encoding="utf-8"?>
<a:theme xmlns:a="http://schemas.openxmlformats.org/drawingml/2006/main" name="1_夏至">
  <a:themeElements>
    <a:clrScheme name="地鐵">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夏至">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646</TotalTime>
  <Words>2144</Words>
  <Application>Microsoft Office PowerPoint</Application>
  <PresentationFormat>如螢幕大小 (4:3)</PresentationFormat>
  <Paragraphs>235</Paragraphs>
  <Slides>37</Slides>
  <Notes>0</Notes>
  <HiddenSlides>0</HiddenSlides>
  <MMClips>0</MMClips>
  <ScaleCrop>false</ScaleCrop>
  <HeadingPairs>
    <vt:vector size="6" baseType="variant">
      <vt:variant>
        <vt:lpstr>佈景主題</vt:lpstr>
      </vt:variant>
      <vt:variant>
        <vt:i4>6</vt:i4>
      </vt:variant>
      <vt:variant>
        <vt:lpstr>內嵌 OLE 伺服程式</vt:lpstr>
      </vt:variant>
      <vt:variant>
        <vt:i4>1</vt:i4>
      </vt:variant>
      <vt:variant>
        <vt:lpstr>投影片標題</vt:lpstr>
      </vt:variant>
      <vt:variant>
        <vt:i4>37</vt:i4>
      </vt:variant>
    </vt:vector>
  </HeadingPairs>
  <TitlesOfParts>
    <vt:vector size="44" baseType="lpstr">
      <vt:lpstr>波形</vt:lpstr>
      <vt:lpstr>153</vt:lpstr>
      <vt:lpstr>178</vt:lpstr>
      <vt:lpstr>Thème Office</vt:lpstr>
      <vt:lpstr>夏至</vt:lpstr>
      <vt:lpstr>1_夏至</vt:lpstr>
      <vt:lpstr>簡報</vt:lpstr>
      <vt:lpstr>能源工程概論</vt:lpstr>
      <vt:lpstr>目錄</vt:lpstr>
      <vt:lpstr>能源概論</vt:lpstr>
      <vt:lpstr>能源概論</vt:lpstr>
      <vt:lpstr>能源定義</vt:lpstr>
      <vt:lpstr>能源的分類</vt:lpstr>
      <vt:lpstr>PowerPoint 簡報</vt:lpstr>
      <vt:lpstr>PowerPoint 簡報</vt:lpstr>
      <vt:lpstr> 非再生能源</vt:lpstr>
      <vt:lpstr>（三）能源之形式</vt:lpstr>
      <vt:lpstr>汽電共生</vt:lpstr>
      <vt:lpstr>前言</vt:lpstr>
      <vt:lpstr>何謂汽電共生</vt:lpstr>
      <vt:lpstr>汽電共生系統推廣辦法</vt:lpstr>
      <vt:lpstr>PowerPoint 簡報</vt:lpstr>
      <vt:lpstr>汽電共生系統之類型</vt:lpstr>
      <vt:lpstr>背壓式汽電共生系統</vt:lpstr>
      <vt:lpstr>抽汽/冷凝式汽輪發電機組</vt:lpstr>
      <vt:lpstr>汽渦輪廢熱鍋爐發電機組</vt:lpstr>
      <vt:lpstr>後發電循環系統</vt:lpstr>
      <vt:lpstr>複發電循環系統</vt:lpstr>
      <vt:lpstr>節能技術</vt:lpstr>
      <vt:lpstr>PowerPoint 簡報</vt:lpstr>
      <vt:lpstr>節能技術之概念 </vt:lpstr>
      <vt:lpstr>照明方面之節能 </vt:lpstr>
      <vt:lpstr>PowerPoint 簡報</vt:lpstr>
      <vt:lpstr>燈數之計算</vt:lpstr>
      <vt:lpstr>適性燈具的選擇</vt:lpstr>
      <vt:lpstr>動力方面之節能 </vt:lpstr>
      <vt:lpstr>PowerPoint 簡報</vt:lpstr>
      <vt:lpstr>空調方便之節能 </vt:lpstr>
      <vt:lpstr>冷凍單位</vt:lpstr>
      <vt:lpstr>PowerPoint 簡報</vt:lpstr>
      <vt:lpstr>PowerPoint 簡報</vt:lpstr>
      <vt:lpstr>冷凍效率及重要結構</vt:lpstr>
      <vt:lpstr>建築方面之節能 </vt:lpstr>
      <vt:lpstr>電能管理系統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能源工程概論</dc:title>
  <dc:creator>cyu</dc:creator>
  <cp:lastModifiedBy>cyu</cp:lastModifiedBy>
  <cp:revision>13</cp:revision>
  <dcterms:created xsi:type="dcterms:W3CDTF">2016-11-15T02:50:43Z</dcterms:created>
  <dcterms:modified xsi:type="dcterms:W3CDTF">2016-12-06T05:50:19Z</dcterms:modified>
</cp:coreProperties>
</file>